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17" r:id="rId2"/>
    <p:sldId id="335" r:id="rId3"/>
    <p:sldId id="352" r:id="rId4"/>
    <p:sldId id="354" r:id="rId5"/>
    <p:sldId id="356" r:id="rId6"/>
    <p:sldId id="358" r:id="rId7"/>
    <p:sldId id="357" r:id="rId8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000" kern="1200">
        <a:solidFill>
          <a:srgbClr val="002395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rgbClr val="002395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rgbClr val="002395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rgbClr val="002395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rgbClr val="002395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rgbClr val="002395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rgbClr val="002395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rgbClr val="002395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rgbClr val="002395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2">
          <p15:clr>
            <a:srgbClr val="A4A3A4"/>
          </p15:clr>
        </p15:guide>
        <p15:guide id="2" orient="horz" pos="480">
          <p15:clr>
            <a:srgbClr val="A4A3A4"/>
          </p15:clr>
        </p15:guide>
        <p15:guide id="3" orient="horz" pos="96">
          <p15:clr>
            <a:srgbClr val="A4A3A4"/>
          </p15:clr>
        </p15:guide>
        <p15:guide id="4" orient="horz" pos="384">
          <p15:clr>
            <a:srgbClr val="A4A3A4"/>
          </p15:clr>
        </p15:guide>
        <p15:guide id="5" orient="horz" pos="1296">
          <p15:clr>
            <a:srgbClr val="A4A3A4"/>
          </p15:clr>
        </p15:guide>
        <p15:guide id="6" orient="horz" pos="2784">
          <p15:clr>
            <a:srgbClr val="A4A3A4"/>
          </p15:clr>
        </p15:guide>
        <p15:guide id="7" orient="horz" pos="4128">
          <p15:clr>
            <a:srgbClr val="A4A3A4"/>
          </p15:clr>
        </p15:guide>
        <p15:guide id="8" pos="816">
          <p15:clr>
            <a:srgbClr val="A4A3A4"/>
          </p15:clr>
        </p15:guide>
        <p15:guide id="9" pos="240">
          <p15:clr>
            <a:srgbClr val="A4A3A4"/>
          </p15:clr>
        </p15:guide>
        <p15:guide id="10" pos="5424">
          <p15:clr>
            <a:srgbClr val="A4A3A4"/>
          </p15:clr>
        </p15:guide>
        <p15:guide id="11" pos="1632">
          <p15:clr>
            <a:srgbClr val="A4A3A4"/>
          </p15:clr>
        </p15:guide>
        <p15:guide id="12" pos="2208">
          <p15:clr>
            <a:srgbClr val="A4A3A4"/>
          </p15:clr>
        </p15:guide>
        <p15:guide id="13" pos="19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1616"/>
    <a:srgbClr val="004494"/>
    <a:srgbClr val="333333"/>
    <a:srgbClr val="4D4D4D"/>
    <a:srgbClr val="800080"/>
    <a:srgbClr val="7BB800"/>
    <a:srgbClr val="457B1D"/>
    <a:srgbClr val="006B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882" autoAdjust="0"/>
  </p:normalViewPr>
  <p:slideViewPr>
    <p:cSldViewPr>
      <p:cViewPr varScale="1">
        <p:scale>
          <a:sx n="68" d="100"/>
          <a:sy n="68" d="100"/>
        </p:scale>
        <p:origin x="1240" y="48"/>
      </p:cViewPr>
      <p:guideLst>
        <p:guide orient="horz" pos="1392"/>
        <p:guide orient="horz" pos="480"/>
        <p:guide orient="horz" pos="96"/>
        <p:guide orient="horz" pos="384"/>
        <p:guide orient="horz" pos="1296"/>
        <p:guide orient="horz" pos="2784"/>
        <p:guide orient="horz" pos="4128"/>
        <p:guide pos="816"/>
        <p:guide pos="240"/>
        <p:guide pos="5424"/>
        <p:guide pos="1632"/>
        <p:guide pos="2208"/>
        <p:guide pos="19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312" y="-90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525" cy="495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37" tIns="47767" rIns="95537" bIns="47767" numCol="1" anchor="t" anchorCtr="0" compatLnSpc="1">
            <a:prstTxWarp prst="textNoShape">
              <a:avLst/>
            </a:prstTxWarp>
          </a:bodyPr>
          <a:lstStyle>
            <a:lvl1pPr defTabSz="955988">
              <a:spcBef>
                <a:spcPct val="50000"/>
              </a:spcBef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3150" y="0"/>
            <a:ext cx="2944525" cy="495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37" tIns="47767" rIns="95537" bIns="47767" numCol="1" anchor="t" anchorCtr="0" compatLnSpc="1">
            <a:prstTxWarp prst="textNoShape">
              <a:avLst/>
            </a:prstTxWarp>
          </a:bodyPr>
          <a:lstStyle>
            <a:lvl1pPr algn="r" defTabSz="955988">
              <a:spcBef>
                <a:spcPct val="50000"/>
              </a:spcBef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429"/>
            <a:ext cx="2944525" cy="495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37" tIns="47767" rIns="95537" bIns="47767" numCol="1" anchor="b" anchorCtr="0" compatLnSpc="1">
            <a:prstTxWarp prst="textNoShape">
              <a:avLst/>
            </a:prstTxWarp>
          </a:bodyPr>
          <a:lstStyle>
            <a:lvl1pPr defTabSz="955988">
              <a:spcBef>
                <a:spcPct val="50000"/>
              </a:spcBef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3150" y="9431429"/>
            <a:ext cx="2944525" cy="495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37" tIns="47767" rIns="95537" bIns="47767" numCol="1" anchor="b" anchorCtr="0" compatLnSpc="1">
            <a:prstTxWarp prst="textNoShape">
              <a:avLst/>
            </a:prstTxWarp>
          </a:bodyPr>
          <a:lstStyle>
            <a:lvl1pPr algn="r" defTabSz="955988">
              <a:spcBef>
                <a:spcPct val="50000"/>
              </a:spcBef>
              <a:defRPr sz="1300"/>
            </a:lvl1pPr>
          </a:lstStyle>
          <a:p>
            <a:pPr>
              <a:defRPr/>
            </a:pPr>
            <a:fld id="{83168EDF-8CD3-436A-B865-81429BB0B01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0047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525" cy="495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37" tIns="47767" rIns="95537" bIns="47767" numCol="1" anchor="t" anchorCtr="0" compatLnSpc="1">
            <a:prstTxWarp prst="textNoShape">
              <a:avLst/>
            </a:prstTxWarp>
          </a:bodyPr>
          <a:lstStyle>
            <a:lvl1pPr defTabSz="955988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3150" y="0"/>
            <a:ext cx="2944525" cy="495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37" tIns="47767" rIns="95537" bIns="47767" numCol="1" anchor="t" anchorCtr="0" compatLnSpc="1">
            <a:prstTxWarp prst="textNoShape">
              <a:avLst/>
            </a:prstTxWarp>
          </a:bodyPr>
          <a:lstStyle>
            <a:lvl1pPr algn="r" defTabSz="955988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386" y="4716516"/>
            <a:ext cx="4986904" cy="4463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37" tIns="47767" rIns="95537" bIns="477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429"/>
            <a:ext cx="2944525" cy="495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37" tIns="47767" rIns="95537" bIns="47767" numCol="1" anchor="b" anchorCtr="0" compatLnSpc="1">
            <a:prstTxWarp prst="textNoShape">
              <a:avLst/>
            </a:prstTxWarp>
          </a:bodyPr>
          <a:lstStyle>
            <a:lvl1pPr defTabSz="955988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3150" y="9431429"/>
            <a:ext cx="2944525" cy="495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37" tIns="47767" rIns="95537" bIns="47767" numCol="1" anchor="b" anchorCtr="0" compatLnSpc="1">
            <a:prstTxWarp prst="textNoShape">
              <a:avLst/>
            </a:prstTxWarp>
          </a:bodyPr>
          <a:lstStyle>
            <a:lvl1pPr algn="r" defTabSz="955988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84770FD3-8820-4CA9-8303-5240C28E453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623223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Times New Roman" pitchFamily="18" charset="0"/>
            </a:endParaRPr>
          </a:p>
        </p:txBody>
      </p:sp>
      <p:sp>
        <p:nvSpPr>
          <p:cNvPr id="1434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33C3F5-D3DB-4357-8E0B-66CFCD4C2405}" type="slidenum">
              <a:rPr lang="fr-FR" smtClean="0">
                <a:latin typeface="Times New Roman" pitchFamily="18" charset="0"/>
              </a:rPr>
              <a:pPr/>
              <a:t>1</a:t>
            </a:fld>
            <a:endParaRPr lang="fr-FR" smtClean="0">
              <a:latin typeface="Times New Roman" pitchFamily="18" charset="0"/>
            </a:endParaRPr>
          </a:p>
        </p:txBody>
      </p:sp>
      <p:sp>
        <p:nvSpPr>
          <p:cNvPr id="14341" name="Espace réservé du pied de page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fr-F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012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dirty="0" smtClean="0">
              <a:latin typeface="Times New Roman" pitchFamily="18" charset="0"/>
            </a:endParaRPr>
          </a:p>
        </p:txBody>
      </p:sp>
      <p:sp>
        <p:nvSpPr>
          <p:cNvPr id="1536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4F1125-F155-465E-95FB-0BDAFA86F84C}" type="slidenum">
              <a:rPr lang="fr-FR" smtClean="0">
                <a:latin typeface="Times New Roman" pitchFamily="18" charset="0"/>
              </a:rPr>
              <a:pPr/>
              <a:t>2</a:t>
            </a:fld>
            <a:endParaRPr lang="fr-FR" smtClean="0">
              <a:latin typeface="Times New Roman" pitchFamily="18" charset="0"/>
            </a:endParaRPr>
          </a:p>
        </p:txBody>
      </p:sp>
      <p:sp>
        <p:nvSpPr>
          <p:cNvPr id="15365" name="Espace réservé du pied de page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fr-F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6614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300 consultations (borne</a:t>
            </a:r>
            <a:r>
              <a:rPr lang="fr-FR" baseline="0" dirty="0" smtClean="0"/>
              <a:t> haute) – 165 consultations (borne basse) = 135 consultations * 23 euros = 3105€</a:t>
            </a:r>
          </a:p>
          <a:p>
            <a:endParaRPr lang="fr-FR" baseline="0" dirty="0" smtClean="0"/>
          </a:p>
          <a:p>
            <a:r>
              <a:rPr lang="fr-FR" baseline="0" dirty="0" smtClean="0"/>
              <a:t>Cas de figure si le praticien exerce à « temps plein ».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4770FD3-8820-4CA9-8303-5240C28E4533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0588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ARS-PPT ECRAN D'OUVERTUR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525"/>
            <a:ext cx="9144000" cy="683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22"/>
          <p:cNvSpPr txBox="1">
            <a:spLocks noChangeArrowheads="1"/>
          </p:cNvSpPr>
          <p:nvPr userDrawn="1"/>
        </p:nvSpPr>
        <p:spPr bwMode="auto">
          <a:xfrm>
            <a:off x="346075" y="6375400"/>
            <a:ext cx="8985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/>
              <a:t>XX/XX/XX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6663" y="2874963"/>
            <a:ext cx="6111875" cy="1143000"/>
          </a:xfrm>
        </p:spPr>
        <p:txBody>
          <a:bodyPr/>
          <a:lstStyle>
            <a:lvl1pPr marL="0" indent="917575">
              <a:buFontTx/>
              <a:buBlip>
                <a:blip r:embed="rId3"/>
              </a:buBlip>
              <a:tabLst>
                <a:tab pos="806450" algn="l"/>
                <a:tab pos="952500" algn="l"/>
                <a:tab pos="1141413" algn="l"/>
                <a:tab pos="5243513" algn="l"/>
              </a:tabLst>
              <a:defRPr>
                <a:solidFill>
                  <a:srgbClr val="002395"/>
                </a:solidFill>
              </a:defRPr>
            </a:lvl1pPr>
          </a:lstStyle>
          <a:p>
            <a:r>
              <a:rPr lang="fr-FR"/>
              <a:t>Cliquez pour ajouter un 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95550" y="4165600"/>
            <a:ext cx="6019800" cy="1752600"/>
          </a:xfrm>
        </p:spPr>
        <p:txBody>
          <a:bodyPr/>
          <a:lstStyle>
            <a:lvl1pPr marL="0" indent="927100">
              <a:defRPr>
                <a:solidFill>
                  <a:srgbClr val="7AB800"/>
                </a:solidFill>
              </a:defRPr>
            </a:lvl1pPr>
          </a:lstStyle>
          <a:p>
            <a:r>
              <a:rPr lang="fr-FR"/>
              <a:t>Cliquez pour ajouter un sous-titre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19850" y="220663"/>
            <a:ext cx="2038350" cy="544195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220663"/>
            <a:ext cx="5962650" cy="544195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219200" y="1547813"/>
            <a:ext cx="3543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14900" y="1547813"/>
            <a:ext cx="3543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0663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 Cliquez pour modifier le style du titre</a:t>
            </a:r>
            <a:br>
              <a:rPr lang="fr-FR" smtClean="0"/>
            </a:br>
            <a:r>
              <a:rPr lang="fr-FR" smtClean="0"/>
              <a:t> du masque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547813"/>
            <a:ext cx="7239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masque, xxxxxxxxxxxxxxxxxxx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 Troisième niveau</a:t>
            </a:r>
          </a:p>
        </p:txBody>
      </p:sp>
      <p:pic>
        <p:nvPicPr>
          <p:cNvPr id="2052" name="Picture 14" descr="ARS-TERRITOIRE GRAPHIQUE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0960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8686800" y="6477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7BE6A62F-AE28-47AE-8819-46992AD84E3D}" type="slidenum">
              <a:rPr lang="fr-FR"/>
              <a:pPr algn="r"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sldNum="0" hdr="0" dt="0"/>
  <p:txStyles>
    <p:titleStyle>
      <a:lvl1pPr marL="815975" indent="-815975" algn="l" defTabSz="512763" rtl="0" eaLnBrk="0" fontAlgn="base" hangingPunct="0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+mj-lt"/>
          <a:ea typeface="+mj-ea"/>
          <a:cs typeface="+mj-cs"/>
        </a:defRPr>
      </a:lvl1pPr>
      <a:lvl2pPr marL="815975" indent="-815975" algn="l" defTabSz="512763" rtl="0" eaLnBrk="0" fontAlgn="base" hangingPunct="0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2pPr>
      <a:lvl3pPr marL="815975" indent="-815975" algn="l" defTabSz="512763" rtl="0" eaLnBrk="0" fontAlgn="base" hangingPunct="0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3pPr>
      <a:lvl4pPr marL="815975" indent="-815975" algn="l" defTabSz="512763" rtl="0" eaLnBrk="0" fontAlgn="base" hangingPunct="0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4pPr>
      <a:lvl5pPr marL="815975" indent="-815975" algn="l" defTabSz="512763" rtl="0" eaLnBrk="0" fontAlgn="base" hangingPunct="0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5pPr>
      <a:lvl6pPr marL="1273175" indent="-815975" algn="l" defTabSz="512763" rtl="0" fontAlgn="base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6pPr>
      <a:lvl7pPr marL="1730375" indent="-815975" algn="l" defTabSz="512763" rtl="0" fontAlgn="base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7pPr>
      <a:lvl8pPr marL="2187575" indent="-815975" algn="l" defTabSz="512763" rtl="0" fontAlgn="base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8pPr>
      <a:lvl9pPr marL="2644775" indent="-815975" algn="l" defTabSz="512763" rtl="0" fontAlgn="base">
        <a:spcBef>
          <a:spcPct val="0"/>
        </a:spcBef>
        <a:spcAft>
          <a:spcPct val="0"/>
        </a:spcAft>
        <a:buSzPct val="30000"/>
        <a:buBlip>
          <a:blip r:embed="rId14"/>
        </a:buBlip>
        <a:tabLst>
          <a:tab pos="806450" algn="l"/>
          <a:tab pos="1141413" algn="l"/>
          <a:tab pos="5243513" algn="l"/>
        </a:tabLst>
        <a:defRPr sz="2900" b="1">
          <a:solidFill>
            <a:srgbClr val="7AB800"/>
          </a:solidFill>
          <a:latin typeface="Arial" charset="0"/>
        </a:defRPr>
      </a:lvl9pPr>
    </p:titleStyle>
    <p:bodyStyle>
      <a:lvl1pPr marL="858838" indent="-858838" algn="l" rtl="0" eaLnBrk="0" fontAlgn="base" hangingPunct="0">
        <a:spcBef>
          <a:spcPct val="20000"/>
        </a:spcBef>
        <a:spcAft>
          <a:spcPct val="0"/>
        </a:spcAft>
        <a:buSzPct val="55000"/>
        <a:buBlip>
          <a:blip r:embed="rId15"/>
        </a:buBlip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1484313" indent="-153988" algn="l" rtl="0" eaLnBrk="0" fontAlgn="base" hangingPunct="0">
        <a:spcBef>
          <a:spcPct val="20000"/>
        </a:spcBef>
        <a:spcAft>
          <a:spcPct val="0"/>
        </a:spcAft>
        <a:buSzPct val="150000"/>
        <a:buChar char="-"/>
        <a:defRPr sz="1500">
          <a:solidFill>
            <a:schemeClr val="tx1"/>
          </a:solidFill>
          <a:latin typeface="+mn-lt"/>
        </a:defRPr>
      </a:lvl2pPr>
      <a:lvl3pPr marL="1905000" algn="l" rtl="0" eaLnBrk="0" fontAlgn="base" hangingPunct="0">
        <a:spcBef>
          <a:spcPct val="2000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3pPr>
      <a:lvl4pPr marL="270192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charset="0"/>
        </a:defRPr>
      </a:lvl4pPr>
      <a:lvl5pPr marL="312102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5pPr>
      <a:lvl6pPr marL="35782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6pPr>
      <a:lvl7pPr marL="40354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7pPr>
      <a:lvl8pPr marL="44926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8pPr>
      <a:lvl9pPr marL="49498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9512" y="2492896"/>
            <a:ext cx="8820472" cy="381642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indent="0" algn="ctr" eaLnBrk="1" hangingPunct="1">
              <a:buFontTx/>
              <a:buNone/>
            </a:pPr>
            <a:r>
              <a:rPr lang="fr-FR" sz="2800" b="1" dirty="0" smtClean="0">
                <a:solidFill>
                  <a:srgbClr val="004494"/>
                </a:solidFill>
              </a:rPr>
              <a:t>Développement des centres de santé </a:t>
            </a:r>
          </a:p>
          <a:p>
            <a:pPr indent="0" algn="ctr" eaLnBrk="1" hangingPunct="1">
              <a:buFontTx/>
              <a:buNone/>
            </a:pPr>
            <a:r>
              <a:rPr lang="fr-FR" sz="2800" b="1" dirty="0" smtClean="0">
                <a:solidFill>
                  <a:srgbClr val="004494"/>
                </a:solidFill>
              </a:rPr>
              <a:t>en Rhône-Alpes</a:t>
            </a:r>
          </a:p>
          <a:p>
            <a:pPr indent="0" algn="ctr" eaLnBrk="1" hangingPunct="1">
              <a:buFontTx/>
              <a:buNone/>
            </a:pPr>
            <a:endParaRPr lang="fr-FR" sz="2000" b="1" dirty="0" smtClean="0">
              <a:solidFill>
                <a:srgbClr val="004494"/>
              </a:solidFill>
            </a:endParaRPr>
          </a:p>
          <a:p>
            <a:pPr indent="95250" algn="ctr" eaLnBrk="1" hangingPunct="1">
              <a:buFontTx/>
              <a:buNone/>
            </a:pPr>
            <a:r>
              <a:rPr lang="fr-FR" b="1" dirty="0" smtClean="0">
                <a:solidFill>
                  <a:srgbClr val="004494"/>
                </a:solidFill>
              </a:rPr>
              <a:t> – Assemblé générale GRCSRA – 23 juin 2016  –</a:t>
            </a:r>
          </a:p>
          <a:p>
            <a:pPr indent="95250" algn="ctr" eaLnBrk="1" hangingPunct="1">
              <a:buFontTx/>
              <a:buNone/>
            </a:pPr>
            <a:endParaRPr lang="fr-FR" b="1" dirty="0" smtClean="0">
              <a:solidFill>
                <a:srgbClr val="004494"/>
              </a:solidFill>
            </a:endParaRPr>
          </a:p>
          <a:p>
            <a:pPr indent="95250" algn="ctr" eaLnBrk="1" hangingPunct="1">
              <a:buFontTx/>
              <a:buNone/>
            </a:pPr>
            <a:r>
              <a:rPr lang="fr-FR" sz="1600" b="1" i="1" dirty="0" smtClean="0">
                <a:solidFill>
                  <a:srgbClr val="004494"/>
                </a:solidFill>
              </a:rPr>
              <a:t>Angélique Grange, responsable du service 1</a:t>
            </a:r>
            <a:r>
              <a:rPr lang="fr-FR" sz="1600" b="1" i="1" baseline="30000" dirty="0" smtClean="0">
                <a:solidFill>
                  <a:srgbClr val="004494"/>
                </a:solidFill>
              </a:rPr>
              <a:t>er</a:t>
            </a:r>
            <a:r>
              <a:rPr lang="fr-FR" sz="1600" b="1" i="1" dirty="0" smtClean="0">
                <a:solidFill>
                  <a:srgbClr val="004494"/>
                </a:solidFill>
              </a:rPr>
              <a:t> recours</a:t>
            </a:r>
          </a:p>
          <a:p>
            <a:pPr indent="95250" algn="ctr" eaLnBrk="1" hangingPunct="1">
              <a:buFontTx/>
              <a:buNone/>
            </a:pPr>
            <a:r>
              <a:rPr lang="fr-FR" sz="1600" b="1" i="1" dirty="0" smtClean="0">
                <a:solidFill>
                  <a:srgbClr val="004494"/>
                </a:solidFill>
              </a:rPr>
              <a:t>Anaëlle </a:t>
            </a:r>
            <a:r>
              <a:rPr lang="fr-FR" sz="1600" b="1" i="1" dirty="0" err="1" smtClean="0">
                <a:solidFill>
                  <a:srgbClr val="004494"/>
                </a:solidFill>
              </a:rPr>
              <a:t>Kernéis</a:t>
            </a:r>
            <a:r>
              <a:rPr lang="fr-FR" sz="1600" b="1" i="1" dirty="0" smtClean="0">
                <a:solidFill>
                  <a:srgbClr val="004494"/>
                </a:solidFill>
              </a:rPr>
              <a:t>, référent exercice collectif coordonné,</a:t>
            </a:r>
          </a:p>
          <a:p>
            <a:pPr indent="95250" algn="ctr" eaLnBrk="1" hangingPunct="1">
              <a:buFontTx/>
              <a:buNone/>
            </a:pPr>
            <a:r>
              <a:rPr lang="fr-FR" sz="1600" b="1" i="1" dirty="0" smtClean="0">
                <a:solidFill>
                  <a:srgbClr val="004494"/>
                </a:solidFill>
              </a:rPr>
              <a:t> Direction de l’offre de soins</a:t>
            </a:r>
          </a:p>
          <a:p>
            <a:pPr indent="95250" algn="ctr" eaLnBrk="1" hangingPunct="1">
              <a:buFontTx/>
              <a:buNone/>
            </a:pPr>
            <a:endParaRPr lang="fr-FR" sz="1600" b="1" i="1" dirty="0" smtClean="0">
              <a:solidFill>
                <a:srgbClr val="004494"/>
              </a:solidFill>
            </a:endParaRPr>
          </a:p>
        </p:txBody>
      </p:sp>
      <p:sp>
        <p:nvSpPr>
          <p:cNvPr id="1031" name="Oval 13"/>
          <p:cNvSpPr>
            <a:spLocks noChangeArrowheads="1"/>
          </p:cNvSpPr>
          <p:nvPr/>
        </p:nvSpPr>
        <p:spPr bwMode="auto">
          <a:xfrm>
            <a:off x="3276600" y="5589588"/>
            <a:ext cx="179388" cy="179387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179512" y="6381328"/>
            <a:ext cx="1152128" cy="24622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7772400" cy="609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fr-FR" sz="3200" dirty="0" smtClean="0">
                <a:solidFill>
                  <a:schemeClr val="accent2"/>
                </a:solidFill>
              </a:rPr>
              <a:t>Ordre du jour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611188" y="1143000"/>
            <a:ext cx="7993062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004494"/>
              </a:buClr>
              <a:buFont typeface="Wingdings 3" pitchFamily="18" charset="2"/>
              <a:buChar char="Æ"/>
            </a:pPr>
            <a:endParaRPr lang="fr-FR" sz="3600" dirty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Clr>
                <a:srgbClr val="004494"/>
              </a:buClr>
            </a:pPr>
            <a:endParaRPr lang="fr-FR" sz="1800" dirty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Clr>
                <a:srgbClr val="004494"/>
              </a:buClr>
              <a:buFont typeface="Wingdings 3" pitchFamily="18" charset="2"/>
              <a:buChar char="Æ"/>
            </a:pPr>
            <a:endParaRPr lang="fr-FR" sz="1800" dirty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Clr>
                <a:srgbClr val="004494"/>
              </a:buClr>
              <a:buFont typeface="Wingdings 3" pitchFamily="18" charset="2"/>
              <a:buChar char="Æ"/>
            </a:pPr>
            <a:endParaRPr lang="fr-FR" sz="1800" dirty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Clr>
                <a:srgbClr val="004494"/>
              </a:buClr>
              <a:buFont typeface="Wingdings 3" pitchFamily="18" charset="2"/>
              <a:buChar char="Æ"/>
            </a:pPr>
            <a:endParaRPr lang="fr-FR" sz="1800" dirty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Clr>
                <a:srgbClr val="004494"/>
              </a:buClr>
              <a:buFont typeface="Wingdings 3" pitchFamily="18" charset="2"/>
              <a:buChar char="Æ"/>
            </a:pPr>
            <a:endParaRPr lang="fr-FR" sz="1800" dirty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Clr>
                <a:srgbClr val="004494"/>
              </a:buClr>
              <a:buFont typeface="Wingdings 3" pitchFamily="18" charset="2"/>
              <a:buChar char="Æ"/>
            </a:pPr>
            <a:endParaRPr lang="fr-FR" sz="1800" dirty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Clr>
                <a:srgbClr val="004494"/>
              </a:buClr>
              <a:buFont typeface="Wingdings 3" pitchFamily="18" charset="2"/>
              <a:buChar char="Æ"/>
            </a:pPr>
            <a:endParaRPr lang="fr-FR" sz="1800" dirty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Clr>
                <a:srgbClr val="004494"/>
              </a:buClr>
              <a:buFont typeface="Wingdings 3" pitchFamily="18" charset="2"/>
              <a:buChar char="Æ"/>
            </a:pPr>
            <a:endParaRPr lang="fr-FR" sz="1800" dirty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Clr>
                <a:srgbClr val="004494"/>
              </a:buClr>
              <a:buFont typeface="Wingdings 3" pitchFamily="18" charset="2"/>
              <a:buChar char="Æ"/>
            </a:pPr>
            <a:endParaRPr lang="fr-FR" sz="1800" dirty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Clr>
                <a:srgbClr val="004494"/>
              </a:buClr>
              <a:buFont typeface="Wingdings 3" pitchFamily="18" charset="2"/>
              <a:buChar char="Æ"/>
            </a:pPr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4100" name="Line 5"/>
          <p:cNvSpPr>
            <a:spLocks noChangeShapeType="1"/>
          </p:cNvSpPr>
          <p:nvPr/>
        </p:nvSpPr>
        <p:spPr bwMode="auto">
          <a:xfrm>
            <a:off x="533400" y="838200"/>
            <a:ext cx="8153400" cy="0"/>
          </a:xfrm>
          <a:prstGeom prst="line">
            <a:avLst/>
          </a:prstGeom>
          <a:noFill/>
          <a:ln w="9525">
            <a:solidFill>
              <a:srgbClr val="C21616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395536" y="1196752"/>
            <a:ext cx="8208912" cy="4473475"/>
          </a:xfrm>
        </p:spPr>
        <p:txBody>
          <a:bodyPr/>
          <a:lstStyle/>
          <a:p>
            <a:pPr algn="just">
              <a:buNone/>
            </a:pPr>
            <a:endParaRPr lang="fr-FR" sz="1800" dirty="0" smtClean="0"/>
          </a:p>
          <a:p>
            <a:pPr marL="0" indent="0" algn="just">
              <a:buNone/>
            </a:pPr>
            <a:endParaRPr lang="fr-FR" sz="2000" dirty="0" smtClean="0"/>
          </a:p>
          <a:p>
            <a:pPr algn="just"/>
            <a:r>
              <a:rPr lang="fr-FR" sz="2000" dirty="0" smtClean="0"/>
              <a:t>Retour sur l’appel </a:t>
            </a:r>
            <a:r>
              <a:rPr lang="fr-FR" sz="2000" dirty="0"/>
              <a:t>à </a:t>
            </a:r>
            <a:r>
              <a:rPr lang="fr-FR" sz="2000" dirty="0" smtClean="0"/>
              <a:t>projet </a:t>
            </a:r>
            <a:r>
              <a:rPr lang="fr-FR" sz="2000" dirty="0"/>
              <a:t>2015 </a:t>
            </a:r>
            <a:r>
              <a:rPr lang="fr-FR" sz="2000" dirty="0" smtClean="0"/>
              <a:t>«</a:t>
            </a:r>
            <a:r>
              <a:rPr lang="fr-FR" sz="2000" dirty="0"/>
              <a:t> centres de santé » </a:t>
            </a:r>
            <a:r>
              <a:rPr lang="fr-FR" sz="2000" dirty="0" smtClean="0"/>
              <a:t>et ses suites</a:t>
            </a:r>
          </a:p>
          <a:p>
            <a:pPr algn="just"/>
            <a:endParaRPr lang="fr-FR" sz="2000" dirty="0" smtClean="0"/>
          </a:p>
          <a:p>
            <a:pPr algn="just"/>
            <a:r>
              <a:rPr lang="fr-FR" sz="2000" dirty="0" smtClean="0"/>
              <a:t>Eléments sur le Pacte </a:t>
            </a:r>
            <a:r>
              <a:rPr lang="fr-FR" sz="2000" dirty="0"/>
              <a:t>T</a:t>
            </a:r>
            <a:r>
              <a:rPr lang="fr-FR" sz="2000" dirty="0" smtClean="0"/>
              <a:t>erritoire Santé</a:t>
            </a:r>
          </a:p>
          <a:p>
            <a:pPr marL="0" indent="0" algn="just">
              <a:buNone/>
            </a:pPr>
            <a:endParaRPr lang="fr-FR" sz="2000" dirty="0" smtClean="0"/>
          </a:p>
          <a:p>
            <a:pPr algn="just"/>
            <a:r>
              <a:rPr lang="fr-FR" sz="2000" dirty="0" smtClean="0"/>
              <a:t>Présentation du dispositif d’aide à la création d’activité médicale en centre de santé (PTMG)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-27384"/>
            <a:ext cx="81534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 smtClean="0">
                <a:solidFill>
                  <a:schemeClr val="accent2"/>
                </a:solidFill>
              </a:rPr>
              <a:t>Retour sur l’appel à projet 2015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1547813"/>
            <a:ext cx="7774632" cy="4114800"/>
          </a:xfrm>
        </p:spPr>
        <p:txBody>
          <a:bodyPr/>
          <a:lstStyle/>
          <a:p>
            <a:pPr algn="just"/>
            <a:r>
              <a:rPr lang="fr-FR" dirty="0" smtClean="0"/>
              <a:t>19 candidatures / </a:t>
            </a:r>
            <a:r>
              <a:rPr lang="fr-FR" b="1" i="1" dirty="0" smtClean="0"/>
              <a:t>8 centres de santé ont été retenus </a:t>
            </a:r>
            <a:r>
              <a:rPr lang="fr-FR" dirty="0" smtClean="0"/>
              <a:t>et ont fait l’objet d’un financement au titre de l’investissement ou de la prévention</a:t>
            </a:r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200 000 euros ont été versés via le FIR  en 2015 pour de l’investissement mobilier et la mise en place d’un système d’information labellisé ASIP santé</a:t>
            </a:r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50 000 euros ont été versés sur le volet prévention </a:t>
            </a:r>
          </a:p>
          <a:p>
            <a:pPr algn="just"/>
            <a:endParaRPr lang="fr-FR" dirty="0"/>
          </a:p>
          <a:p>
            <a:pPr algn="just"/>
            <a:r>
              <a:rPr lang="fr-FR" b="1" i="1" dirty="0" smtClean="0"/>
              <a:t>Appel à projet qui se poursuit en 2016 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533400" y="838200"/>
            <a:ext cx="8153400" cy="0"/>
          </a:xfrm>
          <a:prstGeom prst="line">
            <a:avLst/>
          </a:prstGeom>
          <a:noFill/>
          <a:ln w="9525">
            <a:solidFill>
              <a:srgbClr val="C21616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3586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9040" y="-27384"/>
            <a:ext cx="81534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 smtClean="0">
                <a:solidFill>
                  <a:schemeClr val="accent2"/>
                </a:solidFill>
              </a:rPr>
              <a:t>Eléments sur le </a:t>
            </a:r>
            <a:r>
              <a:rPr lang="fr-FR" dirty="0">
                <a:solidFill>
                  <a:schemeClr val="accent2"/>
                </a:solidFill>
              </a:rPr>
              <a:t>P</a:t>
            </a:r>
            <a:r>
              <a:rPr lang="fr-FR" dirty="0" smtClean="0">
                <a:solidFill>
                  <a:schemeClr val="accent2"/>
                </a:solidFill>
              </a:rPr>
              <a:t>acte Territoire Santé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412776"/>
            <a:ext cx="7846640" cy="4114800"/>
          </a:xfrm>
        </p:spPr>
        <p:txBody>
          <a:bodyPr/>
          <a:lstStyle/>
          <a:p>
            <a:pPr algn="just"/>
            <a:r>
              <a:rPr lang="fr-FR" dirty="0" smtClean="0"/>
              <a:t>Ouverture des stages en MG et autres spécialités</a:t>
            </a:r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Investissement particulier pour la création et la rénovation des CDS dans les territoires urbains fragiles (Instruction du 31 mars 2016 Caisse des dépôts)</a:t>
            </a:r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Soutien à la recherche en soins primaires</a:t>
            </a:r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Soutenir une organisation adaptée dans chaque territoire ( CPTS)</a:t>
            </a:r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Dispositif ASALEE</a:t>
            </a:r>
            <a:endParaRPr lang="fr-FR" dirty="0"/>
          </a:p>
          <a:p>
            <a:pPr marL="0" indent="0" algn="just">
              <a:buNone/>
            </a:pPr>
            <a:endParaRPr lang="fr-FR" dirty="0" smtClean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533400" y="838200"/>
            <a:ext cx="8153400" cy="0"/>
          </a:xfrm>
          <a:prstGeom prst="line">
            <a:avLst/>
          </a:prstGeom>
          <a:noFill/>
          <a:ln w="9525">
            <a:solidFill>
              <a:srgbClr val="C21616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5748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9040" y="116632"/>
            <a:ext cx="81534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 smtClean="0">
                <a:solidFill>
                  <a:schemeClr val="accent2"/>
                </a:solidFill>
              </a:rPr>
              <a:t>Présentation du dispositif d’aide à la création d’activité médicale en CDS (1/3)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5576" y="1547813"/>
            <a:ext cx="7702624" cy="4114800"/>
          </a:xfrm>
        </p:spPr>
        <p:txBody>
          <a:bodyPr/>
          <a:lstStyle/>
          <a:p>
            <a:pPr algn="just"/>
            <a:endParaRPr lang="fr-FR" dirty="0"/>
          </a:p>
          <a:p>
            <a:pPr algn="just"/>
            <a:r>
              <a:rPr lang="fr-FR" u="sng" dirty="0" smtClean="0"/>
              <a:t>Objectif</a:t>
            </a:r>
            <a:r>
              <a:rPr lang="fr-FR" dirty="0" smtClean="0"/>
              <a:t> : </a:t>
            </a:r>
            <a:r>
              <a:rPr lang="fr-FR" b="1" i="1" dirty="0" smtClean="0"/>
              <a:t>faciliter l’installation des médecins généralistes dans les CDS </a:t>
            </a:r>
            <a:r>
              <a:rPr lang="fr-FR" dirty="0" smtClean="0"/>
              <a:t>en assurant un salaire attractif au salarié</a:t>
            </a:r>
          </a:p>
          <a:p>
            <a:pPr algn="just"/>
            <a:endParaRPr lang="fr-FR" dirty="0"/>
          </a:p>
          <a:p>
            <a:pPr algn="just"/>
            <a:r>
              <a:rPr lang="fr-FR" b="1" i="1" dirty="0" smtClean="0"/>
              <a:t>Aide financière apportée à la structure </a:t>
            </a:r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Aide à destination des CDS </a:t>
            </a:r>
            <a:r>
              <a:rPr lang="fr-FR" b="1" i="1" dirty="0" smtClean="0"/>
              <a:t>monothématiques</a:t>
            </a:r>
            <a:r>
              <a:rPr lang="fr-FR" dirty="0" smtClean="0"/>
              <a:t> qui souhaitent </a:t>
            </a:r>
            <a:r>
              <a:rPr lang="fr-FR" b="1" i="1" dirty="0" smtClean="0"/>
              <a:t>évoluer vers de la polyvalence</a:t>
            </a:r>
            <a:r>
              <a:rPr lang="fr-FR" dirty="0" smtClean="0"/>
              <a:t> ou pour des </a:t>
            </a:r>
            <a:r>
              <a:rPr lang="fr-FR" b="1" i="1" dirty="0" smtClean="0"/>
              <a:t>nouvelles créations</a:t>
            </a:r>
          </a:p>
          <a:p>
            <a:pPr marL="0" indent="0" algn="just">
              <a:buNone/>
            </a:pPr>
            <a:endParaRPr lang="fr-FR" dirty="0" smtClean="0"/>
          </a:p>
          <a:p>
            <a:pPr algn="just"/>
            <a:r>
              <a:rPr lang="fr-FR" dirty="0" smtClean="0"/>
              <a:t>Un contrat entre l’ARS et le gestionnaire du centre sera signé</a:t>
            </a:r>
          </a:p>
          <a:p>
            <a:pPr algn="just"/>
            <a:endParaRPr lang="fr-FR" dirty="0"/>
          </a:p>
          <a:p>
            <a:pPr algn="just"/>
            <a:endParaRPr lang="fr-FR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595064" y="1196752"/>
            <a:ext cx="8153400" cy="0"/>
          </a:xfrm>
          <a:prstGeom prst="line">
            <a:avLst/>
          </a:prstGeom>
          <a:noFill/>
          <a:ln w="9525">
            <a:solidFill>
              <a:srgbClr val="C21616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7935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9040" y="116632"/>
            <a:ext cx="81534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>
                <a:solidFill>
                  <a:schemeClr val="accent2"/>
                </a:solidFill>
              </a:rPr>
              <a:t>Présentation du dispositif d’aide à la création d’activité médicale en </a:t>
            </a:r>
            <a:r>
              <a:rPr lang="fr-FR" dirty="0" smtClean="0">
                <a:solidFill>
                  <a:schemeClr val="accent2"/>
                </a:solidFill>
              </a:rPr>
              <a:t>CDS (2/3)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5576" y="1547812"/>
            <a:ext cx="7848872" cy="4689499"/>
          </a:xfrm>
        </p:spPr>
        <p:txBody>
          <a:bodyPr/>
          <a:lstStyle/>
          <a:p>
            <a:pPr algn="just"/>
            <a:r>
              <a:rPr lang="fr-FR" b="1" dirty="0" smtClean="0"/>
              <a:t>Conditions pour prétendre à la rémunération </a:t>
            </a:r>
            <a:r>
              <a:rPr lang="fr-FR" dirty="0" smtClean="0"/>
              <a:t>: </a:t>
            </a:r>
          </a:p>
          <a:p>
            <a:pPr marL="0" indent="0" algn="just">
              <a:buNone/>
            </a:pPr>
            <a:endParaRPr lang="fr-FR" dirty="0" smtClean="0"/>
          </a:p>
          <a:p>
            <a:pPr marL="273050" indent="-273050" algn="just">
              <a:buFont typeface="Wingdings" pitchFamily="2" charset="2"/>
              <a:buChar char="§"/>
            </a:pPr>
            <a:r>
              <a:rPr lang="fr-FR" dirty="0" smtClean="0"/>
              <a:t>Le centre de santé doit être situé dans une </a:t>
            </a:r>
            <a:r>
              <a:rPr lang="fr-FR" b="1" i="1" dirty="0" smtClean="0"/>
              <a:t>zone frag</a:t>
            </a:r>
            <a:r>
              <a:rPr lang="fr-FR" dirty="0" smtClean="0"/>
              <a:t>ile, de </a:t>
            </a:r>
            <a:r>
              <a:rPr lang="fr-FR" b="1" i="1" dirty="0" smtClean="0"/>
              <a:t>vigilance</a:t>
            </a:r>
            <a:r>
              <a:rPr lang="fr-FR" dirty="0" smtClean="0"/>
              <a:t> ou en </a:t>
            </a:r>
            <a:r>
              <a:rPr lang="fr-FR" b="1" i="1" dirty="0" smtClean="0"/>
              <a:t>quartier prioritaire politique de la ville</a:t>
            </a:r>
          </a:p>
          <a:p>
            <a:pPr marL="273050" indent="-273050" algn="just">
              <a:buFont typeface="Wingdings" pitchFamily="2" charset="2"/>
              <a:buChar char="§"/>
            </a:pPr>
            <a:r>
              <a:rPr lang="fr-FR" dirty="0" smtClean="0"/>
              <a:t>Le centre de santé doit embaucher un médecin en</a:t>
            </a:r>
            <a:r>
              <a:rPr lang="fr-FR" b="1" i="1" dirty="0" smtClean="0"/>
              <a:t> CDI</a:t>
            </a:r>
            <a:r>
              <a:rPr lang="fr-FR" dirty="0" smtClean="0"/>
              <a:t>, recruté </a:t>
            </a:r>
            <a:r>
              <a:rPr lang="fr-FR" b="1" i="1" dirty="0" smtClean="0"/>
              <a:t>depuis moins d’un an</a:t>
            </a:r>
            <a:r>
              <a:rPr lang="fr-FR" dirty="0" smtClean="0"/>
              <a:t> ou pour pallier la carence de recrutement d’un médecin depuis plus d’un an</a:t>
            </a:r>
          </a:p>
          <a:p>
            <a:pPr marL="273050" indent="-273050" algn="just">
              <a:buFont typeface="Wingdings" pitchFamily="2" charset="2"/>
              <a:buChar char="§"/>
            </a:pPr>
            <a:endParaRPr lang="fr-FR" dirty="0" smtClean="0"/>
          </a:p>
          <a:p>
            <a:pPr marL="273050" indent="-273050" algn="just">
              <a:buFont typeface="Wingdings" pitchFamily="2" charset="2"/>
              <a:buChar char="§"/>
            </a:pPr>
            <a:r>
              <a:rPr lang="fr-FR" dirty="0" smtClean="0"/>
              <a:t>Rémunération fonction de l’activité réalisée par le médecin </a:t>
            </a:r>
          </a:p>
          <a:p>
            <a:pPr marL="0" indent="0" algn="just">
              <a:buNone/>
            </a:pPr>
            <a:r>
              <a:rPr lang="fr-FR" dirty="0" smtClean="0"/>
              <a:t>	- </a:t>
            </a:r>
            <a:r>
              <a:rPr lang="fr-FR" b="1" i="1" dirty="0" smtClean="0"/>
              <a:t>moins de 100 consultations </a:t>
            </a:r>
            <a:r>
              <a:rPr lang="fr-FR" dirty="0" smtClean="0"/>
              <a:t>= pas d’aide</a:t>
            </a:r>
          </a:p>
          <a:p>
            <a:pPr marL="0" indent="0" algn="just">
              <a:buNone/>
            </a:pPr>
            <a:r>
              <a:rPr lang="fr-FR" dirty="0" smtClean="0"/>
              <a:t>	- </a:t>
            </a:r>
            <a:r>
              <a:rPr lang="fr-FR" b="1" i="1" dirty="0" smtClean="0"/>
              <a:t>de 100 à 165 consultations </a:t>
            </a:r>
            <a:r>
              <a:rPr lang="fr-FR" dirty="0" smtClean="0"/>
              <a:t>= aide de 3105 euros brut 	maximum 	pendant </a:t>
            </a:r>
            <a:r>
              <a:rPr lang="fr-FR" b="1" i="1" dirty="0" smtClean="0"/>
              <a:t>4 mois maximum</a:t>
            </a:r>
          </a:p>
          <a:p>
            <a:pPr marL="0" indent="0" algn="just">
              <a:buNone/>
            </a:pPr>
            <a:r>
              <a:rPr lang="fr-FR" dirty="0" smtClean="0"/>
              <a:t>	- </a:t>
            </a:r>
            <a:r>
              <a:rPr lang="fr-FR" b="1" i="1" dirty="0" smtClean="0"/>
              <a:t>de 165 à 300 consultations </a:t>
            </a:r>
            <a:r>
              <a:rPr lang="fr-FR" dirty="0" smtClean="0"/>
              <a:t>= aide au prorata du nombre de 	consultation réalisé dans une limite de 6900 euros brut,</a:t>
            </a:r>
          </a:p>
          <a:p>
            <a:pPr marL="0" indent="0" algn="just">
              <a:buNone/>
            </a:pPr>
            <a:r>
              <a:rPr lang="fr-FR" dirty="0" smtClean="0"/>
              <a:t>	- </a:t>
            </a:r>
            <a:r>
              <a:rPr lang="fr-FR" b="1" i="1" dirty="0" smtClean="0"/>
              <a:t>plus de 300 actes réalisés </a:t>
            </a:r>
            <a:r>
              <a:rPr lang="fr-FR" dirty="0" smtClean="0"/>
              <a:t>= pas d’aide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fr-FR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fr-FR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533400" y="1196752"/>
            <a:ext cx="8153400" cy="0"/>
          </a:xfrm>
          <a:prstGeom prst="line">
            <a:avLst/>
          </a:prstGeom>
          <a:noFill/>
          <a:ln w="9525">
            <a:solidFill>
              <a:srgbClr val="C21616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6767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9040" y="116632"/>
            <a:ext cx="81534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>
                <a:solidFill>
                  <a:schemeClr val="accent2"/>
                </a:solidFill>
              </a:rPr>
              <a:t>Présentation du dispositif d’aide à la création d’activité médicale en </a:t>
            </a:r>
            <a:r>
              <a:rPr lang="fr-FR" dirty="0" smtClean="0">
                <a:solidFill>
                  <a:schemeClr val="accent2"/>
                </a:solidFill>
              </a:rPr>
              <a:t>CDS (3/3)</a:t>
            </a:r>
            <a:endParaRPr lang="fr-FR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39552" y="1472472"/>
            <a:ext cx="8208912" cy="435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73050" marR="0" lvl="0" indent="-273050" algn="just" defTabSz="914400" eaLnBrk="0" latinLnBrk="0" hangingPunct="0">
              <a:lnSpc>
                <a:spcPct val="100000"/>
              </a:lnSpc>
              <a:spcBef>
                <a:spcPct val="20000"/>
              </a:spcBef>
              <a:buClrTx/>
              <a:buSzPct val="55000"/>
              <a:buFont typeface="Wingdings" pitchFamily="2" charset="2"/>
              <a:buChar char="§"/>
              <a:tabLst/>
            </a:pPr>
            <a:r>
              <a:rPr lang="fr-FR" sz="1700" dirty="0" smtClean="0">
                <a:solidFill>
                  <a:schemeClr val="tx1"/>
                </a:solidFill>
                <a:latin typeface="+mn-lt"/>
              </a:rPr>
              <a:t>L’aide </a:t>
            </a:r>
            <a:r>
              <a:rPr lang="fr-FR" sz="1700" b="1" i="1" dirty="0" smtClean="0">
                <a:solidFill>
                  <a:schemeClr val="tx1"/>
                </a:solidFill>
                <a:latin typeface="+mn-lt"/>
              </a:rPr>
              <a:t>est </a:t>
            </a:r>
            <a:r>
              <a:rPr lang="fr-FR" sz="1700" b="1" i="1" dirty="0" err="1" smtClean="0">
                <a:solidFill>
                  <a:schemeClr val="tx1"/>
                </a:solidFill>
                <a:latin typeface="+mn-lt"/>
              </a:rPr>
              <a:t>proratisée</a:t>
            </a:r>
            <a:r>
              <a:rPr lang="fr-FR" sz="1700" b="1" i="1" dirty="0" smtClean="0">
                <a:solidFill>
                  <a:schemeClr val="tx1"/>
                </a:solidFill>
                <a:latin typeface="+mn-lt"/>
              </a:rPr>
              <a:t> en fonction du temps de travail </a:t>
            </a:r>
            <a:r>
              <a:rPr lang="fr-FR" sz="1700" dirty="0" smtClean="0">
                <a:solidFill>
                  <a:schemeClr val="tx1"/>
                </a:solidFill>
                <a:latin typeface="+mn-lt"/>
              </a:rPr>
              <a:t>du médecin embauché :</a:t>
            </a:r>
          </a:p>
          <a:p>
            <a:pPr marL="273050" marR="0" lvl="0" indent="-273050" algn="just" defTabSz="914400" eaLnBrk="0" latinLnBrk="0" hangingPunct="0">
              <a:lnSpc>
                <a:spcPct val="100000"/>
              </a:lnSpc>
              <a:spcBef>
                <a:spcPct val="20000"/>
              </a:spcBef>
              <a:buClrTx/>
              <a:buSzPct val="55000"/>
              <a:buFont typeface="Wingdings" pitchFamily="2" charset="2"/>
              <a:buChar char="§"/>
              <a:tabLst/>
            </a:pPr>
            <a:endParaRPr lang="fr-FR" sz="800" dirty="0" smtClean="0">
              <a:solidFill>
                <a:schemeClr val="tx1"/>
              </a:solidFill>
              <a:latin typeface="+mn-lt"/>
            </a:endParaRPr>
          </a:p>
          <a:p>
            <a:pPr marL="730250" lvl="1" indent="-273050" algn="just" eaLnBrk="0" hangingPunct="0">
              <a:spcBef>
                <a:spcPct val="20000"/>
              </a:spcBef>
              <a:buSzPct val="55000"/>
              <a:buFont typeface="Wingdings" pitchFamily="2" charset="2"/>
              <a:buChar char="Ø"/>
            </a:pPr>
            <a:r>
              <a:rPr lang="fr-FR" sz="1700" b="1" i="1" dirty="0" smtClean="0">
                <a:solidFill>
                  <a:schemeClr val="tx1"/>
                </a:solidFill>
                <a:latin typeface="+mn-lt"/>
              </a:rPr>
              <a:t>De 28h et +</a:t>
            </a:r>
            <a:r>
              <a:rPr lang="fr-FR" sz="1700" dirty="0" smtClean="0">
                <a:solidFill>
                  <a:schemeClr val="tx1"/>
                </a:solidFill>
                <a:latin typeface="+mn-lt"/>
              </a:rPr>
              <a:t>, le </a:t>
            </a:r>
            <a:r>
              <a:rPr lang="fr-FR" sz="1700" b="1" i="1" dirty="0" smtClean="0">
                <a:solidFill>
                  <a:schemeClr val="tx1"/>
                </a:solidFill>
                <a:latin typeface="+mn-lt"/>
              </a:rPr>
              <a:t>complément maximum </a:t>
            </a:r>
            <a:r>
              <a:rPr lang="fr-FR" sz="1700" dirty="0" smtClean="0">
                <a:solidFill>
                  <a:schemeClr val="tx1"/>
                </a:solidFill>
                <a:latin typeface="+mn-lt"/>
              </a:rPr>
              <a:t>de rémunération est fixé à </a:t>
            </a:r>
            <a:r>
              <a:rPr lang="fr-FR" sz="1700" b="1" i="1" dirty="0" smtClean="0">
                <a:solidFill>
                  <a:schemeClr val="tx1"/>
                </a:solidFill>
                <a:latin typeface="+mn-lt"/>
              </a:rPr>
              <a:t>3 105 € </a:t>
            </a:r>
            <a:r>
              <a:rPr lang="fr-FR" sz="1700" dirty="0" smtClean="0">
                <a:solidFill>
                  <a:schemeClr val="tx1"/>
                </a:solidFill>
                <a:latin typeface="+mn-lt"/>
              </a:rPr>
              <a:t>brut mensuel. Le </a:t>
            </a:r>
            <a:r>
              <a:rPr lang="fr-FR" sz="1700" b="1" i="1" dirty="0" smtClean="0">
                <a:solidFill>
                  <a:schemeClr val="tx1"/>
                </a:solidFill>
                <a:latin typeface="+mn-lt"/>
              </a:rPr>
              <a:t>seuil minimal d'activité </a:t>
            </a:r>
            <a:r>
              <a:rPr lang="fr-FR" sz="1700" dirty="0" smtClean="0">
                <a:solidFill>
                  <a:schemeClr val="tx1"/>
                </a:solidFill>
                <a:latin typeface="+mn-lt"/>
              </a:rPr>
              <a:t>et </a:t>
            </a:r>
            <a:r>
              <a:rPr lang="fr-FR" sz="1700" b="1" i="1" dirty="0" smtClean="0">
                <a:solidFill>
                  <a:schemeClr val="tx1"/>
                </a:solidFill>
                <a:latin typeface="+mn-lt"/>
              </a:rPr>
              <a:t>le montant </a:t>
            </a:r>
            <a:r>
              <a:rPr lang="fr-FR" sz="1700" dirty="0" smtClean="0">
                <a:solidFill>
                  <a:schemeClr val="tx1"/>
                </a:solidFill>
                <a:latin typeface="+mn-lt"/>
              </a:rPr>
              <a:t>correspondant au </a:t>
            </a:r>
            <a:r>
              <a:rPr lang="fr-FR" sz="1700" b="1" i="1" dirty="0" smtClean="0">
                <a:solidFill>
                  <a:schemeClr val="tx1"/>
                </a:solidFill>
                <a:latin typeface="+mn-lt"/>
              </a:rPr>
              <a:t>plafond </a:t>
            </a:r>
            <a:r>
              <a:rPr lang="fr-FR" sz="1700" dirty="0" smtClean="0">
                <a:solidFill>
                  <a:schemeClr val="tx1"/>
                </a:solidFill>
                <a:latin typeface="+mn-lt"/>
              </a:rPr>
              <a:t>sont </a:t>
            </a:r>
            <a:r>
              <a:rPr lang="fr-FR" sz="1700" b="1" i="1" dirty="0" smtClean="0">
                <a:solidFill>
                  <a:schemeClr val="tx1"/>
                </a:solidFill>
                <a:latin typeface="+mn-lt"/>
              </a:rPr>
              <a:t>identiques à un temps plein</a:t>
            </a:r>
            <a:r>
              <a:rPr lang="fr-FR" sz="1700" dirty="0" smtClean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730250" lvl="1" indent="-273050" algn="just" eaLnBrk="0" hangingPunct="0">
              <a:spcBef>
                <a:spcPct val="20000"/>
              </a:spcBef>
              <a:buSzPct val="55000"/>
            </a:pPr>
            <a:endParaRPr lang="fr-FR" sz="800" dirty="0" smtClean="0">
              <a:solidFill>
                <a:schemeClr val="tx1"/>
              </a:solidFill>
              <a:latin typeface="+mn-lt"/>
            </a:endParaRPr>
          </a:p>
          <a:p>
            <a:pPr marL="730250" lvl="1" indent="-273050" algn="just" eaLnBrk="0" hangingPunct="0">
              <a:spcBef>
                <a:spcPct val="20000"/>
              </a:spcBef>
              <a:buSzPct val="55000"/>
              <a:buFont typeface="Wingdings" pitchFamily="2" charset="2"/>
              <a:buChar char="Ø"/>
            </a:pPr>
            <a:r>
              <a:rPr lang="fr-FR" sz="1700" b="1" i="1" dirty="0" smtClean="0">
                <a:solidFill>
                  <a:schemeClr val="tx1"/>
                </a:solidFill>
                <a:latin typeface="+mn-lt"/>
              </a:rPr>
              <a:t>Entre 14h à 27 h</a:t>
            </a:r>
            <a:r>
              <a:rPr lang="fr-FR" sz="1700" dirty="0" smtClean="0">
                <a:solidFill>
                  <a:schemeClr val="tx1"/>
                </a:solidFill>
                <a:latin typeface="+mn-lt"/>
              </a:rPr>
              <a:t>, le complément maximum de rémunération est fixé à </a:t>
            </a:r>
            <a:r>
              <a:rPr lang="fr-FR" sz="1700" b="1" i="1" dirty="0" smtClean="0">
                <a:solidFill>
                  <a:schemeClr val="tx1"/>
                </a:solidFill>
                <a:latin typeface="+mn-lt"/>
              </a:rPr>
              <a:t>2/3 de 3 105 € </a:t>
            </a:r>
            <a:r>
              <a:rPr lang="fr-FR" sz="1700" dirty="0" smtClean="0">
                <a:solidFill>
                  <a:schemeClr val="tx1"/>
                </a:solidFill>
                <a:latin typeface="+mn-lt"/>
              </a:rPr>
              <a:t>soit </a:t>
            </a:r>
            <a:r>
              <a:rPr lang="fr-FR" sz="1700" b="1" i="1" dirty="0" smtClean="0">
                <a:solidFill>
                  <a:schemeClr val="tx1"/>
                </a:solidFill>
                <a:latin typeface="+mn-lt"/>
              </a:rPr>
              <a:t>2070 € brut mensuel </a:t>
            </a:r>
            <a:r>
              <a:rPr lang="fr-FR" sz="1700" dirty="0" smtClean="0">
                <a:solidFill>
                  <a:schemeClr val="tx1"/>
                </a:solidFill>
                <a:latin typeface="+mn-lt"/>
              </a:rPr>
              <a:t>pour un </a:t>
            </a:r>
            <a:r>
              <a:rPr lang="fr-FR" sz="1700" b="1" i="1" dirty="0" smtClean="0">
                <a:solidFill>
                  <a:schemeClr val="tx1"/>
                </a:solidFill>
                <a:latin typeface="+mn-lt"/>
              </a:rPr>
              <a:t>seuil minimal de 67 </a:t>
            </a:r>
            <a:r>
              <a:rPr lang="fr-FR" sz="1700" dirty="0" smtClean="0">
                <a:solidFill>
                  <a:schemeClr val="tx1"/>
                </a:solidFill>
                <a:latin typeface="+mn-lt"/>
              </a:rPr>
              <a:t>à 110 consultations </a:t>
            </a:r>
            <a:r>
              <a:rPr lang="fr-FR" sz="1700" b="1" i="1" dirty="0" smtClean="0">
                <a:solidFill>
                  <a:schemeClr val="tx1"/>
                </a:solidFill>
                <a:latin typeface="+mn-lt"/>
              </a:rPr>
              <a:t>puis 110 consultations au-delà du 4ième mois</a:t>
            </a:r>
            <a:r>
              <a:rPr lang="fr-FR" sz="1700" dirty="0" smtClean="0">
                <a:solidFill>
                  <a:schemeClr val="tx1"/>
                </a:solidFill>
                <a:latin typeface="+mn-lt"/>
              </a:rPr>
              <a:t>. Le niveau de rémunération garanti est de 4 600 € brut mensuel (seuil max = 200 consultations/mois).</a:t>
            </a:r>
          </a:p>
          <a:p>
            <a:pPr marL="730250" lvl="1" indent="-273050" algn="just" eaLnBrk="0" hangingPunct="0">
              <a:spcBef>
                <a:spcPct val="20000"/>
              </a:spcBef>
              <a:buSzPct val="55000"/>
              <a:buFont typeface="Wingdings" pitchFamily="2" charset="2"/>
              <a:buChar char="Ø"/>
            </a:pPr>
            <a:endParaRPr lang="fr-FR" sz="800" dirty="0" smtClean="0">
              <a:solidFill>
                <a:schemeClr val="tx1"/>
              </a:solidFill>
              <a:latin typeface="+mn-lt"/>
            </a:endParaRPr>
          </a:p>
          <a:p>
            <a:pPr marL="730250" lvl="1" indent="-273050" algn="just" eaLnBrk="0" hangingPunct="0">
              <a:spcBef>
                <a:spcPct val="20000"/>
              </a:spcBef>
              <a:buSzPct val="55000"/>
              <a:buFont typeface="Wingdings" pitchFamily="2" charset="2"/>
              <a:buChar char="Ø"/>
            </a:pPr>
            <a:r>
              <a:rPr lang="fr-FR" sz="1700" b="1" i="1" dirty="0" smtClean="0">
                <a:solidFill>
                  <a:schemeClr val="tx1"/>
                </a:solidFill>
                <a:latin typeface="+mn-lt"/>
              </a:rPr>
              <a:t>Moins de 14h</a:t>
            </a:r>
            <a:r>
              <a:rPr lang="fr-FR" sz="1700" dirty="0" smtClean="0">
                <a:solidFill>
                  <a:schemeClr val="tx1"/>
                </a:solidFill>
                <a:latin typeface="+mn-lt"/>
              </a:rPr>
              <a:t>, le complément maximum de rémunération est fixé à </a:t>
            </a:r>
            <a:r>
              <a:rPr lang="fr-FR" sz="1700" b="1" i="1" dirty="0" smtClean="0">
                <a:solidFill>
                  <a:schemeClr val="tx1"/>
                </a:solidFill>
                <a:latin typeface="+mn-lt"/>
              </a:rPr>
              <a:t>1/3 de 3 105 €</a:t>
            </a:r>
            <a:r>
              <a:rPr lang="fr-FR" sz="1700" dirty="0" smtClean="0">
                <a:solidFill>
                  <a:schemeClr val="tx1"/>
                </a:solidFill>
                <a:latin typeface="+mn-lt"/>
              </a:rPr>
              <a:t> soit </a:t>
            </a:r>
            <a:r>
              <a:rPr lang="fr-FR" sz="1700" b="1" i="1" dirty="0" smtClean="0">
                <a:solidFill>
                  <a:schemeClr val="tx1"/>
                </a:solidFill>
                <a:latin typeface="+mn-lt"/>
              </a:rPr>
              <a:t>1 035 € brut mensuel</a:t>
            </a:r>
            <a:r>
              <a:rPr lang="fr-FR" sz="1700" dirty="0" smtClean="0">
                <a:solidFill>
                  <a:schemeClr val="tx1"/>
                </a:solidFill>
                <a:latin typeface="+mn-lt"/>
              </a:rPr>
              <a:t> pour un </a:t>
            </a:r>
            <a:r>
              <a:rPr lang="fr-FR" sz="1700" b="1" i="1" dirty="0" smtClean="0">
                <a:solidFill>
                  <a:schemeClr val="tx1"/>
                </a:solidFill>
                <a:latin typeface="+mn-lt"/>
              </a:rPr>
              <a:t>seuil minimal de 34 </a:t>
            </a:r>
            <a:r>
              <a:rPr lang="fr-FR" sz="1700" dirty="0" smtClean="0">
                <a:solidFill>
                  <a:schemeClr val="tx1"/>
                </a:solidFill>
                <a:latin typeface="+mn-lt"/>
              </a:rPr>
              <a:t>à 55 consultations puis </a:t>
            </a:r>
            <a:r>
              <a:rPr lang="fr-FR" sz="1700" b="1" i="1" dirty="0" smtClean="0">
                <a:solidFill>
                  <a:schemeClr val="tx1"/>
                </a:solidFill>
                <a:latin typeface="+mn-lt"/>
              </a:rPr>
              <a:t>55 consultations au-delà du 4ième mois</a:t>
            </a:r>
            <a:r>
              <a:rPr lang="fr-FR" sz="1700" dirty="0" smtClean="0">
                <a:solidFill>
                  <a:schemeClr val="tx1"/>
                </a:solidFill>
                <a:latin typeface="+mn-lt"/>
              </a:rPr>
              <a:t>. Le niveau de rémunération garanti est de 2 300 € brut mensuel (100 consultations par mois).</a:t>
            </a: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33400" y="1196752"/>
            <a:ext cx="8153400" cy="0"/>
          </a:xfrm>
          <a:prstGeom prst="line">
            <a:avLst/>
          </a:prstGeom>
          <a:noFill/>
          <a:ln w="9525">
            <a:solidFill>
              <a:srgbClr val="C21616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9786508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sz="1000" b="0" i="0" u="none" strike="noStrike" cap="none" normalizeH="0" baseline="0" smtClean="0">
            <a:ln>
              <a:noFill/>
            </a:ln>
            <a:solidFill>
              <a:srgbClr val="002395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sz="1000" b="0" i="0" u="none" strike="noStrike" cap="none" normalizeH="0" baseline="0" smtClean="0">
            <a:ln>
              <a:noFill/>
            </a:ln>
            <a:solidFill>
              <a:srgbClr val="002395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5748</TotalTime>
  <Words>541</Words>
  <Application>Microsoft Office PowerPoint</Application>
  <PresentationFormat>Affichage à l'écran (4:3)</PresentationFormat>
  <Paragraphs>81</Paragraphs>
  <Slides>7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Wingdings</vt:lpstr>
      <vt:lpstr>Wingdings 3</vt:lpstr>
      <vt:lpstr>Modèle par défaut</vt:lpstr>
      <vt:lpstr>Présentation PowerPoint</vt:lpstr>
      <vt:lpstr>Ordre du jour</vt:lpstr>
      <vt:lpstr>Retour sur l’appel à projet 2015</vt:lpstr>
      <vt:lpstr>Eléments sur le Pacte Territoire Santé</vt:lpstr>
      <vt:lpstr>Présentation du dispositif d’aide à la création d’activité médicale en CDS (1/3)</vt:lpstr>
      <vt:lpstr>Présentation du dispositif d’aide à la création d’activité médicale en CDS (2/3)</vt:lpstr>
      <vt:lpstr>Présentation du dispositif d’aide à la création d’activité médicale en CDS (3/3)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Service Info</dc:creator>
  <cp:lastModifiedBy>Anna Cruaud local</cp:lastModifiedBy>
  <cp:revision>476</cp:revision>
  <cp:lastPrinted>2010-03-30T16:09:44Z</cp:lastPrinted>
  <dcterms:created xsi:type="dcterms:W3CDTF">2010-01-06T10:10:18Z</dcterms:created>
  <dcterms:modified xsi:type="dcterms:W3CDTF">2016-06-23T14:03:27Z</dcterms:modified>
</cp:coreProperties>
</file>