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slideLayouts/slideLayout12.xml" ContentType="application/vnd.openxmlformats-officedocument.presentationml.slideLayout+xml"/>
  <Override PartName="/ppt/theme/theme9.xml" ContentType="application/vnd.openxmlformats-officedocument.theme+xml"/>
  <Override PartName="/ppt/slideLayouts/slideLayout13.xml" ContentType="application/vnd.openxmlformats-officedocument.presentationml.slideLayout+xml"/>
  <Override PartName="/ppt/theme/theme10.xml" ContentType="application/vnd.openxmlformats-officedocument.theme+xml"/>
  <Override PartName="/ppt/slideLayouts/slideLayout14.xml" ContentType="application/vnd.openxmlformats-officedocument.presentationml.slideLayout+xml"/>
  <Override PartName="/ppt/theme/theme11.xml" ContentType="application/vnd.openxmlformats-officedocument.theme+xml"/>
  <Override PartName="/ppt/slideLayouts/slideLayout15.xml" ContentType="application/vnd.openxmlformats-officedocument.presentationml.slideLayout+xml"/>
  <Override PartName="/ppt/theme/theme12.xml" ContentType="application/vnd.openxmlformats-officedocument.theme+xml"/>
  <Override PartName="/ppt/slideLayouts/slideLayout16.xml" ContentType="application/vnd.openxmlformats-officedocument.presentationml.slideLayout+xml"/>
  <Override PartName="/ppt/theme/theme1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1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93" r:id="rId2"/>
    <p:sldMasterId id="2147483668" r:id="rId3"/>
    <p:sldMasterId id="2147483670" r:id="rId4"/>
    <p:sldMasterId id="2147483730" r:id="rId5"/>
    <p:sldMasterId id="2147483719" r:id="rId6"/>
    <p:sldMasterId id="2147483725" r:id="rId7"/>
    <p:sldMasterId id="2147483736" r:id="rId8"/>
    <p:sldMasterId id="2147483721" r:id="rId9"/>
    <p:sldMasterId id="2147483712" r:id="rId10"/>
    <p:sldMasterId id="2147483732" r:id="rId11"/>
    <p:sldMasterId id="2147483727" r:id="rId12"/>
    <p:sldMasterId id="2147483674" r:id="rId13"/>
    <p:sldMasterId id="2147483676" r:id="rId14"/>
    <p:sldMasterId id="2147483743" r:id="rId15"/>
  </p:sldMasterIdLst>
  <p:notesMasterIdLst>
    <p:notesMasterId r:id="rId23"/>
  </p:notesMasterIdLst>
  <p:handoutMasterIdLst>
    <p:handoutMasterId r:id="rId24"/>
  </p:handoutMasterIdLst>
  <p:sldIdLst>
    <p:sldId id="279" r:id="rId16"/>
    <p:sldId id="288" r:id="rId17"/>
    <p:sldId id="289" r:id="rId18"/>
    <p:sldId id="290" r:id="rId19"/>
    <p:sldId id="282" r:id="rId20"/>
    <p:sldId id="287" r:id="rId21"/>
    <p:sldId id="28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A0E"/>
    <a:srgbClr val="3C4693"/>
    <a:srgbClr val="F8F9DB"/>
    <a:srgbClr val="4B58B5"/>
    <a:srgbClr val="E54334"/>
    <a:srgbClr val="6570BF"/>
    <a:srgbClr val="C8D223"/>
    <a:srgbClr val="6DA0A7"/>
    <a:srgbClr val="C3D8DB"/>
    <a:srgbClr val="6A9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7" autoAdjust="0"/>
    <p:restoredTop sz="94660"/>
  </p:normalViewPr>
  <p:slideViewPr>
    <p:cSldViewPr showGuides="1">
      <p:cViewPr varScale="1">
        <p:scale>
          <a:sx n="65" d="100"/>
          <a:sy n="65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1617-B106-4819-B10C-26985E97A13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22D66-0BD4-4E78-80BA-7555703A4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179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CEFC5-9A4C-482A-B1EC-3EAF8E14D7F4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3AFAB-3E6E-4EDC-8A6A-951EF2BE63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256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Titre Principal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/>
          <p:cNvCxnSpPr/>
          <p:nvPr userDrawn="1"/>
        </p:nvCxnSpPr>
        <p:spPr>
          <a:xfrm>
            <a:off x="6192472" y="800704"/>
            <a:ext cx="2628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6192472" y="1484784"/>
            <a:ext cx="2628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96"/>
          <a:stretch/>
        </p:blipFill>
        <p:spPr bwMode="auto">
          <a:xfrm>
            <a:off x="7697144" y="4150768"/>
            <a:ext cx="1447048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24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651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66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2611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953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2557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3716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12160" y="0"/>
            <a:ext cx="3131840" cy="6858000"/>
          </a:xfrm>
          <a:prstGeom prst="rect">
            <a:avLst/>
          </a:prstGeom>
          <a:solidFill>
            <a:srgbClr val="DD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8472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529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010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6858000"/>
          </a:xfrm>
          <a:prstGeom prst="rect">
            <a:avLst/>
          </a:prstGeom>
          <a:solidFill>
            <a:srgbClr val="DD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8472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342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58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Page_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276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6858000"/>
          </a:xfrm>
          <a:prstGeom prst="rect">
            <a:avLst/>
          </a:prstGeom>
          <a:solidFill>
            <a:srgbClr val="F8F9DB"/>
          </a:solidFill>
          <a:ln>
            <a:solidFill>
              <a:srgbClr val="F8F9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8472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19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5508104" y="5157192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 userDrawn="1"/>
        </p:nvCxnSpPr>
        <p:spPr>
          <a:xfrm>
            <a:off x="5508104" y="5589240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7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78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08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6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597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78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6570BF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00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87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86506F-F753-4909-8A46-CF4E903F0104}" type="datetime1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EF46EE0-75F5-4D0C-88C9-D2D7DC97F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66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3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5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6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1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/>
          </p:cNvSpPr>
          <p:nvPr userDrawn="1"/>
        </p:nvSpPr>
        <p:spPr>
          <a:xfrm>
            <a:off x="323528" y="325456"/>
            <a:ext cx="8496944" cy="6192688"/>
          </a:xfrm>
          <a:prstGeom prst="rect">
            <a:avLst/>
          </a:prstGeom>
          <a:solidFill>
            <a:srgbClr val="C3D8DB"/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>
            <a:off x="1043608" y="-7200"/>
            <a:ext cx="1512000" cy="6858000"/>
          </a:xfrm>
          <a:prstGeom prst="rect">
            <a:avLst/>
          </a:prstGeom>
          <a:solidFill>
            <a:srgbClr val="C8D223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8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rgbClr val="84C6CC"/>
          </a:solidFill>
          <a:ln>
            <a:solidFill>
              <a:srgbClr val="84C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94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323528" y="743104"/>
            <a:ext cx="7560840" cy="0"/>
          </a:xfrm>
          <a:prstGeom prst="line">
            <a:avLst/>
          </a:prstGeom>
          <a:ln w="12700">
            <a:solidFill>
              <a:srgbClr val="84C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5860" y="739966"/>
            <a:ext cx="435348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3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Connecteur droit 17"/>
          <p:cNvCxnSpPr/>
          <p:nvPr userDrawn="1"/>
        </p:nvCxnSpPr>
        <p:spPr>
          <a:xfrm>
            <a:off x="323528" y="764704"/>
            <a:ext cx="756084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 userDrawn="1"/>
        </p:nvCxnSpPr>
        <p:spPr>
          <a:xfrm>
            <a:off x="316336" y="801049"/>
            <a:ext cx="648072" cy="0"/>
          </a:xfrm>
          <a:prstGeom prst="line">
            <a:avLst/>
          </a:prstGeom>
          <a:ln w="762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Connecteur droit 18"/>
          <p:cNvCxnSpPr/>
          <p:nvPr userDrawn="1"/>
        </p:nvCxnSpPr>
        <p:spPr>
          <a:xfrm>
            <a:off x="316336" y="801049"/>
            <a:ext cx="648072" cy="0"/>
          </a:xfrm>
          <a:prstGeom prst="line">
            <a:avLst/>
          </a:prstGeom>
          <a:ln w="762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V="1">
            <a:off x="323528" y="757734"/>
            <a:ext cx="5328592" cy="697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85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90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01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5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/>
          </p:cNvSpPr>
          <p:nvPr userDrawn="1"/>
        </p:nvSpPr>
        <p:spPr>
          <a:xfrm>
            <a:off x="-15596" y="0"/>
            <a:ext cx="9159595" cy="6858000"/>
          </a:xfrm>
          <a:prstGeom prst="rect">
            <a:avLst/>
          </a:prstGeom>
          <a:solidFill>
            <a:srgbClr val="C3D8DB"/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>
            <a:spLocks/>
          </p:cNvSpPr>
          <p:nvPr userDrawn="1"/>
        </p:nvSpPr>
        <p:spPr>
          <a:xfrm>
            <a:off x="315729" y="332656"/>
            <a:ext cx="8496944" cy="6192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9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30268" y="324000"/>
            <a:ext cx="8490204" cy="540000"/>
          </a:xfrm>
          <a:prstGeom prst="rect">
            <a:avLst/>
          </a:prstGeom>
          <a:solidFill>
            <a:srgbClr val="C8D223"/>
          </a:solidFill>
          <a:ln>
            <a:solidFill>
              <a:srgbClr val="C8D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27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rgbClr val="C8D223"/>
          </a:solidFill>
          <a:ln>
            <a:solidFill>
              <a:srgbClr val="C8D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53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739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323528" y="743104"/>
            <a:ext cx="7560840" cy="0"/>
          </a:xfrm>
          <a:prstGeom prst="line">
            <a:avLst/>
          </a:prstGeom>
          <a:ln w="12700">
            <a:solidFill>
              <a:srgbClr val="C8D2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6999" y="743104"/>
            <a:ext cx="426977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37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23528" y="332656"/>
            <a:ext cx="8496944" cy="540000"/>
          </a:xfrm>
          <a:prstGeom prst="rect">
            <a:avLst/>
          </a:prstGeom>
          <a:solidFill>
            <a:srgbClr val="6570BF"/>
          </a:solidFill>
          <a:ln>
            <a:solidFill>
              <a:srgbClr val="6570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3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47" r:id="rId2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rgbClr val="6570BF"/>
          </a:solidFill>
          <a:ln>
            <a:solidFill>
              <a:srgbClr val="6570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12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8208472" y="74310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>
            <a:off x="323528" y="743104"/>
            <a:ext cx="7560840" cy="0"/>
          </a:xfrm>
          <a:prstGeom prst="line">
            <a:avLst/>
          </a:prstGeom>
          <a:ln w="12700">
            <a:solidFill>
              <a:srgbClr val="6570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15327" y="743104"/>
            <a:ext cx="431163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96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23528" y="332656"/>
            <a:ext cx="8496944" cy="540000"/>
          </a:xfrm>
          <a:prstGeom prst="rect">
            <a:avLst/>
          </a:prstGeom>
          <a:solidFill>
            <a:srgbClr val="84C6CC"/>
          </a:solidFill>
          <a:ln>
            <a:solidFill>
              <a:srgbClr val="84C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381328"/>
            <a:ext cx="72008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>
                <a:solidFill>
                  <a:srgbClr val="3C4693"/>
                </a:solidFill>
              </a:rPr>
              <a:t>ARS Auvergne-</a:t>
            </a:r>
            <a:br>
              <a:rPr lang="fr-FR" sz="600" b="1" i="1" dirty="0">
                <a:solidFill>
                  <a:srgbClr val="3C4693"/>
                </a:solidFill>
              </a:rPr>
            </a:br>
            <a:r>
              <a:rPr lang="fr-FR" sz="600" b="1" i="1" dirty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>
                <a:solidFill>
                  <a:srgbClr val="3C4693"/>
                </a:solidFill>
              </a:rPr>
              <a:t> </a:t>
            </a:r>
            <a:endParaRPr lang="fr-FR" sz="600" b="0" i="1" baseline="0" dirty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504056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379086"/>
            <a:ext cx="504056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45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hf hdr="0" ft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09824" y="188640"/>
            <a:ext cx="2376265" cy="1056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endParaRPr lang="fr-FR" dirty="0">
              <a:solidFill>
                <a:srgbClr val="3C4693"/>
              </a:solidFill>
              <a:latin typeface="Cambria" panose="02040503050406030204" pitchFamily="18" charset="0"/>
            </a:endParaRPr>
          </a:p>
          <a:p>
            <a:pPr>
              <a:spcAft>
                <a:spcPts val="400"/>
              </a:spcAft>
            </a:pPr>
            <a:endParaRPr lang="fr-FR" dirty="0">
              <a:solidFill>
                <a:srgbClr val="3C4693"/>
              </a:solidFill>
              <a:latin typeface="Cambria" panose="02040503050406030204" pitchFamily="18" charset="0"/>
            </a:endParaRPr>
          </a:p>
          <a:p>
            <a:r>
              <a:rPr lang="fr-FR" sz="1000" b="1" dirty="0">
                <a:solidFill>
                  <a:srgbClr val="3C4693"/>
                </a:solidFill>
                <a:latin typeface="Cambria" panose="02040503050406030204" pitchFamily="18" charset="0"/>
              </a:rPr>
              <a:t>Réunion </a:t>
            </a:r>
            <a:r>
              <a:rPr lang="fr-FR" sz="1000" b="1" dirty="0" err="1">
                <a:solidFill>
                  <a:srgbClr val="3C4693"/>
                </a:solidFill>
                <a:latin typeface="Cambria" panose="02040503050406030204" pitchFamily="18" charset="0"/>
              </a:rPr>
              <a:t>DSPar</a:t>
            </a:r>
            <a:r>
              <a:rPr lang="fr-FR" sz="1000" b="1" dirty="0">
                <a:solidFill>
                  <a:srgbClr val="3C4693"/>
                </a:solidFill>
                <a:latin typeface="Cambria" panose="02040503050406030204" pitchFamily="18" charset="0"/>
              </a:rPr>
              <a:t>/DM/DD</a:t>
            </a:r>
          </a:p>
          <a:p>
            <a:r>
              <a:rPr lang="fr-FR" sz="1000" b="1" dirty="0">
                <a:solidFill>
                  <a:srgbClr val="3C4693"/>
                </a:solidFill>
                <a:latin typeface="Cambria" panose="02040503050406030204" pitchFamily="18" charset="0"/>
              </a:rPr>
              <a:t>24 septembre 2018</a:t>
            </a:r>
            <a:endParaRPr lang="fr-FR" sz="1600" dirty="0">
              <a:solidFill>
                <a:srgbClr val="3C4693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115616" y="1700808"/>
            <a:ext cx="7704856" cy="18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400"/>
              </a:spcAft>
            </a:pPr>
            <a:r>
              <a:rPr lang="fr-FR" sz="3800" dirty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Séminaire national</a:t>
            </a:r>
          </a:p>
          <a:p>
            <a:pPr algn="l">
              <a:spcAft>
                <a:spcPts val="400"/>
              </a:spcAft>
            </a:pPr>
            <a:r>
              <a:rPr lang="fr-FR" sz="3800" dirty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Parcours santé , accueil, éducation de l’enfant de 0 à 6 ans</a:t>
            </a:r>
          </a:p>
          <a:p>
            <a:pPr algn="l"/>
            <a:endParaRPr lang="fr-FR" sz="3200" i="1" dirty="0">
              <a:solidFill>
                <a:srgbClr val="6570BF"/>
              </a:solidFill>
              <a:latin typeface="Cambria" panose="02040503050406030204" pitchFamily="18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555776" y="3645024"/>
            <a:ext cx="5904656" cy="2628293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i="1" dirty="0">
                <a:solidFill>
                  <a:srgbClr val="4B58B5"/>
                </a:solidFill>
                <a:latin typeface="Cambria" panose="02040503050406030204" pitchFamily="18" charset="0"/>
              </a:rPr>
              <a:t>Soutien et coordination des professionnels pour assurer les dépistages à  6 ans</a:t>
            </a:r>
          </a:p>
          <a:p>
            <a:pPr marL="0" indent="0">
              <a:buNone/>
            </a:pPr>
            <a:r>
              <a:rPr lang="fr-FR" sz="1400" i="1" dirty="0">
                <a:solidFill>
                  <a:srgbClr val="3C4693"/>
                </a:solidFill>
                <a:latin typeface="Cambria" panose="02040503050406030204" pitchFamily="18" charset="0"/>
              </a:rPr>
              <a:t>Michèle TARDIEU, </a:t>
            </a:r>
          </a:p>
          <a:p>
            <a:pPr marL="0" indent="0">
              <a:buNone/>
            </a:pPr>
            <a:r>
              <a:rPr lang="fr-FR" sz="1400" i="1" dirty="0">
                <a:solidFill>
                  <a:srgbClr val="3C4693"/>
                </a:solidFill>
                <a:latin typeface="Cambria" panose="02040503050406030204" pitchFamily="18" charset="0"/>
              </a:rPr>
              <a:t>Directrice de projet santé des jeunes</a:t>
            </a:r>
          </a:p>
          <a:p>
            <a:pPr marL="0" indent="0">
              <a:buNone/>
            </a:pPr>
            <a:endParaRPr lang="fr-FR" dirty="0"/>
          </a:p>
          <a:p>
            <a:pPr marL="0" indent="0" algn="r">
              <a:buNone/>
            </a:pPr>
            <a:endParaRPr lang="fr-FR" dirty="0"/>
          </a:p>
          <a:p>
            <a:pPr marL="0" indent="0" algn="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976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86700" cy="1325563"/>
          </a:xfrm>
        </p:spPr>
        <p:txBody>
          <a:bodyPr/>
          <a:lstStyle/>
          <a:p>
            <a:pPr algn="ctr"/>
            <a:r>
              <a:rPr lang="fr-FR" dirty="0"/>
              <a:t>CONTEXTE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412776"/>
            <a:ext cx="8032190" cy="4351338"/>
          </a:xfrm>
        </p:spPr>
        <p:txBody>
          <a:bodyPr>
            <a:normAutofit fontScale="77500" lnSpcReduction="20000"/>
          </a:bodyPr>
          <a:lstStyle/>
          <a:p>
            <a:r>
              <a:rPr lang="fr-FR" sz="2000" dirty="0">
                <a:solidFill>
                  <a:srgbClr val="A3AA0E"/>
                </a:solidFill>
              </a:rPr>
              <a:t>La prévention </a:t>
            </a:r>
            <a:r>
              <a:rPr lang="fr-FR" sz="2000" dirty="0"/>
              <a:t>: premier axe de la stratégie nationale de santé et 7 priorités spécifiques dédiées aux enfants, adolescents et jeunes</a:t>
            </a:r>
          </a:p>
          <a:p>
            <a:r>
              <a:rPr lang="fr-FR" sz="2000" dirty="0">
                <a:solidFill>
                  <a:srgbClr val="A3AA0E"/>
                </a:solidFill>
              </a:rPr>
              <a:t>Le parcours de santé des 0- 6 ans </a:t>
            </a:r>
            <a:r>
              <a:rPr lang="fr-FR" sz="2000" dirty="0"/>
              <a:t>:  mesure 4 du plan national interministériel pour la santé et stratégie nationale de prévention et de lutte contre la pauvreté</a:t>
            </a:r>
          </a:p>
          <a:p>
            <a:r>
              <a:rPr lang="fr-FR" sz="2000" dirty="0">
                <a:solidFill>
                  <a:srgbClr val="A3AA0E"/>
                </a:solidFill>
              </a:rPr>
              <a:t>Démarche nationale de mobilisation </a:t>
            </a:r>
            <a:r>
              <a:rPr lang="fr-FR" sz="2000" dirty="0"/>
              <a:t>des acteurs :  professionnels de santé (PMI, santé scolaire, de ville) professionnels de la petite enfance et structures d’accueil, représentants des familles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Séminaire du 17 septembre 2018 introduit par les deux ministres de la santé  et de l’éducation nationale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Des auditions, groupes de travail et visites sur sites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Deux personnalités qualifiées : Docteur Stéphanie RIST, députée de la 1</a:t>
            </a:r>
            <a:r>
              <a:rPr lang="fr-FR" sz="2000" baseline="30000" dirty="0"/>
              <a:t>ère</a:t>
            </a:r>
            <a:r>
              <a:rPr lang="fr-FR" sz="2000" dirty="0"/>
              <a:t> circonscription du Loiret et Docteur Marie-Sophie BARTHET DERRIEN directrice adjointe de la PMI </a:t>
            </a:r>
            <a:r>
              <a:rPr lang="fr-FR" sz="2000" dirty="0" err="1"/>
              <a:t>métropôle</a:t>
            </a:r>
            <a:r>
              <a:rPr lang="fr-FR" sz="2000" dirty="0"/>
              <a:t> de Lyon</a:t>
            </a:r>
          </a:p>
          <a:p>
            <a:pPr marL="0" indent="0">
              <a:buNone/>
            </a:pPr>
            <a:r>
              <a:rPr lang="fr-FR" sz="2000" dirty="0"/>
              <a:t>      avec l’appui de 3 directions générales : santé,  cohésion sociale et enseignement scolaire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8424" y="404664"/>
            <a:ext cx="274290" cy="365125"/>
          </a:xfrm>
        </p:spPr>
        <p:txBody>
          <a:bodyPr/>
          <a:lstStyle/>
          <a:p>
            <a:fld id="{2FE6EF8A-652E-428B-B95C-47ECF5DD2C3B}" type="slidenum">
              <a:rPr lang="fr-FR" smtClean="0">
                <a:solidFill>
                  <a:srgbClr val="F8F9DB"/>
                </a:solidFill>
              </a:rPr>
              <a:pPr/>
              <a:t>2</a:t>
            </a:fld>
            <a:endParaRPr lang="fr-FR" dirty="0">
              <a:solidFill>
                <a:srgbClr val="F8F9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01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86700" cy="1325563"/>
          </a:xfrm>
        </p:spPr>
        <p:txBody>
          <a:bodyPr/>
          <a:lstStyle/>
          <a:p>
            <a:pPr algn="ctr"/>
            <a:r>
              <a:rPr lang="fr-FR" dirty="0"/>
              <a:t>INTRODUCTION PAR LES DEUX MINISTRES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202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>
              <a:solidFill>
                <a:srgbClr val="A3AA0E"/>
              </a:solidFill>
            </a:endParaRPr>
          </a:p>
          <a:p>
            <a:r>
              <a:rPr lang="fr-FR" dirty="0"/>
              <a:t>Seulement 47% des enfants ont eu un bilan de santé à 6 ans : 20 examens de santé entre 0 et 6 ans</a:t>
            </a:r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sz="2000" dirty="0">
                <a:solidFill>
                  <a:srgbClr val="A3AA0E"/>
                </a:solidFill>
              </a:rPr>
              <a:t>       </a:t>
            </a:r>
            <a:r>
              <a:rPr lang="fr-FR" dirty="0"/>
              <a:t>   Objectif : En 2020, 100% des enfants à 6 ans </a:t>
            </a:r>
          </a:p>
          <a:p>
            <a:r>
              <a:rPr lang="fr-FR" dirty="0"/>
              <a:t>Une communauté unique : infirmiers et médecins scolaires et de PMI, enseignants médecins traitants, familles, structures d’accueil</a:t>
            </a:r>
          </a:p>
          <a:p>
            <a:r>
              <a:rPr lang="fr-FR" dirty="0"/>
              <a:t>Des solutions adaptées à chaque territoire</a:t>
            </a:r>
          </a:p>
          <a:p>
            <a:r>
              <a:rPr lang="fr-FR" dirty="0"/>
              <a:t>Des outils : mallette des parents avec des messages de santé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8424" y="404664"/>
            <a:ext cx="274290" cy="365125"/>
          </a:xfrm>
        </p:spPr>
        <p:txBody>
          <a:bodyPr/>
          <a:lstStyle/>
          <a:p>
            <a:fld id="{2FE6EF8A-652E-428B-B95C-47ECF5DD2C3B}" type="slidenum">
              <a:rPr lang="fr-FR" smtClean="0">
                <a:solidFill>
                  <a:srgbClr val="F8F9DB"/>
                </a:solidFill>
              </a:rPr>
              <a:pPr/>
              <a:t>3</a:t>
            </a:fld>
            <a:endParaRPr lang="fr-FR" dirty="0">
              <a:solidFill>
                <a:srgbClr val="F8F9DB"/>
              </a:solidFill>
            </a:endParaRPr>
          </a:p>
        </p:txBody>
      </p:sp>
      <p:sp>
        <p:nvSpPr>
          <p:cNvPr id="5" name="Flèche courbée vers la droite 4"/>
          <p:cNvSpPr/>
          <p:nvPr/>
        </p:nvSpPr>
        <p:spPr>
          <a:xfrm>
            <a:off x="568756" y="2636912"/>
            <a:ext cx="216024" cy="288032"/>
          </a:xfrm>
          <a:prstGeom prst="curv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28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86700" cy="1325563"/>
          </a:xfrm>
        </p:spPr>
        <p:txBody>
          <a:bodyPr/>
          <a:lstStyle/>
          <a:p>
            <a:pPr algn="ctr"/>
            <a:r>
              <a:rPr lang="fr-FR" dirty="0"/>
              <a:t>ECHANGES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32022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sz="2000" dirty="0">
              <a:solidFill>
                <a:srgbClr val="A3AA0E"/>
              </a:solidFill>
            </a:endParaRPr>
          </a:p>
          <a:p>
            <a:r>
              <a:rPr lang="fr-FR" dirty="0"/>
              <a:t>L’entretien prénatal précoce n’est pas suffisamment réalisé : 29% des femmes enceintes</a:t>
            </a:r>
          </a:p>
          <a:p>
            <a:r>
              <a:rPr lang="fr-FR" dirty="0"/>
              <a:t>L’utilisation du carnet de santé reste faible : attente de l’utilisation du DMP dés la grossesse, puis un partage de l’information en particulier entre PMI, santé scolaire et professionnels de ville</a:t>
            </a:r>
          </a:p>
          <a:p>
            <a:r>
              <a:rPr lang="fr-FR" dirty="0"/>
              <a:t>Importance de la continuité du suivi de l’enfant, de la répétition de certains diagnostics</a:t>
            </a:r>
          </a:p>
          <a:p>
            <a:r>
              <a:rPr lang="fr-FR" dirty="0"/>
              <a:t>Problème de l’hétérogénéité des réponses apportées par les PMI</a:t>
            </a:r>
          </a:p>
          <a:p>
            <a:r>
              <a:rPr lang="fr-FR" dirty="0"/>
              <a:t>Rupture de diagnostics entre 2 et 4 ans</a:t>
            </a:r>
          </a:p>
          <a:p>
            <a:r>
              <a:rPr lang="fr-FR" dirty="0"/>
              <a:t>Présence insuffisante de certains professionnels de santé de l’enfant ( faible démographie) : pédiatres, </a:t>
            </a:r>
            <a:r>
              <a:rPr lang="fr-FR" dirty="0" err="1"/>
              <a:t>pédo-psychiatres</a:t>
            </a:r>
            <a:r>
              <a:rPr lang="fr-FR" dirty="0"/>
              <a:t>, orthophonistes</a:t>
            </a:r>
          </a:p>
          <a:p>
            <a:r>
              <a:rPr lang="fr-FR" dirty="0"/>
              <a:t>Errance des diagnostics : troubles du neuro-développement</a:t>
            </a:r>
          </a:p>
          <a:p>
            <a:r>
              <a:rPr lang="fr-FR" dirty="0"/>
              <a:t>Importance de faire confiance aux parents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8424" y="404664"/>
            <a:ext cx="274290" cy="365125"/>
          </a:xfrm>
        </p:spPr>
        <p:txBody>
          <a:bodyPr/>
          <a:lstStyle/>
          <a:p>
            <a:fld id="{2FE6EF8A-652E-428B-B95C-47ECF5DD2C3B}" type="slidenum">
              <a:rPr lang="fr-FR" smtClean="0">
                <a:solidFill>
                  <a:srgbClr val="F8F9DB"/>
                </a:solidFill>
              </a:rPr>
              <a:pPr/>
              <a:t>4</a:t>
            </a:fld>
            <a:endParaRPr lang="fr-FR" dirty="0">
              <a:solidFill>
                <a:srgbClr val="F8F9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3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86700" cy="1325563"/>
          </a:xfrm>
        </p:spPr>
        <p:txBody>
          <a:bodyPr/>
          <a:lstStyle/>
          <a:p>
            <a:pPr algn="ctr"/>
            <a:r>
              <a:rPr lang="fr-FR" dirty="0"/>
              <a:t>CONTEXTE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124744"/>
            <a:ext cx="8032190" cy="5256584"/>
          </a:xfrm>
        </p:spPr>
        <p:txBody>
          <a:bodyPr>
            <a:normAutofit fontScale="77500" lnSpcReduction="20000"/>
          </a:bodyPr>
          <a:lstStyle/>
          <a:p>
            <a:r>
              <a:rPr lang="fr-FR" sz="2000" dirty="0"/>
              <a:t>Projet régional de santé Auvergne – Rhône Alpes : parcours de santé de l’enfant entre 0 et 6 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Développer les compétences  et connaissances ( enfants, parents, professionnels de la petite enfance et de santé ) sur la nécessaire </a:t>
            </a:r>
            <a:r>
              <a:rPr lang="fr-FR" sz="2000" dirty="0">
                <a:solidFill>
                  <a:srgbClr val="A3AA0E"/>
                </a:solidFill>
              </a:rPr>
              <a:t>limitation de l’exposition aux polluants et aux toxiques </a:t>
            </a:r>
            <a:r>
              <a:rPr lang="fr-FR" sz="2000" dirty="0"/>
              <a:t>pour la femme enceinte , les jeunes enfants et les adolescents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Améliorer dés la grossesse le suivi de la santé de la mère et de l’enfant  : </a:t>
            </a:r>
            <a:r>
              <a:rPr lang="fr-FR" sz="2000" dirty="0">
                <a:solidFill>
                  <a:srgbClr val="A3AA0E"/>
                </a:solidFill>
              </a:rPr>
              <a:t>dépistage des situations de vulnérabilité, soutien à la parentalité , prévention des retards des apprentissages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100" dirty="0"/>
              <a:t>Renforcer les compétences psycho-sociales et la </a:t>
            </a:r>
            <a:r>
              <a:rPr lang="fr-FR" sz="2100" dirty="0" err="1"/>
              <a:t>littératie</a:t>
            </a:r>
            <a:r>
              <a:rPr lang="fr-FR" sz="2100" dirty="0"/>
              <a:t> en santé </a:t>
            </a:r>
            <a:r>
              <a:rPr lang="fr-FR" sz="2000" dirty="0">
                <a:solidFill>
                  <a:srgbClr val="A3AA0E"/>
                </a:solidFill>
              </a:rPr>
              <a:t>: sujet des écrans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Contribuer au soutien et à la coordination de l’ensemble des professionnels concernés pour assurer les </a:t>
            </a:r>
            <a:r>
              <a:rPr lang="fr-FR" sz="2000" dirty="0">
                <a:solidFill>
                  <a:srgbClr val="A3AA0E"/>
                </a:solidFill>
              </a:rPr>
              <a:t>repérages et les dépistages des problèmes de santé </a:t>
            </a:r>
            <a:r>
              <a:rPr lang="fr-FR" sz="2000" dirty="0"/>
              <a:t>de l’enfant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Structurer les </a:t>
            </a:r>
            <a:r>
              <a:rPr lang="fr-FR" sz="2100" dirty="0">
                <a:solidFill>
                  <a:srgbClr val="A3AA0E"/>
                </a:solidFill>
              </a:rPr>
              <a:t>3 niveaux de diagnostic </a:t>
            </a:r>
            <a:r>
              <a:rPr lang="fr-FR" sz="2000" dirty="0"/>
              <a:t>( troubles du neuro-développement, obésité…)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Sensibiliser les parents à leur v</a:t>
            </a:r>
            <a:r>
              <a:rPr lang="fr-FR" sz="2000" dirty="0">
                <a:solidFill>
                  <a:srgbClr val="A3AA0E"/>
                </a:solidFill>
              </a:rPr>
              <a:t>accination</a:t>
            </a:r>
            <a:r>
              <a:rPr lang="fr-FR" sz="2000" dirty="0"/>
              <a:t> et celle de leurs enfants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Soutenir les actions de </a:t>
            </a:r>
            <a:r>
              <a:rPr lang="fr-FR" sz="2000" dirty="0">
                <a:solidFill>
                  <a:srgbClr val="A3AA0E"/>
                </a:solidFill>
              </a:rPr>
              <a:t>santé bucco-dentaire </a:t>
            </a:r>
            <a:r>
              <a:rPr lang="fr-FR" sz="2000" dirty="0"/>
              <a:t>dés le plus jeune âge, les actions locales de </a:t>
            </a:r>
            <a:r>
              <a:rPr lang="fr-FR" sz="2000" dirty="0">
                <a:solidFill>
                  <a:srgbClr val="A3AA0E"/>
                </a:solidFill>
              </a:rPr>
              <a:t>prévention du surpoids et de l’obésité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Contribuer à organiser le repérage précoce </a:t>
            </a:r>
            <a:r>
              <a:rPr lang="fr-FR" sz="2000" dirty="0">
                <a:solidFill>
                  <a:srgbClr val="A3AA0E"/>
                </a:solidFill>
              </a:rPr>
              <a:t>des violences faites aux enfants, </a:t>
            </a:r>
            <a:r>
              <a:rPr lang="fr-FR" sz="2000" dirty="0"/>
              <a:t>l’accueil et la coordination de la prise en charge hospitalière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8424" y="404664"/>
            <a:ext cx="274290" cy="365125"/>
          </a:xfrm>
        </p:spPr>
        <p:txBody>
          <a:bodyPr/>
          <a:lstStyle/>
          <a:p>
            <a:fld id="{2FE6EF8A-652E-428B-B95C-47ECF5DD2C3B}" type="slidenum">
              <a:rPr lang="fr-FR" smtClean="0">
                <a:solidFill>
                  <a:srgbClr val="F8F9DB"/>
                </a:solidFill>
              </a:rPr>
              <a:pPr/>
              <a:t>5</a:t>
            </a:fld>
            <a:endParaRPr lang="fr-FR" dirty="0">
              <a:solidFill>
                <a:srgbClr val="F8F9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44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7"/>
            <a:ext cx="7776864" cy="720080"/>
          </a:xfrm>
        </p:spPr>
        <p:txBody>
          <a:bodyPr/>
          <a:lstStyle/>
          <a:p>
            <a:pPr algn="ctr"/>
            <a:r>
              <a:rPr lang="fr-FR" dirty="0"/>
              <a:t>Expérimentation sur un territoire : le Roannais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052736"/>
            <a:ext cx="8032190" cy="5400600"/>
          </a:xfrm>
        </p:spPr>
        <p:txBody>
          <a:bodyPr>
            <a:normAutofit fontScale="92500" lnSpcReduction="20000"/>
          </a:bodyPr>
          <a:lstStyle/>
          <a:p>
            <a:r>
              <a:rPr lang="fr-FR" sz="1600" dirty="0"/>
              <a:t>Proposition faite par le directeur général de l’ARS au Directeur académique de la Loire d’un </a:t>
            </a:r>
            <a:r>
              <a:rPr lang="fr-FR" sz="1600" dirty="0">
                <a:solidFill>
                  <a:srgbClr val="A3AA0E"/>
                </a:solidFill>
              </a:rPr>
              <a:t>projet de partenariat </a:t>
            </a:r>
            <a:r>
              <a:rPr lang="fr-FR" sz="1600" dirty="0"/>
              <a:t>sur un secteur défavorisé</a:t>
            </a:r>
          </a:p>
          <a:p>
            <a:r>
              <a:rPr lang="fr-FR" sz="1600" dirty="0">
                <a:solidFill>
                  <a:srgbClr val="A3AA0E"/>
                </a:solidFill>
              </a:rPr>
              <a:t>Ciblage du Roannais </a:t>
            </a:r>
            <a:r>
              <a:rPr lang="fr-FR" sz="1600" dirty="0"/>
              <a:t>pour son niveau socio-économique faible et sa couverture médicale déficitaire</a:t>
            </a:r>
          </a:p>
          <a:p>
            <a:r>
              <a:rPr lang="fr-FR" sz="1600" dirty="0"/>
              <a:t>Action</a:t>
            </a:r>
            <a:r>
              <a:rPr lang="fr-FR" sz="1600" dirty="0">
                <a:solidFill>
                  <a:srgbClr val="A3AA0E"/>
                </a:solidFill>
              </a:rPr>
              <a:t> </a:t>
            </a:r>
            <a:r>
              <a:rPr lang="fr-FR" sz="1600" dirty="0"/>
              <a:t>au niveau du </a:t>
            </a:r>
            <a:r>
              <a:rPr lang="fr-FR" sz="1600" dirty="0">
                <a:solidFill>
                  <a:srgbClr val="A3AA0E"/>
                </a:solidFill>
              </a:rPr>
              <a:t>bilan médical de la sixième année</a:t>
            </a:r>
            <a:r>
              <a:rPr lang="fr-FR" sz="1600" dirty="0"/>
              <a:t>. Suite à un repérage préalable, les médecins scolaires ne rencontrent que 25% des enfants de grande section et 6% n’ont rencontré ni la PMI ni la médecine scolaire en entrant au CP</a:t>
            </a:r>
          </a:p>
          <a:p>
            <a:r>
              <a:rPr lang="fr-FR" sz="1600" dirty="0">
                <a:solidFill>
                  <a:srgbClr val="A3AA0E"/>
                </a:solidFill>
              </a:rPr>
              <a:t>Objectifs</a:t>
            </a:r>
            <a:r>
              <a:rPr lang="fr-FR" sz="1600" dirty="0"/>
              <a:t> : atteindre  100% d’enfants ayant bénéficié d’une visite médicale préventive, sur la base de l’analyse croisée des données de la PMI et de la médecine scolaire</a:t>
            </a:r>
          </a:p>
          <a:p>
            <a:r>
              <a:rPr lang="fr-FR" sz="1600" dirty="0">
                <a:solidFill>
                  <a:srgbClr val="A3AA0E"/>
                </a:solidFill>
              </a:rPr>
              <a:t>Acteurs</a:t>
            </a:r>
            <a:r>
              <a:rPr lang="fr-FR" sz="1600" dirty="0"/>
              <a:t> : les médecins scolaires adressent les enfants non vus à leur médecin traitant, ou à défaut à une maison de santé pluri-professionnelle partenaire de l’action  </a:t>
            </a:r>
          </a:p>
          <a:p>
            <a:r>
              <a:rPr lang="fr-FR" sz="1600" dirty="0">
                <a:solidFill>
                  <a:srgbClr val="A3AA0E"/>
                </a:solidFill>
              </a:rPr>
              <a:t>Appui</a:t>
            </a:r>
            <a:r>
              <a:rPr lang="fr-FR" sz="1600" dirty="0"/>
              <a:t> de l’ARS pour faciliter les coordinations : </a:t>
            </a:r>
          </a:p>
          <a:p>
            <a:pPr lvl="2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3C4693"/>
                </a:solidFill>
              </a:rPr>
              <a:t> </a:t>
            </a:r>
            <a:r>
              <a:rPr lang="fr-FR" sz="1600" i="1" dirty="0">
                <a:solidFill>
                  <a:srgbClr val="3C4693"/>
                </a:solidFill>
              </a:rPr>
              <a:t>mise en place d’un partenariat autour des problématiques identifiées : modalités d’intervention des médecins et autres professionnels de ville, modalités de partage du dossier de l’enfant </a:t>
            </a:r>
          </a:p>
          <a:p>
            <a:pPr marL="914400" lvl="2" indent="0">
              <a:buNone/>
            </a:pPr>
            <a:endParaRPr lang="fr-FR" sz="1600" i="1" dirty="0">
              <a:solidFill>
                <a:srgbClr val="3C4693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i="1" dirty="0">
                <a:solidFill>
                  <a:srgbClr val="3C4693"/>
                </a:solidFill>
              </a:rPr>
              <a:t> décision de prise en charge financière dans l’attente de la mobilisation du droit commun : rémunération de la visite médicale préventive ( consultation de 45 mn) , du temps de coordination et du matériel pour les dépistages sensoriels</a:t>
            </a:r>
          </a:p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8424" y="404664"/>
            <a:ext cx="274290" cy="365125"/>
          </a:xfrm>
        </p:spPr>
        <p:txBody>
          <a:bodyPr/>
          <a:lstStyle/>
          <a:p>
            <a:fld id="{2FE6EF8A-652E-428B-B95C-47ECF5DD2C3B}" type="slidenum">
              <a:rPr lang="fr-FR" smtClean="0">
                <a:solidFill>
                  <a:srgbClr val="F8F9DB"/>
                </a:solidFill>
              </a:rPr>
              <a:pPr/>
              <a:t>6</a:t>
            </a:fld>
            <a:endParaRPr lang="fr-FR" dirty="0">
              <a:solidFill>
                <a:srgbClr val="F8F9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73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BILAN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670642"/>
            <a:ext cx="7886700" cy="435133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r-FR" sz="1600" dirty="0"/>
              <a:t>Les médecins contactés sont </a:t>
            </a:r>
            <a:r>
              <a:rPr lang="fr-FR" sz="1600" dirty="0">
                <a:solidFill>
                  <a:srgbClr val="A3AA0E"/>
                </a:solidFill>
              </a:rPr>
              <a:t>favorables</a:t>
            </a:r>
            <a:r>
              <a:rPr lang="fr-FR" sz="1600" dirty="0"/>
              <a:t> à cette expérimentation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A3AA0E"/>
                </a:solidFill>
              </a:rPr>
              <a:t>Freins</a:t>
            </a:r>
            <a:r>
              <a:rPr lang="fr-FR" sz="1600" dirty="0"/>
              <a:t> : le déficit en médecins traitants au niveau local, le problème du partage de l’information via l’application Esculape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/>
              <a:t>Attentes des acteurs d’avoir un </a:t>
            </a:r>
            <a:r>
              <a:rPr lang="fr-FR" sz="1600" dirty="0">
                <a:solidFill>
                  <a:srgbClr val="A3AA0E"/>
                </a:solidFill>
              </a:rPr>
              <a:t>dossier unique informatisé  partagé </a:t>
            </a:r>
            <a:r>
              <a:rPr lang="fr-FR" sz="1600" dirty="0"/>
              <a:t>entre la PMI, la santé scolaire et les médecins de ville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A3AA0E"/>
                </a:solidFill>
              </a:rPr>
              <a:t>Complexité</a:t>
            </a:r>
            <a:r>
              <a:rPr lang="fr-FR" sz="1600" dirty="0"/>
              <a:t> </a:t>
            </a:r>
            <a:r>
              <a:rPr lang="fr-FR" sz="1600" dirty="0">
                <a:solidFill>
                  <a:srgbClr val="A3AA0E"/>
                </a:solidFill>
              </a:rPr>
              <a:t>des financements </a:t>
            </a:r>
            <a:r>
              <a:rPr lang="fr-FR" sz="1600" dirty="0"/>
              <a:t>qui n’encouragent encore pas suffisamment le travail en équipe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A3AA0E"/>
                </a:solidFill>
              </a:rPr>
              <a:t>Expérimentation</a:t>
            </a:r>
            <a:r>
              <a:rPr lang="fr-FR" sz="1600" dirty="0"/>
              <a:t> à articuler avec les autres chantiers pour organiser les réponses après dépistages : exemple de la structuration du niveau 2 de bilan, diagnostic et intervention précoce en direction des 0-6ans en matière de troubles du neuro-développement , en matière d’obésité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A3AA0E"/>
                </a:solidFill>
              </a:rPr>
              <a:t>Dynamique régionale </a:t>
            </a:r>
            <a:r>
              <a:rPr lang="fr-FR" sz="1600" dirty="0"/>
              <a:t>favorable pour lever les difficultés</a:t>
            </a:r>
          </a:p>
          <a:p>
            <a:pPr>
              <a:buFont typeface="Courier New" panose="02070309020205020404" pitchFamily="49" charset="0"/>
              <a:buChar char="o"/>
            </a:pPr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88424" y="404664"/>
            <a:ext cx="274290" cy="365125"/>
          </a:xfrm>
        </p:spPr>
        <p:txBody>
          <a:bodyPr/>
          <a:lstStyle/>
          <a:p>
            <a:fld id="{3EF46EE0-75F5-4D0C-88C9-D2D7DC97FAA6}" type="slidenum">
              <a:rPr lang="fr-FR" smtClean="0">
                <a:solidFill>
                  <a:srgbClr val="F8F9DB"/>
                </a:solidFill>
              </a:rPr>
              <a:t>7</a:t>
            </a:fld>
            <a:endParaRPr lang="fr-FR" dirty="0">
              <a:solidFill>
                <a:srgbClr val="F8F9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20043"/>
      </p:ext>
    </p:extLst>
  </p:cSld>
  <p:clrMapOvr>
    <a:masterClrMapping/>
  </p:clrMapOvr>
</p:sld>
</file>

<file path=ppt/theme/theme1.xml><?xml version="1.0" encoding="utf-8"?>
<a:theme xmlns:a="http://schemas.openxmlformats.org/drawingml/2006/main" name="1_ARS_PagesTitre_Intercal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ARS_PagesIntérieures_AvecTitres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_ARS_PagesIntérieures_AvecTitres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ARS_PagesIntérieures_SansTit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ARS_PagesIntérieures_SansTit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RS_PagesTitre_Intercal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801</Words>
  <Application>Microsoft Office PowerPoint</Application>
  <PresentationFormat>Affichage à l'écran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15</vt:i4>
      </vt:variant>
      <vt:variant>
        <vt:lpstr>Titres des diapositives</vt:lpstr>
      </vt:variant>
      <vt:variant>
        <vt:i4>7</vt:i4>
      </vt:variant>
    </vt:vector>
  </HeadingPairs>
  <TitlesOfParts>
    <vt:vector size="27" baseType="lpstr">
      <vt:lpstr>Arial</vt:lpstr>
      <vt:lpstr>Calibri</vt:lpstr>
      <vt:lpstr>Cambria</vt:lpstr>
      <vt:lpstr>Courier New</vt:lpstr>
      <vt:lpstr>Wingdings</vt:lpstr>
      <vt:lpstr>1_ARS_PagesTitre_Intercalaire</vt:lpstr>
      <vt:lpstr>2_ARS_PagesTitre_Intercalaire</vt:lpstr>
      <vt:lpstr>ARS_PagesIntérieures_AvecTitres_1</vt:lpstr>
      <vt:lpstr>ARS_PagesIntérieures_AvecTitres_2</vt:lpstr>
      <vt:lpstr>1_ARS_PagesIntérieures_AvecTitres_1</vt:lpstr>
      <vt:lpstr>3_ARS_PagesIntérieures_AvecTitres_1</vt:lpstr>
      <vt:lpstr>2_ARS_PagesIntérieures_AvecTitres_2</vt:lpstr>
      <vt:lpstr>7_ARS_PagesIntérieures_AvecTitres_1</vt:lpstr>
      <vt:lpstr>4_ARS_PagesIntérieures_AvecTitres_1</vt:lpstr>
      <vt:lpstr>3_ARS_PagesIntérieures_AvecTitres_2</vt:lpstr>
      <vt:lpstr>5_ARS_PagesIntérieures_AvecTitres_1</vt:lpstr>
      <vt:lpstr>4_ARS_PagesIntérieures_AvecTitres_3</vt:lpstr>
      <vt:lpstr>2_ARS_PagesIntérieures_AvecTitres_3</vt:lpstr>
      <vt:lpstr>ARS_PagesIntérieures_SansTitre</vt:lpstr>
      <vt:lpstr>1_ARS_PagesIntérieures_SansTitre</vt:lpstr>
      <vt:lpstr>Présentation PowerPoint</vt:lpstr>
      <vt:lpstr>CONTEXTE</vt:lpstr>
      <vt:lpstr>INTRODUCTION PAR LES DEUX MINISTRES</vt:lpstr>
      <vt:lpstr>ECHANGES</vt:lpstr>
      <vt:lpstr>CONTEXTE</vt:lpstr>
      <vt:lpstr>Expérimentation sur un territoire : le Roannais</vt:lpstr>
      <vt:lpstr>BILAN</vt:lpstr>
    </vt:vector>
  </TitlesOfParts>
  <Company>Ministères Chargés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chaas</dc:creator>
  <cp:lastModifiedBy>Anouk</cp:lastModifiedBy>
  <cp:revision>150</cp:revision>
  <dcterms:created xsi:type="dcterms:W3CDTF">2016-10-12T10:21:46Z</dcterms:created>
  <dcterms:modified xsi:type="dcterms:W3CDTF">2019-01-23T14:51:36Z</dcterms:modified>
</cp:coreProperties>
</file>