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9"/>
  </p:notesMasterIdLst>
  <p:sldIdLst>
    <p:sldId id="256" r:id="rId2"/>
    <p:sldId id="257" r:id="rId3"/>
    <p:sldId id="260" r:id="rId4"/>
    <p:sldId id="279" r:id="rId5"/>
    <p:sldId id="284" r:id="rId6"/>
    <p:sldId id="258" r:id="rId7"/>
    <p:sldId id="259" r:id="rId8"/>
    <p:sldId id="261" r:id="rId9"/>
    <p:sldId id="273" r:id="rId10"/>
    <p:sldId id="295" r:id="rId11"/>
    <p:sldId id="290" r:id="rId12"/>
    <p:sldId id="291" r:id="rId13"/>
    <p:sldId id="296" r:id="rId14"/>
    <p:sldId id="297" r:id="rId15"/>
    <p:sldId id="298" r:id="rId16"/>
    <p:sldId id="282" r:id="rId17"/>
    <p:sldId id="271" r:id="rId18"/>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9698" autoAdjust="0"/>
  </p:normalViewPr>
  <p:slideViewPr>
    <p:cSldViewPr>
      <p:cViewPr varScale="1">
        <p:scale>
          <a:sx n="29" d="100"/>
          <a:sy n="29" d="100"/>
        </p:scale>
        <p:origin x="1260"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95CA1F7-C5FC-4B6F-9B42-5DFB29234EFD}" type="datetimeFigureOut">
              <a:rPr lang="fr-FR" smtClean="0"/>
              <a:t>17/10/2018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201DC00-BB17-4B4B-B358-A667377BB89F}" type="slidenum">
              <a:rPr lang="fr-FR" smtClean="0"/>
              <a:t>‹N°›</a:t>
            </a:fld>
            <a:endParaRPr lang="fr-FR"/>
          </a:p>
        </p:txBody>
      </p:sp>
    </p:spTree>
    <p:extLst>
      <p:ext uri="{BB962C8B-B14F-4D97-AF65-F5344CB8AC3E}">
        <p14:creationId xmlns:p14="http://schemas.microsoft.com/office/powerpoint/2010/main" val="214153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201DC00-BB17-4B4B-B358-A667377BB89F}" type="slidenum">
              <a:rPr lang="fr-FR" smtClean="0"/>
              <a:t>12</a:t>
            </a:fld>
            <a:endParaRPr lang="fr-FR"/>
          </a:p>
        </p:txBody>
      </p:sp>
    </p:spTree>
    <p:extLst>
      <p:ext uri="{BB962C8B-B14F-4D97-AF65-F5344CB8AC3E}">
        <p14:creationId xmlns:p14="http://schemas.microsoft.com/office/powerpoint/2010/main" val="3951335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pPr>
              <a:defRPr/>
            </a:pPr>
            <a:fld id="{5958F693-23BC-4635-9C05-CD6ACC378676}" type="datetime1">
              <a:rPr lang="fr-FR" smtClean="0"/>
              <a:t>17/10/2018</a:t>
            </a:fld>
            <a:endParaRPr lang="fr-FR"/>
          </a:p>
        </p:txBody>
      </p:sp>
      <p:sp>
        <p:nvSpPr>
          <p:cNvPr id="8" name="Slide Number Placeholder 7"/>
          <p:cNvSpPr>
            <a:spLocks noGrp="1"/>
          </p:cNvSpPr>
          <p:nvPr>
            <p:ph type="sldNum" sz="quarter" idx="11"/>
          </p:nvPr>
        </p:nvSpPr>
        <p:spPr/>
        <p:txBody>
          <a:bodyPr/>
          <a:lstStyle/>
          <a:p>
            <a:pPr>
              <a:defRPr/>
            </a:pPr>
            <a:fld id="{60D0C66F-F194-497F-A25C-9887FED21F9D}" type="slidenum">
              <a:rPr lang="fr-FR" smtClean="0"/>
              <a:pPr>
                <a:defRPr/>
              </a:pPr>
              <a:t>‹N°›</a:t>
            </a:fld>
            <a:endParaRPr lang="fr-FR"/>
          </a:p>
        </p:txBody>
      </p:sp>
      <p:sp>
        <p:nvSpPr>
          <p:cNvPr id="9" name="Footer Placeholder 8"/>
          <p:cNvSpPr>
            <a:spLocks noGrp="1"/>
          </p:cNvSpPr>
          <p:nvPr>
            <p:ph type="ftr" sz="quarter" idx="12"/>
          </p:nvPr>
        </p:nvSpPr>
        <p:spPr/>
        <p:txBody>
          <a:bodyPr/>
          <a:lstStyle/>
          <a:p>
            <a:pPr>
              <a:defRPr/>
            </a:pP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a:defRPr/>
            </a:pPr>
            <a:fld id="{5A2D5026-5931-4D07-ACC3-99CF454CAE84}" type="datetime1">
              <a:rPr lang="fr-FR" smtClean="0"/>
              <a:t>17/10/2018</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FBFD9435-52FB-4847-8581-AFAD3A743614}"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a:defRPr/>
            </a:pPr>
            <a:fld id="{91F23770-99C0-4039-9185-8D8935355A23}" type="datetime1">
              <a:rPr lang="fr-FR" smtClean="0"/>
              <a:t>17/10/2018</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0EE98F0F-5CED-42D2-8405-BE9B36E5A467}"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C6622D83-7766-416B-B835-E7BE29FC6D36}" type="datetime1">
              <a:rPr lang="fr-FR" smtClean="0"/>
              <a:t>17/10/2018</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8C68398F-8432-4B93-83A5-116A3987FA81}"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a:defRPr/>
            </a:pPr>
            <a:fld id="{3855076E-DAAC-4F2B-BDF4-A818D54A1AD5}" type="datetime1">
              <a:rPr lang="fr-FR" smtClean="0"/>
              <a:t>17/10/2018</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912C3655-41BC-41A2-BB62-3EEC3F83F077}" type="slidenum">
              <a:rPr lang="fr-FR" smtClean="0"/>
              <a:pPr>
                <a:defRPr/>
              </a:pPr>
              <a:t>‹N°›</a:t>
            </a:fld>
            <a:endParaRPr lang="fr-F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fld id="{B1CE2485-08EE-4854-A9E9-89480A5B4F15}" type="datetime1">
              <a:rPr lang="fr-FR" smtClean="0"/>
              <a:t>17/10/2018</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C155A5D6-9A9B-4BC1-A4B7-C52E4DE3CAF6}" type="slidenum">
              <a:rPr lang="fr-FR" smtClean="0"/>
              <a:pPr>
                <a:defRPr/>
              </a:pPr>
              <a:t>‹N°›</a:t>
            </a:fld>
            <a:endParaRPr lang="fr-FR"/>
          </a:p>
        </p:txBody>
      </p:sp>
      <p:sp>
        <p:nvSpPr>
          <p:cNvPr id="9" name="Content Placeholder 8"/>
          <p:cNvSpPr>
            <a:spLocks noGrp="1"/>
          </p:cNvSpPr>
          <p:nvPr>
            <p:ph sz="quarter" idx="13"/>
          </p:nvPr>
        </p:nvSpPr>
        <p:spPr>
          <a:xfrm>
            <a:off x="365760" y="1600200"/>
            <a:ext cx="4041648" cy="452628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7" name="Date Placeholder 6"/>
          <p:cNvSpPr>
            <a:spLocks noGrp="1"/>
          </p:cNvSpPr>
          <p:nvPr>
            <p:ph type="dt" sz="half" idx="10"/>
          </p:nvPr>
        </p:nvSpPr>
        <p:spPr/>
        <p:txBody>
          <a:bodyPr/>
          <a:lstStyle/>
          <a:p>
            <a:pPr>
              <a:defRPr/>
            </a:pPr>
            <a:fld id="{4FE2C338-D4BB-4B89-A3F5-6225D9B2B726}" type="datetime1">
              <a:rPr lang="fr-FR" smtClean="0"/>
              <a:t>17/10/2018</a:t>
            </a:fld>
            <a:endParaRPr lang="fr-FR"/>
          </a:p>
        </p:txBody>
      </p:sp>
      <p:sp>
        <p:nvSpPr>
          <p:cNvPr id="8" name="Footer Placeholder 7"/>
          <p:cNvSpPr>
            <a:spLocks noGrp="1"/>
          </p:cNvSpPr>
          <p:nvPr>
            <p:ph type="ftr" sz="quarter" idx="11"/>
          </p:nvPr>
        </p:nvSpPr>
        <p:spPr/>
        <p:txBody>
          <a:bodyPr/>
          <a:lstStyle/>
          <a:p>
            <a:pPr>
              <a:defRPr/>
            </a:pPr>
            <a:endParaRPr lang="fr-FR"/>
          </a:p>
        </p:txBody>
      </p:sp>
      <p:sp>
        <p:nvSpPr>
          <p:cNvPr id="9" name="Slide Number Placeholder 8"/>
          <p:cNvSpPr>
            <a:spLocks noGrp="1"/>
          </p:cNvSpPr>
          <p:nvPr>
            <p:ph type="sldNum" sz="quarter" idx="12"/>
          </p:nvPr>
        </p:nvSpPr>
        <p:spPr/>
        <p:txBody>
          <a:bodyPr/>
          <a:lstStyle/>
          <a:p>
            <a:pPr>
              <a:defRPr/>
            </a:pPr>
            <a:fld id="{22474D6F-FE92-4981-9550-EFC5D8F7266A}" type="slidenum">
              <a:rPr lang="fr-FR" smtClean="0"/>
              <a:pPr>
                <a:defRPr/>
              </a:pPr>
              <a:t>‹N°›</a:t>
            </a:fld>
            <a:endParaRPr lang="fr-FR"/>
          </a:p>
        </p:txBody>
      </p:sp>
      <p:sp>
        <p:nvSpPr>
          <p:cNvPr id="11" name="Content Placeholder 10"/>
          <p:cNvSpPr>
            <a:spLocks noGrp="1"/>
          </p:cNvSpPr>
          <p:nvPr>
            <p:ph sz="quarter" idx="13"/>
          </p:nvPr>
        </p:nvSpPr>
        <p:spPr>
          <a:xfrm>
            <a:off x="457200" y="2212848"/>
            <a:ext cx="4041648" cy="391363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fld id="{55FDD9CA-5428-4A32-B28D-32DF47EAD90A}" type="datetime1">
              <a:rPr lang="fr-FR" smtClean="0"/>
              <a:t>17/10/2018</a:t>
            </a:fld>
            <a:endParaRPr lang="fr-FR"/>
          </a:p>
        </p:txBody>
      </p:sp>
      <p:sp>
        <p:nvSpPr>
          <p:cNvPr id="4" name="Footer Placeholder 3"/>
          <p:cNvSpPr>
            <a:spLocks noGrp="1"/>
          </p:cNvSpPr>
          <p:nvPr>
            <p:ph type="ftr" sz="quarter" idx="11"/>
          </p:nvPr>
        </p:nvSpPr>
        <p:spPr/>
        <p:txBody>
          <a:bodyPr/>
          <a:lstStyle/>
          <a:p>
            <a:pPr>
              <a:defRPr/>
            </a:pPr>
            <a:endParaRPr lang="fr-FR"/>
          </a:p>
        </p:txBody>
      </p:sp>
      <p:sp>
        <p:nvSpPr>
          <p:cNvPr id="5" name="Slide Number Placeholder 4"/>
          <p:cNvSpPr>
            <a:spLocks noGrp="1"/>
          </p:cNvSpPr>
          <p:nvPr>
            <p:ph type="sldNum" sz="quarter" idx="12"/>
          </p:nvPr>
        </p:nvSpPr>
        <p:spPr/>
        <p:txBody>
          <a:bodyPr/>
          <a:lstStyle/>
          <a:p>
            <a:pPr>
              <a:defRPr/>
            </a:pPr>
            <a:fld id="{66213E04-257B-4766-AB9D-747BF0313058}"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C94950E-77D3-4CA8-BA1E-307142289996}" type="datetime1">
              <a:rPr lang="fr-FR" smtClean="0"/>
              <a:t>17/10/2018</a:t>
            </a:fld>
            <a:endParaRPr lang="fr-FR"/>
          </a:p>
        </p:txBody>
      </p:sp>
      <p:sp>
        <p:nvSpPr>
          <p:cNvPr id="3" name="Footer Placeholder 2"/>
          <p:cNvSpPr>
            <a:spLocks noGrp="1"/>
          </p:cNvSpPr>
          <p:nvPr>
            <p:ph type="ftr" sz="quarter" idx="11"/>
          </p:nvPr>
        </p:nvSpPr>
        <p:spPr/>
        <p:txBody>
          <a:bodyPr/>
          <a:lstStyle/>
          <a:p>
            <a:pPr>
              <a:defRPr/>
            </a:pPr>
            <a:endParaRPr lang="fr-FR"/>
          </a:p>
        </p:txBody>
      </p:sp>
      <p:sp>
        <p:nvSpPr>
          <p:cNvPr id="4" name="Slide Number Placeholder 3"/>
          <p:cNvSpPr>
            <a:spLocks noGrp="1"/>
          </p:cNvSpPr>
          <p:nvPr>
            <p:ph type="sldNum" sz="quarter" idx="12"/>
          </p:nvPr>
        </p:nvSpPr>
        <p:spPr/>
        <p:txBody>
          <a:bodyPr/>
          <a:lstStyle/>
          <a:p>
            <a:pPr>
              <a:defRPr/>
            </a:pPr>
            <a:fld id="{29785112-03B6-44B4-8F1A-220EBA5C9876}"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a:defRPr/>
            </a:pPr>
            <a:fld id="{FABB8161-86ED-4998-B28D-9A3CAD433AC3}" type="datetime1">
              <a:rPr lang="fr-FR" smtClean="0"/>
              <a:t>17/10/2018</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D71C2043-3936-490C-9E7D-DEB61EC2F0F9}"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a:defRPr/>
            </a:pPr>
            <a:fld id="{C1E0961D-EEDF-48F7-A92C-C03B5B1CFCFD}" type="datetime1">
              <a:rPr lang="fr-FR" smtClean="0"/>
              <a:t>17/10/2018</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E16161A7-62C4-4A03-9CB8-70AA3696E6DD}" type="slidenum">
              <a:rPr lang="fr-FR" smtClean="0"/>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fld id="{786230F5-2D67-4D96-9AB0-40D0F5AA1F97}" type="datetime1">
              <a:rPr lang="fr-FR" smtClean="0"/>
              <a:t>17/10/2018</a:t>
            </a:fld>
            <a:endParaRPr lang="fr-F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fr-F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0E2FF823-597C-40C3-B29C-B8DF79469377}" type="slidenum">
              <a:rPr lang="fr-FR" smtClean="0"/>
              <a:pPr>
                <a:defRPr/>
              </a:pPr>
              <a:t>‹N°›</a:t>
            </a:fld>
            <a:endParaRPr lang="fr-F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1124744"/>
            <a:ext cx="8964488" cy="2808312"/>
          </a:xfrm>
        </p:spPr>
        <p:txBody>
          <a:bodyPr>
            <a:normAutofit/>
          </a:bodyPr>
          <a:lstStyle/>
          <a:p>
            <a:pPr algn="ctr" fontAlgn="auto">
              <a:spcAft>
                <a:spcPts val="0"/>
              </a:spcAft>
              <a:defRPr/>
            </a:pPr>
            <a:r>
              <a:rPr lang="fr-FR" sz="4400" dirty="0">
                <a:ea typeface="+mj-ea"/>
                <a:cs typeface="+mj-cs"/>
              </a:rPr>
              <a:t> La </a:t>
            </a:r>
            <a:r>
              <a:rPr lang="fr-FR" sz="4400" dirty="0"/>
              <a:t>PASS</a:t>
            </a:r>
            <a:r>
              <a:rPr lang="fr-FR" sz="4400" dirty="0">
                <a:ea typeface="+mj-ea"/>
                <a:cs typeface="+mj-cs"/>
              </a:rPr>
              <a:t> de ville</a:t>
            </a:r>
            <a:r>
              <a:rPr lang="fr-FR" sz="5400" dirty="0">
                <a:ea typeface="+mj-ea"/>
                <a:cs typeface="+mj-cs"/>
              </a:rPr>
              <a:t> </a:t>
            </a:r>
            <a:br>
              <a:rPr lang="fr-FR" sz="5400" dirty="0">
                <a:ea typeface="+mj-ea"/>
                <a:cs typeface="+mj-cs"/>
              </a:rPr>
            </a:br>
            <a:r>
              <a:rPr lang="fr-FR" sz="3600" dirty="0">
                <a:ea typeface="+mj-ea"/>
                <a:cs typeface="+mj-cs"/>
              </a:rPr>
              <a:t>de Saint-Denis </a:t>
            </a:r>
          </a:p>
        </p:txBody>
      </p:sp>
      <p:sp>
        <p:nvSpPr>
          <p:cNvPr id="13314" name="Sous-titre 2"/>
          <p:cNvSpPr>
            <a:spLocks noGrp="1"/>
          </p:cNvSpPr>
          <p:nvPr>
            <p:ph type="subTitle" idx="1"/>
          </p:nvPr>
        </p:nvSpPr>
        <p:spPr>
          <a:xfrm>
            <a:off x="0" y="4581128"/>
            <a:ext cx="8904337" cy="1728192"/>
          </a:xfrm>
        </p:spPr>
        <p:txBody>
          <a:bodyPr>
            <a:normAutofit fontScale="92500" lnSpcReduction="20000"/>
          </a:bodyPr>
          <a:lstStyle/>
          <a:p>
            <a:endParaRPr lang="fr-FR" dirty="0"/>
          </a:p>
          <a:p>
            <a:r>
              <a:rPr lang="fr-FR" b="1" dirty="0">
                <a:solidFill>
                  <a:schemeClr val="accent3"/>
                </a:solidFill>
              </a:rPr>
              <a:t>Samir </a:t>
            </a:r>
            <a:r>
              <a:rPr lang="fr-FR" b="1" dirty="0" err="1">
                <a:solidFill>
                  <a:schemeClr val="accent3"/>
                </a:solidFill>
              </a:rPr>
              <a:t>Douhou</a:t>
            </a:r>
            <a:r>
              <a:rPr lang="fr-FR" b="1" dirty="0">
                <a:solidFill>
                  <a:schemeClr val="accent3"/>
                </a:solidFill>
              </a:rPr>
              <a:t> : Agent d’accueil CMS Cygne – référent PASS de ville</a:t>
            </a:r>
          </a:p>
          <a:p>
            <a:endParaRPr lang="fr-FR" b="1" dirty="0">
              <a:solidFill>
                <a:schemeClr val="accent3"/>
              </a:solidFill>
            </a:endParaRPr>
          </a:p>
          <a:p>
            <a:r>
              <a:rPr lang="fr-FR" b="1" dirty="0">
                <a:solidFill>
                  <a:schemeClr val="accent3"/>
                </a:solidFill>
              </a:rPr>
              <a:t>Tanaz </a:t>
            </a:r>
            <a:r>
              <a:rPr lang="fr-FR" b="1" dirty="0" err="1">
                <a:solidFill>
                  <a:schemeClr val="accent3"/>
                </a:solidFill>
              </a:rPr>
              <a:t>Rohani</a:t>
            </a:r>
            <a:r>
              <a:rPr lang="fr-FR" b="1" dirty="0">
                <a:solidFill>
                  <a:schemeClr val="accent3"/>
                </a:solidFill>
              </a:rPr>
              <a:t> : Coordinatrice PASS de ville</a:t>
            </a:r>
          </a:p>
          <a:p>
            <a:endParaRPr lang="fr-FR"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60648"/>
            <a:ext cx="3612257" cy="143869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3" name="Espace réservé du numéro de diapositive 2"/>
          <p:cNvSpPr>
            <a:spLocks noGrp="1"/>
          </p:cNvSpPr>
          <p:nvPr>
            <p:ph type="sldNum" sz="quarter" idx="11"/>
          </p:nvPr>
        </p:nvSpPr>
        <p:spPr/>
        <p:txBody>
          <a:bodyPr/>
          <a:lstStyle/>
          <a:p>
            <a:pPr>
              <a:defRPr/>
            </a:pPr>
            <a:fld id="{60D0C66F-F194-497F-A25C-9887FED21F9D}" type="slidenum">
              <a:rPr lang="fr-FR" smtClean="0"/>
              <a:pPr>
                <a:defRPr/>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52736"/>
          </a:xfrm>
        </p:spPr>
        <p:txBody>
          <a:bodyPr/>
          <a:lstStyle/>
          <a:p>
            <a:pPr marL="342900" lvl="0" indent="-342900">
              <a:lnSpc>
                <a:spcPct val="95000"/>
              </a:lnSpc>
              <a:spcBef>
                <a:spcPct val="20000"/>
              </a:spcBef>
              <a:spcAft>
                <a:spcPts val="1000"/>
              </a:spcAft>
            </a:pP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br>
              <a:rPr lang="fr-FR" sz="2800" b="1" dirty="0">
                <a:solidFill>
                  <a:srgbClr val="2F5897"/>
                </a:solidFill>
                <a:effectLst/>
                <a:latin typeface="Century Gothic"/>
                <a:ea typeface="+mn-ea"/>
                <a:cs typeface="+mn-cs"/>
              </a:rPr>
            </a:br>
            <a:r>
              <a:rPr lang="fr-FR" sz="2400" b="1" dirty="0">
                <a:solidFill>
                  <a:srgbClr val="2F5897"/>
                </a:solidFill>
                <a:effectLst/>
                <a:latin typeface="Times New Roman" pitchFamily="18" charset="0"/>
                <a:ea typeface="+mn-ea"/>
                <a:cs typeface="Times New Roman" pitchFamily="18" charset="0"/>
              </a:rPr>
              <a:t>LES POINTS FORTS</a:t>
            </a:r>
            <a:br>
              <a:rPr lang="fr-FR" sz="2600" b="1" u="sng" dirty="0">
                <a:solidFill>
                  <a:srgbClr val="2F5897"/>
                </a:solidFill>
                <a:effectLst/>
                <a:latin typeface="Century Schoolbook" pitchFamily="18" charset="0"/>
                <a:ea typeface="+mn-ea"/>
                <a:cs typeface="Calibri" pitchFamily="-72" charset="0"/>
              </a:rPr>
            </a:br>
            <a:endParaRPr lang="fr-FR" sz="2800" dirty="0">
              <a:latin typeface="Century Schoolbook" pitchFamily="18" charset="0"/>
            </a:endParaRPr>
          </a:p>
        </p:txBody>
      </p:sp>
      <p:sp>
        <p:nvSpPr>
          <p:cNvPr id="3" name="Espace réservé du contenu 2"/>
          <p:cNvSpPr>
            <a:spLocks noGrp="1"/>
          </p:cNvSpPr>
          <p:nvPr>
            <p:ph idx="1"/>
          </p:nvPr>
        </p:nvSpPr>
        <p:spPr>
          <a:xfrm>
            <a:off x="0" y="692696"/>
            <a:ext cx="9144000" cy="6165304"/>
          </a:xfrm>
        </p:spPr>
        <p:txBody>
          <a:bodyPr>
            <a:noAutofit/>
          </a:bodyPr>
          <a:lstStyle/>
          <a:p>
            <a:pPr lvl="0">
              <a:lnSpc>
                <a:spcPct val="95000"/>
              </a:lnSpc>
              <a:spcAft>
                <a:spcPts val="1000"/>
              </a:spcAft>
              <a:buFont typeface="Wingdings" pitchFamily="-72" charset="2"/>
              <a:buChar char="Ø"/>
            </a:pPr>
            <a:r>
              <a:rPr lang="fr-FR" sz="1800" b="1" u="sng" dirty="0">
                <a:solidFill>
                  <a:srgbClr val="2F5897"/>
                </a:solidFill>
                <a:latin typeface="Times New Roman" pitchFamily="18" charset="0"/>
                <a:cs typeface="Times New Roman" pitchFamily="18" charset="0"/>
              </a:rPr>
              <a:t>La Pass : un impact sur le fonctionnement des centres municipaux de santé </a:t>
            </a:r>
            <a:endParaRPr lang="fr-FR" sz="1800" b="1" dirty="0">
              <a:solidFill>
                <a:prstClr val="black"/>
              </a:solidFill>
              <a:latin typeface="Times New Roman" pitchFamily="18" charset="0"/>
              <a:ea typeface="ＭＳ Ｐゴシック" pitchFamily="-72" charset="-128"/>
              <a:cs typeface="Times New Roman" pitchFamily="18" charset="0"/>
            </a:endParaRPr>
          </a:p>
          <a:p>
            <a:pPr lvl="0" fontAlgn="base">
              <a:lnSpc>
                <a:spcPct val="80000"/>
              </a:lnSpc>
              <a:spcBef>
                <a:spcPts val="600"/>
              </a:spcBef>
              <a:spcAft>
                <a:spcPct val="0"/>
              </a:spcAft>
              <a:buClr>
                <a:srgbClr val="629DD1"/>
              </a:buClr>
              <a:buSzPct val="70000"/>
              <a:buFont typeface="Wingdings" pitchFamily="2" charset="2"/>
              <a:buChar char="q"/>
            </a:pPr>
            <a:r>
              <a:rPr lang="fr-FR" sz="1600" dirty="0">
                <a:solidFill>
                  <a:prstClr val="black"/>
                </a:solidFill>
                <a:latin typeface="Times New Roman" pitchFamily="18" charset="0"/>
                <a:ea typeface="ＭＳ Ｐゴシック" pitchFamily="-72" charset="-128"/>
                <a:cs typeface="Times New Roman" pitchFamily="18" charset="0"/>
              </a:rPr>
              <a:t>Le dispositif PASS</a:t>
            </a:r>
            <a:r>
              <a:rPr lang="fr-FR" sz="1600" b="1" dirty="0">
                <a:solidFill>
                  <a:prstClr val="black"/>
                </a:solidFill>
                <a:latin typeface="Times New Roman" pitchFamily="18" charset="0"/>
                <a:ea typeface="ＭＳ Ｐゴシック" pitchFamily="-72" charset="-128"/>
                <a:cs typeface="Times New Roman" pitchFamily="18" charset="0"/>
              </a:rPr>
              <a:t> </a:t>
            </a:r>
            <a:r>
              <a:rPr lang="fr-FR" sz="1600" dirty="0">
                <a:solidFill>
                  <a:prstClr val="black"/>
                </a:solidFill>
                <a:latin typeface="Times New Roman" pitchFamily="18" charset="0"/>
                <a:ea typeface="ＭＳ Ｐゴシック" pitchFamily="-72" charset="-128"/>
                <a:cs typeface="Times New Roman" pitchFamily="18" charset="0"/>
              </a:rPr>
              <a:t>a permis de renforcer </a:t>
            </a:r>
            <a:r>
              <a:rPr lang="fr-FR" sz="1600" b="1" dirty="0">
                <a:solidFill>
                  <a:prstClr val="black"/>
                </a:solidFill>
                <a:latin typeface="Times New Roman" pitchFamily="18" charset="0"/>
                <a:ea typeface="ＭＳ Ｐゴシック" pitchFamily="-72" charset="-128"/>
                <a:cs typeface="Times New Roman" pitchFamily="18" charset="0"/>
              </a:rPr>
              <a:t>la formation des équipes d'accueil sur la prise en charge des publics précaires </a:t>
            </a:r>
          </a:p>
          <a:p>
            <a:pPr marL="0" lvl="0" indent="0" algn="ctr" fontAlgn="base">
              <a:lnSpc>
                <a:spcPct val="80000"/>
              </a:lnSpc>
              <a:spcBef>
                <a:spcPts val="600"/>
              </a:spcBef>
              <a:spcAft>
                <a:spcPct val="0"/>
              </a:spcAft>
              <a:buClr>
                <a:srgbClr val="629DD1"/>
              </a:buClr>
              <a:buSzPct val="70000"/>
              <a:buNone/>
            </a:pPr>
            <a:r>
              <a:rPr lang="fr-FR" sz="1600" i="1" dirty="0">
                <a:solidFill>
                  <a:prstClr val="black"/>
                </a:solidFill>
                <a:latin typeface="Times New Roman" pitchFamily="18" charset="0"/>
                <a:ea typeface="ＭＳ Ｐゴシック" pitchFamily="-72" charset="-128"/>
                <a:cs typeface="Times New Roman" pitchFamily="18" charset="0"/>
              </a:rPr>
              <a:t>(l’accueil des patients en situation administratives complexes,  en situation de précarité  économique, en situation d’isolement et parfois en situation de détresse)</a:t>
            </a:r>
          </a:p>
          <a:p>
            <a:pPr lvl="0" algn="ctr" fontAlgn="base">
              <a:lnSpc>
                <a:spcPct val="80000"/>
              </a:lnSpc>
              <a:spcBef>
                <a:spcPts val="600"/>
              </a:spcBef>
              <a:spcAft>
                <a:spcPct val="0"/>
              </a:spcAft>
              <a:buClr>
                <a:srgbClr val="629DD1"/>
              </a:buClr>
              <a:buSzPct val="70000"/>
              <a:buFont typeface="Wingdings" pitchFamily="2" charset="2"/>
              <a:buChar char="q"/>
            </a:pPr>
            <a:endParaRPr lang="fr-FR" sz="1600" dirty="0">
              <a:solidFill>
                <a:prstClr val="black"/>
              </a:solidFill>
              <a:latin typeface="Times New Roman" pitchFamily="18" charset="0"/>
              <a:ea typeface="ＭＳ Ｐゴシック" pitchFamily="-72" charset="-128"/>
              <a:cs typeface="Times New Roman" pitchFamily="18" charset="0"/>
            </a:endParaRPr>
          </a:p>
          <a:p>
            <a:pPr lvl="0" fontAlgn="base">
              <a:lnSpc>
                <a:spcPct val="80000"/>
              </a:lnSpc>
              <a:spcBef>
                <a:spcPts val="600"/>
              </a:spcBef>
              <a:spcAft>
                <a:spcPct val="0"/>
              </a:spcAft>
              <a:buClr>
                <a:srgbClr val="629DD1"/>
              </a:buClr>
              <a:buSzPct val="70000"/>
              <a:buFont typeface="Wingdings" pitchFamily="2" charset="2"/>
              <a:buChar char="q"/>
            </a:pPr>
            <a:endParaRPr lang="fr-FR" sz="1600" dirty="0">
              <a:solidFill>
                <a:prstClr val="black"/>
              </a:solidFill>
              <a:latin typeface="Times New Roman" pitchFamily="18" charset="0"/>
              <a:ea typeface="ＭＳ Ｐゴシック" pitchFamily="-72" charset="-128"/>
              <a:cs typeface="Times New Roman" pitchFamily="18" charset="0"/>
            </a:endParaRPr>
          </a:p>
          <a:p>
            <a:pPr marL="0" lvl="0" indent="0" algn="ctr" fontAlgn="base">
              <a:lnSpc>
                <a:spcPct val="80000"/>
              </a:lnSpc>
              <a:spcBef>
                <a:spcPts val="600"/>
              </a:spcBef>
              <a:spcAft>
                <a:spcPct val="0"/>
              </a:spcAft>
              <a:buClr>
                <a:srgbClr val="629DD1"/>
              </a:buClr>
              <a:buSzPct val="70000"/>
              <a:buNone/>
            </a:pPr>
            <a:r>
              <a:rPr lang="fr-FR" sz="1600" dirty="0">
                <a:solidFill>
                  <a:prstClr val="black"/>
                </a:solidFill>
                <a:latin typeface="Times New Roman" pitchFamily="18" charset="0"/>
                <a:ea typeface="ＭＳ Ｐゴシック" pitchFamily="-72" charset="-128"/>
                <a:cs typeface="Times New Roman" pitchFamily="18" charset="0"/>
              </a:rPr>
              <a:t>Développement de compétences nécessaires: </a:t>
            </a:r>
            <a:r>
              <a:rPr lang="fr-FR" sz="1600" b="1" dirty="0">
                <a:solidFill>
                  <a:prstClr val="black"/>
                </a:solidFill>
                <a:latin typeface="Times New Roman" pitchFamily="18" charset="0"/>
                <a:ea typeface="ＭＳ Ｐゴシック" pitchFamily="-72" charset="-128"/>
                <a:cs typeface="Times New Roman" pitchFamily="18" charset="0"/>
              </a:rPr>
              <a:t>l’expertise en matière d’accès</a:t>
            </a:r>
          </a:p>
          <a:p>
            <a:pPr marL="0" lvl="0" indent="0" algn="ctr" fontAlgn="base">
              <a:lnSpc>
                <a:spcPct val="80000"/>
              </a:lnSpc>
              <a:spcBef>
                <a:spcPts val="600"/>
              </a:spcBef>
              <a:spcAft>
                <a:spcPct val="0"/>
              </a:spcAft>
              <a:buClr>
                <a:srgbClr val="629DD1"/>
              </a:buClr>
              <a:buSzPct val="70000"/>
              <a:buNone/>
            </a:pPr>
            <a:r>
              <a:rPr lang="fr-FR" sz="1600" b="1" dirty="0">
                <a:solidFill>
                  <a:prstClr val="black"/>
                </a:solidFill>
                <a:latin typeface="Times New Roman" pitchFamily="18" charset="0"/>
                <a:ea typeface="ＭＳ Ｐゴシック" pitchFamily="-72" charset="-128"/>
                <a:cs typeface="Times New Roman" pitchFamily="18" charset="0"/>
              </a:rPr>
              <a:t>aux droits santé, l’adaptabilité, le travail en équipe, la gestion du stress</a:t>
            </a:r>
          </a:p>
          <a:p>
            <a:pPr marL="0" lvl="0" indent="0" algn="ctr" fontAlgn="base">
              <a:lnSpc>
                <a:spcPct val="80000"/>
              </a:lnSpc>
              <a:spcBef>
                <a:spcPts val="600"/>
              </a:spcBef>
              <a:spcAft>
                <a:spcPct val="0"/>
              </a:spcAft>
              <a:buClr>
                <a:srgbClr val="629DD1"/>
              </a:buClr>
              <a:buSzPct val="70000"/>
              <a:buNone/>
            </a:pPr>
            <a:r>
              <a:rPr lang="fr-FR" sz="1600" b="1" dirty="0">
                <a:solidFill>
                  <a:prstClr val="black"/>
                </a:solidFill>
                <a:latin typeface="Times New Roman" pitchFamily="18" charset="0"/>
                <a:ea typeface="ＭＳ Ｐゴシック" pitchFamily="-72" charset="-128"/>
                <a:cs typeface="Times New Roman" pitchFamily="18" charset="0"/>
              </a:rPr>
              <a:t> </a:t>
            </a:r>
          </a:p>
          <a:p>
            <a:pPr lvl="0" fontAlgn="base">
              <a:lnSpc>
                <a:spcPct val="150000"/>
              </a:lnSpc>
              <a:spcBef>
                <a:spcPts val="600"/>
              </a:spcBef>
              <a:spcAft>
                <a:spcPct val="0"/>
              </a:spcAft>
              <a:buClr>
                <a:srgbClr val="629DD1"/>
              </a:buClr>
              <a:buSzPct val="70000"/>
              <a:buFont typeface="Wingdings" pitchFamily="2" charset="2"/>
              <a:buChar char="q"/>
            </a:pPr>
            <a:r>
              <a:rPr lang="fr-FR" sz="1600" dirty="0">
                <a:solidFill>
                  <a:prstClr val="black"/>
                </a:solidFill>
                <a:latin typeface="Times New Roman" pitchFamily="18" charset="0"/>
                <a:ea typeface="ＭＳ Ｐゴシック" pitchFamily="-72" charset="-128"/>
                <a:cs typeface="Times New Roman" pitchFamily="18" charset="0"/>
              </a:rPr>
              <a:t>Il a renforcé </a:t>
            </a:r>
            <a:r>
              <a:rPr lang="fr-FR" sz="1600" b="1" dirty="0">
                <a:solidFill>
                  <a:prstClr val="black"/>
                </a:solidFill>
                <a:latin typeface="Times New Roman" pitchFamily="18" charset="0"/>
                <a:ea typeface="ＭＳ Ｐゴシック" pitchFamily="-72" charset="-128"/>
                <a:cs typeface="Times New Roman" pitchFamily="18" charset="0"/>
              </a:rPr>
              <a:t>la connaissance des équipes sur l’accès à la couverture maladie </a:t>
            </a:r>
            <a:r>
              <a:rPr lang="fr-FR" sz="1600" dirty="0">
                <a:solidFill>
                  <a:prstClr val="black"/>
                </a:solidFill>
                <a:latin typeface="Times New Roman" pitchFamily="18" charset="0"/>
                <a:ea typeface="ＭＳ Ｐゴシック" pitchFamily="-72" charset="-128"/>
                <a:cs typeface="Times New Roman" pitchFamily="18" charset="0"/>
              </a:rPr>
              <a:t>et les réseaux sociaux du territoire </a:t>
            </a:r>
          </a:p>
          <a:p>
            <a:pPr lvl="0" fontAlgn="base">
              <a:lnSpc>
                <a:spcPct val="150000"/>
              </a:lnSpc>
              <a:spcBef>
                <a:spcPts val="600"/>
              </a:spcBef>
              <a:spcAft>
                <a:spcPct val="0"/>
              </a:spcAft>
              <a:buClr>
                <a:srgbClr val="629DD1"/>
              </a:buClr>
              <a:buSzPct val="70000"/>
              <a:buFont typeface="Wingdings" pitchFamily="2" charset="2"/>
              <a:buChar char="q"/>
            </a:pPr>
            <a:r>
              <a:rPr lang="fr-FR" sz="1600" dirty="0">
                <a:solidFill>
                  <a:prstClr val="black"/>
                </a:solidFill>
                <a:latin typeface="Times New Roman" pitchFamily="18" charset="0"/>
                <a:ea typeface="ＭＳ Ｐゴシック" pitchFamily="-72" charset="-128"/>
                <a:cs typeface="Times New Roman" pitchFamily="18" charset="0"/>
              </a:rPr>
              <a:t>Il a renforcé </a:t>
            </a:r>
            <a:r>
              <a:rPr lang="fr-FR" sz="1600" b="1" dirty="0">
                <a:solidFill>
                  <a:prstClr val="black"/>
                </a:solidFill>
                <a:latin typeface="Times New Roman" pitchFamily="18" charset="0"/>
                <a:ea typeface="ＭＳ Ｐゴシック" pitchFamily="-72" charset="-128"/>
                <a:cs typeface="Times New Roman" pitchFamily="18" charset="0"/>
              </a:rPr>
              <a:t>le travail en équipe et la pluridisciplinarité, </a:t>
            </a:r>
            <a:r>
              <a:rPr lang="fr-FR" sz="1600" dirty="0">
                <a:solidFill>
                  <a:prstClr val="black"/>
                </a:solidFill>
                <a:latin typeface="Times New Roman" pitchFamily="18" charset="0"/>
                <a:ea typeface="ＭＳ Ｐゴシック" pitchFamily="-72" charset="-128"/>
                <a:cs typeface="Times New Roman" pitchFamily="18" charset="0"/>
              </a:rPr>
              <a:t>les situations PASS de ville sont traitées en équipe et avec les partenaires du territoire </a:t>
            </a:r>
          </a:p>
          <a:p>
            <a:pPr lvl="0" fontAlgn="base">
              <a:lnSpc>
                <a:spcPct val="150000"/>
              </a:lnSpc>
              <a:spcBef>
                <a:spcPts val="600"/>
              </a:spcBef>
              <a:spcAft>
                <a:spcPct val="0"/>
              </a:spcAft>
              <a:buClr>
                <a:srgbClr val="629DD1"/>
              </a:buClr>
              <a:buSzPct val="70000"/>
              <a:buFont typeface="Wingdings" pitchFamily="2" charset="2"/>
              <a:buChar char="q"/>
            </a:pPr>
            <a:r>
              <a:rPr lang="fr-FR" sz="1600" dirty="0">
                <a:solidFill>
                  <a:prstClr val="black"/>
                </a:solidFill>
                <a:latin typeface="Times New Roman" pitchFamily="18" charset="0"/>
                <a:ea typeface="ＭＳ Ｐゴシック" pitchFamily="-72" charset="-128"/>
                <a:cs typeface="Times New Roman" pitchFamily="18" charset="0"/>
              </a:rPr>
              <a:t>Il a eu</a:t>
            </a:r>
            <a:r>
              <a:rPr lang="fr-FR" sz="1600" b="1" dirty="0">
                <a:solidFill>
                  <a:prstClr val="black"/>
                </a:solidFill>
                <a:latin typeface="Times New Roman" pitchFamily="18" charset="0"/>
                <a:ea typeface="ＭＳ Ｐゴシック" pitchFamily="-72" charset="-128"/>
                <a:cs typeface="Times New Roman" pitchFamily="18" charset="0"/>
              </a:rPr>
              <a:t> un effet significatif sur les représentations des professionnels et des usagers</a:t>
            </a:r>
            <a:r>
              <a:rPr lang="fr-FR" sz="1600" dirty="0">
                <a:solidFill>
                  <a:prstClr val="black"/>
                </a:solidFill>
                <a:latin typeface="Times New Roman" pitchFamily="18" charset="0"/>
                <a:ea typeface="ＭＳ Ｐゴシック" pitchFamily="-72" charset="-128"/>
                <a:cs typeface="Times New Roman" pitchFamily="18" charset="0"/>
              </a:rPr>
              <a:t>, aujourd’hui les personnes en situation d’exclusion sont mieux accueillies dans les centres de santé et il y a moins d’absentéisme aujourd’hui de la part des usagers PASS qu’il y a 2 ans. </a:t>
            </a:r>
          </a:p>
          <a:p>
            <a:endParaRPr lang="fr-FR" sz="1600" dirty="0">
              <a:latin typeface="Century Schoolbook"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3948" y="2276872"/>
            <a:ext cx="360040" cy="373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pPr>
              <a:defRPr/>
            </a:pPr>
            <a:fld id="{8C68398F-8432-4B93-83A5-116A3987FA81}" type="slidenum">
              <a:rPr lang="fr-FR" smtClean="0"/>
              <a:pPr>
                <a:defRPr/>
              </a:pPr>
              <a:t>10</a:t>
            </a:fld>
            <a:endParaRPr lang="fr-FR"/>
          </a:p>
        </p:txBody>
      </p:sp>
    </p:spTree>
    <p:extLst>
      <p:ext uri="{BB962C8B-B14F-4D97-AF65-F5344CB8AC3E}">
        <p14:creationId xmlns:p14="http://schemas.microsoft.com/office/powerpoint/2010/main" val="709805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lstStyle/>
          <a:p>
            <a:pPr marL="285750" indent="-285750">
              <a:buFont typeface="Wingdings" pitchFamily="2" charset="2"/>
              <a:buChar char="Ø"/>
            </a:pPr>
            <a:r>
              <a:rPr lang="fr-FR" sz="2000" b="1" u="sng" dirty="0">
                <a:latin typeface="Times New Roman" pitchFamily="18" charset="0"/>
                <a:cs typeface="Times New Roman" pitchFamily="18" charset="0"/>
              </a:rPr>
              <a:t>La pluridisciplinarité</a:t>
            </a:r>
          </a:p>
        </p:txBody>
      </p:sp>
      <p:sp>
        <p:nvSpPr>
          <p:cNvPr id="4" name="Espace réservé du contenu 2"/>
          <p:cNvSpPr>
            <a:spLocks noGrp="1"/>
          </p:cNvSpPr>
          <p:nvPr>
            <p:ph idx="1"/>
          </p:nvPr>
        </p:nvSpPr>
        <p:spPr>
          <a:xfrm>
            <a:off x="0" y="764704"/>
            <a:ext cx="9144000" cy="6093296"/>
          </a:xfrm>
        </p:spPr>
        <p:txBody>
          <a:bodyPr>
            <a:normAutofit/>
          </a:bodyPr>
          <a:lstStyle/>
          <a:p>
            <a:pPr marL="0" indent="0" algn="just">
              <a:lnSpc>
                <a:spcPct val="80000"/>
              </a:lnSpc>
              <a:buNone/>
            </a:pPr>
            <a:r>
              <a:rPr lang="fr-FR" sz="1800" dirty="0">
                <a:solidFill>
                  <a:schemeClr val="tx1"/>
                </a:solidFill>
                <a:latin typeface="Times New Roman" pitchFamily="18" charset="0"/>
                <a:ea typeface="Times New Roman" pitchFamily="-72" charset="0"/>
                <a:cs typeface="Times New Roman" pitchFamily="18" charset="0"/>
              </a:rPr>
              <a:t>Le centre de santé est composé </a:t>
            </a:r>
            <a:r>
              <a:rPr lang="fr-FR" sz="1800" b="1" dirty="0">
                <a:solidFill>
                  <a:schemeClr val="tx1"/>
                </a:solidFill>
                <a:latin typeface="Times New Roman" pitchFamily="18" charset="0"/>
                <a:ea typeface="Times New Roman" pitchFamily="-72" charset="0"/>
                <a:cs typeface="Times New Roman" pitchFamily="18" charset="0"/>
              </a:rPr>
              <a:t>d’une équipe pluridisciplinaire</a:t>
            </a:r>
            <a:r>
              <a:rPr lang="fr-FR" sz="1800" dirty="0">
                <a:solidFill>
                  <a:schemeClr val="tx1"/>
                </a:solidFill>
                <a:latin typeface="Times New Roman" pitchFamily="18" charset="0"/>
                <a:ea typeface="Times New Roman" pitchFamily="-72" charset="0"/>
                <a:cs typeface="Times New Roman" pitchFamily="18" charset="0"/>
              </a:rPr>
              <a:t> qui travaille en équipe sur des situations sanitaires et sociales complexes :</a:t>
            </a:r>
          </a:p>
          <a:p>
            <a:pPr marL="0" indent="0" algn="just">
              <a:lnSpc>
                <a:spcPct val="80000"/>
              </a:lnSpc>
              <a:buNone/>
            </a:pPr>
            <a:endParaRPr lang="fr-FR" sz="1800" dirty="0">
              <a:solidFill>
                <a:schemeClr val="tx1"/>
              </a:solidFill>
              <a:latin typeface="Times New Roman" pitchFamily="18" charset="0"/>
              <a:ea typeface="Times New Roman" pitchFamily="-72" charset="0"/>
              <a:cs typeface="Times New Roman" pitchFamily="18" charset="0"/>
            </a:endParaRPr>
          </a:p>
          <a:p>
            <a:pPr algn="just">
              <a:lnSpc>
                <a:spcPct val="95000"/>
              </a:lnSpc>
              <a:buFont typeface="Wingdings" pitchFamily="2" charset="2"/>
              <a:buChar char="q"/>
            </a:pPr>
            <a:r>
              <a:rPr lang="fr-FR" sz="1800" b="1" u="sng" dirty="0">
                <a:solidFill>
                  <a:schemeClr val="tx2"/>
                </a:solidFill>
                <a:latin typeface="Times New Roman" pitchFamily="18" charset="0"/>
                <a:ea typeface="Times New Roman" pitchFamily="-72" charset="0"/>
                <a:cs typeface="Times New Roman" pitchFamily="18" charset="0"/>
              </a:rPr>
              <a:t>Les  médecins généralistes</a:t>
            </a:r>
            <a:r>
              <a:rPr lang="fr-FR" sz="1800" b="1" dirty="0">
                <a:solidFill>
                  <a:schemeClr val="tx2"/>
                </a:solidFill>
                <a:latin typeface="Times New Roman" pitchFamily="18" charset="0"/>
                <a:ea typeface="Times New Roman" pitchFamily="-72" charset="0"/>
                <a:cs typeface="Times New Roman" pitchFamily="18" charset="0"/>
              </a:rPr>
              <a:t> : </a:t>
            </a:r>
            <a:r>
              <a:rPr lang="fr-FR" sz="1800" b="1" dirty="0">
                <a:solidFill>
                  <a:schemeClr val="tx1"/>
                </a:solidFill>
                <a:latin typeface="Times New Roman" pitchFamily="18" charset="0"/>
                <a:ea typeface="Times New Roman" pitchFamily="-72" charset="0"/>
                <a:cs typeface="Times New Roman" pitchFamily="18" charset="0"/>
              </a:rPr>
              <a:t>Consultation médicale PASS </a:t>
            </a:r>
          </a:p>
          <a:p>
            <a:pPr algn="just">
              <a:lnSpc>
                <a:spcPct val="95000"/>
              </a:lnSpc>
              <a:buFont typeface="Wingdings" pitchFamily="2" charset="2"/>
              <a:buChar char="Ø"/>
            </a:pPr>
            <a:r>
              <a:rPr lang="fr-FR" sz="1800" dirty="0">
                <a:solidFill>
                  <a:schemeClr val="tx1"/>
                </a:solidFill>
                <a:latin typeface="Times New Roman" pitchFamily="18" charset="0"/>
                <a:ea typeface="Times New Roman" pitchFamily="-72" charset="0"/>
                <a:cs typeface="Times New Roman" pitchFamily="18" charset="0"/>
              </a:rPr>
              <a:t>besoins de soins aigus</a:t>
            </a:r>
          </a:p>
          <a:p>
            <a:pPr algn="just">
              <a:lnSpc>
                <a:spcPct val="95000"/>
              </a:lnSpc>
              <a:buFont typeface="Wingdings" pitchFamily="2" charset="2"/>
              <a:buChar char="Ø"/>
            </a:pPr>
            <a:r>
              <a:rPr lang="fr-FR" sz="1800" dirty="0">
                <a:solidFill>
                  <a:schemeClr val="tx1"/>
                </a:solidFill>
                <a:latin typeface="Times New Roman" pitchFamily="18" charset="0"/>
                <a:ea typeface="Times New Roman" pitchFamily="-72" charset="0"/>
                <a:cs typeface="Times New Roman" pitchFamily="18" charset="0"/>
              </a:rPr>
              <a:t>parcours de soins plus complexes (notamment pour les patients qui ont des pathologies chroniques)</a:t>
            </a:r>
          </a:p>
          <a:p>
            <a:pPr algn="just">
              <a:lnSpc>
                <a:spcPct val="95000"/>
              </a:lnSpc>
              <a:buFont typeface="Wingdings" pitchFamily="2" charset="2"/>
              <a:buChar char="Ø"/>
            </a:pPr>
            <a:r>
              <a:rPr lang="fr-FR" sz="1800" dirty="0">
                <a:solidFill>
                  <a:schemeClr val="tx1"/>
                </a:solidFill>
                <a:latin typeface="Times New Roman" pitchFamily="18" charset="0"/>
                <a:ea typeface="Times New Roman" pitchFamily="-72" charset="0"/>
                <a:cs typeface="Times New Roman" pitchFamily="18" charset="0"/>
              </a:rPr>
              <a:t>coordination du parcours de soins avec les services hospitaliers (les médecins de  la PASS hospitalières, les services de diabétologies, de cancérologie, de gérontologie)  avec l’aide des infirmières et des agents d’accueil </a:t>
            </a:r>
          </a:p>
          <a:p>
            <a:pPr lvl="2" algn="just">
              <a:lnSpc>
                <a:spcPct val="95000"/>
              </a:lnSpc>
              <a:buFont typeface="Wingdings" pitchFamily="2" charset="2"/>
              <a:buChar char="q"/>
            </a:pPr>
            <a:endParaRPr lang="fr-FR" sz="1800" dirty="0">
              <a:solidFill>
                <a:schemeClr val="tx1"/>
              </a:solidFill>
              <a:latin typeface="Times New Roman" pitchFamily="18" charset="0"/>
              <a:ea typeface="Times New Roman" pitchFamily="-72" charset="0"/>
              <a:cs typeface="Times New Roman" pitchFamily="18" charset="0"/>
            </a:endParaRPr>
          </a:p>
          <a:p>
            <a:pPr algn="just">
              <a:lnSpc>
                <a:spcPct val="95000"/>
              </a:lnSpc>
              <a:buFont typeface="Wingdings" pitchFamily="2" charset="2"/>
              <a:buChar char="q"/>
            </a:pPr>
            <a:r>
              <a:rPr lang="fr-FR" sz="1800" b="1" u="sng" dirty="0">
                <a:solidFill>
                  <a:schemeClr val="tx2"/>
                </a:solidFill>
                <a:latin typeface="Times New Roman" pitchFamily="18" charset="0"/>
                <a:ea typeface="Times New Roman" pitchFamily="-72" charset="0"/>
                <a:cs typeface="Times New Roman" pitchFamily="18" charset="0"/>
              </a:rPr>
              <a:t>Les  infirmières : </a:t>
            </a:r>
          </a:p>
          <a:p>
            <a:pPr algn="just">
              <a:lnSpc>
                <a:spcPct val="95000"/>
              </a:lnSpc>
              <a:buFont typeface="Wingdings" pitchFamily="2" charset="2"/>
              <a:buChar char="Ø"/>
            </a:pPr>
            <a:r>
              <a:rPr lang="fr-FR" sz="1800" b="1" dirty="0">
                <a:solidFill>
                  <a:schemeClr val="tx1"/>
                </a:solidFill>
                <a:latin typeface="Times New Roman" pitchFamily="18" charset="0"/>
                <a:ea typeface="Times New Roman" pitchFamily="-72" charset="0"/>
                <a:cs typeface="Times New Roman" pitchFamily="18" charset="0"/>
              </a:rPr>
              <a:t>Parcours de prévention et de promotion de la santé </a:t>
            </a:r>
            <a:r>
              <a:rPr lang="fr-FR" sz="1800" dirty="0">
                <a:solidFill>
                  <a:schemeClr val="tx1"/>
                </a:solidFill>
                <a:latin typeface="Times New Roman" pitchFamily="18" charset="0"/>
                <a:ea typeface="Times New Roman" pitchFamily="-72" charset="0"/>
                <a:cs typeface="Times New Roman" pitchFamily="18" charset="0"/>
              </a:rPr>
              <a:t>pour des personnes très éloignées des dispositifs de soins</a:t>
            </a:r>
          </a:p>
          <a:p>
            <a:pPr algn="just">
              <a:lnSpc>
                <a:spcPct val="95000"/>
              </a:lnSpc>
              <a:buFont typeface="Wingdings" pitchFamily="2" charset="2"/>
              <a:buChar char="Ø"/>
            </a:pPr>
            <a:r>
              <a:rPr lang="fr-FR" sz="1800" b="1" dirty="0">
                <a:solidFill>
                  <a:schemeClr val="tx1"/>
                </a:solidFill>
                <a:latin typeface="Times New Roman" pitchFamily="18" charset="0"/>
                <a:cs typeface="Times New Roman" pitchFamily="18" charset="0"/>
              </a:rPr>
              <a:t>Accueil paramédical, évaluation du besoin de soin, confirmation du rdv médical, coordination </a:t>
            </a:r>
            <a:r>
              <a:rPr lang="fr-FR" sz="1800" dirty="0">
                <a:solidFill>
                  <a:schemeClr val="tx1"/>
                </a:solidFill>
                <a:latin typeface="Times New Roman" pitchFamily="18" charset="0"/>
                <a:cs typeface="Times New Roman" pitchFamily="18" charset="0"/>
              </a:rPr>
              <a:t>vers les services hospitaliers ou soins à domicile si nécessaire, parfois mise en place de protocole en éducation thérapeutiqu</a:t>
            </a:r>
            <a:r>
              <a:rPr lang="fr-FR" sz="1800" i="1" dirty="0">
                <a:solidFill>
                  <a:schemeClr val="tx1"/>
                </a:solidFill>
                <a:latin typeface="Times New Roman" pitchFamily="18" charset="0"/>
                <a:cs typeface="Times New Roman" pitchFamily="18" charset="0"/>
              </a:rPr>
              <a:t>e.</a:t>
            </a:r>
            <a:endParaRPr lang="fr-FR" sz="1800" dirty="0">
              <a:solidFill>
                <a:schemeClr val="tx1"/>
              </a:solidFill>
              <a:latin typeface="Times New Roman" pitchFamily="18" charset="0"/>
              <a:ea typeface="Times New Roman" pitchFamily="-72" charset="0"/>
              <a:cs typeface="Times New Roman" pitchFamily="18" charset="0"/>
            </a:endParaRPr>
          </a:p>
          <a:p>
            <a:pPr>
              <a:lnSpc>
                <a:spcPct val="80000"/>
              </a:lnSpc>
              <a:buFont typeface="Wingdings" pitchFamily="-72" charset="2"/>
              <a:buNone/>
            </a:pPr>
            <a:r>
              <a:rPr lang="fr-FR" sz="1800" dirty="0">
                <a:solidFill>
                  <a:schemeClr val="tx1"/>
                </a:solidFill>
                <a:latin typeface="Century Schoolbook" pitchFamily="18" charset="0"/>
              </a:rPr>
              <a:t>	</a:t>
            </a:r>
          </a:p>
        </p:txBody>
      </p:sp>
      <p:sp>
        <p:nvSpPr>
          <p:cNvPr id="3" name="Espace réservé du numéro de diapositive 2"/>
          <p:cNvSpPr>
            <a:spLocks noGrp="1"/>
          </p:cNvSpPr>
          <p:nvPr>
            <p:ph type="sldNum" sz="quarter" idx="12"/>
          </p:nvPr>
        </p:nvSpPr>
        <p:spPr/>
        <p:txBody>
          <a:bodyPr/>
          <a:lstStyle/>
          <a:p>
            <a:pPr>
              <a:defRPr/>
            </a:pPr>
            <a:fld id="{8C68398F-8432-4B93-83A5-116A3987FA81}" type="slidenum">
              <a:rPr lang="fr-FR" smtClean="0"/>
              <a:pPr>
                <a:defRPr/>
              </a:pPr>
              <a:t>11</a:t>
            </a:fld>
            <a:endParaRPr lang="fr-FR"/>
          </a:p>
        </p:txBody>
      </p:sp>
    </p:spTree>
    <p:extLst>
      <p:ext uri="{BB962C8B-B14F-4D97-AF65-F5344CB8AC3E}">
        <p14:creationId xmlns:p14="http://schemas.microsoft.com/office/powerpoint/2010/main" val="3752082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32500" lnSpcReduction="20000"/>
          </a:bodyPr>
          <a:lstStyle/>
          <a:p>
            <a:pPr lvl="0">
              <a:lnSpc>
                <a:spcPct val="95000"/>
              </a:lnSpc>
              <a:buFont typeface="Wingdings" pitchFamily="2" charset="2"/>
              <a:buChar char="q"/>
            </a:pPr>
            <a:endParaRPr lang="fr-FR" sz="4900" b="1" u="sng" dirty="0">
              <a:solidFill>
                <a:schemeClr val="tx1"/>
              </a:solidFill>
              <a:latin typeface="Times New Roman" pitchFamily="18" charset="0"/>
              <a:cs typeface="Times New Roman" pitchFamily="18" charset="0"/>
            </a:endParaRPr>
          </a:p>
          <a:p>
            <a:pPr lvl="0">
              <a:lnSpc>
                <a:spcPct val="95000"/>
              </a:lnSpc>
              <a:buFont typeface="Wingdings" pitchFamily="2" charset="2"/>
              <a:buChar char="q"/>
            </a:pPr>
            <a:r>
              <a:rPr lang="fr-FR" sz="4900" b="1" u="sng" dirty="0">
                <a:solidFill>
                  <a:schemeClr val="tx2"/>
                </a:solidFill>
                <a:latin typeface="Times New Roman" pitchFamily="18" charset="0"/>
                <a:cs typeface="Times New Roman" pitchFamily="18" charset="0"/>
              </a:rPr>
              <a:t>Les agents d’accueil : </a:t>
            </a:r>
          </a:p>
          <a:p>
            <a:pPr lvl="0">
              <a:lnSpc>
                <a:spcPct val="95000"/>
              </a:lnSpc>
              <a:buFont typeface="Arial" pitchFamily="-72" charset="0"/>
              <a:buChar char="-"/>
            </a:pPr>
            <a:endParaRPr lang="fr-FR" sz="4900" b="1" u="sng" dirty="0">
              <a:solidFill>
                <a:schemeClr val="tx1"/>
              </a:solidFill>
              <a:latin typeface="Times New Roman" pitchFamily="18" charset="0"/>
              <a:cs typeface="Times New Roman" pitchFamily="18" charset="0"/>
            </a:endParaRPr>
          </a:p>
          <a:p>
            <a:pPr lvl="0">
              <a:lnSpc>
                <a:spcPct val="95000"/>
              </a:lnSpc>
              <a:buFont typeface="Arial" pitchFamily="-72" charset="0"/>
              <a:buChar char="-"/>
            </a:pPr>
            <a:endParaRPr lang="fr-FR" sz="4900" b="1" u="sng" dirty="0">
              <a:solidFill>
                <a:schemeClr val="tx1"/>
              </a:solidFill>
              <a:latin typeface="Times New Roman" pitchFamily="18" charset="0"/>
              <a:cs typeface="Times New Roman" pitchFamily="18" charset="0"/>
            </a:endParaRPr>
          </a:p>
          <a:p>
            <a:pPr lvl="0">
              <a:lnSpc>
                <a:spcPct val="95000"/>
              </a:lnSpc>
              <a:buFont typeface="Wingdings" pitchFamily="2" charset="2"/>
              <a:buChar char="Ø"/>
            </a:pPr>
            <a:r>
              <a:rPr lang="fr-FR" sz="4900" b="1" dirty="0">
                <a:solidFill>
                  <a:schemeClr val="tx1"/>
                </a:solidFill>
                <a:latin typeface="Times New Roman" pitchFamily="18" charset="0"/>
                <a:cs typeface="Times New Roman" pitchFamily="18" charset="0"/>
              </a:rPr>
              <a:t>Accueil physique et téléphonique</a:t>
            </a:r>
          </a:p>
          <a:p>
            <a:pPr lvl="1">
              <a:lnSpc>
                <a:spcPct val="95000"/>
              </a:lnSpc>
              <a:buFontTx/>
              <a:buChar char="-"/>
            </a:pPr>
            <a:r>
              <a:rPr lang="fr-FR" sz="4900" dirty="0">
                <a:solidFill>
                  <a:schemeClr val="tx1"/>
                </a:solidFill>
                <a:latin typeface="Times New Roman" pitchFamily="18" charset="0"/>
                <a:cs typeface="Times New Roman" pitchFamily="18" charset="0"/>
              </a:rPr>
              <a:t>prise de rendez-vous accès aux droits et le RDV médical </a:t>
            </a:r>
          </a:p>
          <a:p>
            <a:pPr lvl="1">
              <a:lnSpc>
                <a:spcPct val="95000"/>
              </a:lnSpc>
              <a:buFontTx/>
              <a:buChar char="-"/>
            </a:pPr>
            <a:r>
              <a:rPr lang="fr-FR" sz="4900" dirty="0">
                <a:solidFill>
                  <a:schemeClr val="tx1"/>
                </a:solidFill>
                <a:latin typeface="Times New Roman" pitchFamily="18" charset="0"/>
                <a:cs typeface="Times New Roman" pitchFamily="18" charset="0"/>
              </a:rPr>
              <a:t>rappel des rdv au téléphone pour éviter l’absentéisme</a:t>
            </a:r>
          </a:p>
          <a:p>
            <a:pPr lvl="1">
              <a:lnSpc>
                <a:spcPct val="95000"/>
              </a:lnSpc>
              <a:buFont typeface="Wingdings" pitchFamily="2" charset="2"/>
              <a:buChar char="Ø"/>
            </a:pPr>
            <a:endParaRPr lang="fr-FR" sz="4900" dirty="0">
              <a:solidFill>
                <a:schemeClr val="tx1"/>
              </a:solidFill>
              <a:latin typeface="Times New Roman" pitchFamily="18" charset="0"/>
              <a:cs typeface="Times New Roman" pitchFamily="18" charset="0"/>
            </a:endParaRPr>
          </a:p>
          <a:p>
            <a:pPr lvl="0">
              <a:lnSpc>
                <a:spcPct val="95000"/>
              </a:lnSpc>
              <a:buFont typeface="Wingdings" pitchFamily="2" charset="2"/>
              <a:buChar char="Ø"/>
            </a:pPr>
            <a:r>
              <a:rPr lang="fr-FR" sz="4900" b="1" dirty="0">
                <a:solidFill>
                  <a:schemeClr val="tx1"/>
                </a:solidFill>
                <a:latin typeface="Times New Roman" pitchFamily="18" charset="0"/>
                <a:cs typeface="Times New Roman" pitchFamily="18" charset="0"/>
              </a:rPr>
              <a:t>Entretiens accès aux droits santé </a:t>
            </a:r>
            <a:r>
              <a:rPr lang="fr-FR" sz="4900" dirty="0">
                <a:solidFill>
                  <a:schemeClr val="tx1"/>
                </a:solidFill>
                <a:latin typeface="Times New Roman" pitchFamily="18" charset="0"/>
                <a:cs typeface="Times New Roman" pitchFamily="18" charset="0"/>
              </a:rPr>
              <a:t>dans un bureau en toute confidentialité avec une grille d’entretien spécifique</a:t>
            </a:r>
          </a:p>
          <a:p>
            <a:pPr lvl="0">
              <a:lnSpc>
                <a:spcPct val="95000"/>
              </a:lnSpc>
              <a:buFont typeface="Wingdings" pitchFamily="2" charset="2"/>
              <a:buChar char="Ø"/>
            </a:pPr>
            <a:endParaRPr lang="fr-FR" sz="4900" dirty="0">
              <a:solidFill>
                <a:schemeClr val="tx1"/>
              </a:solidFill>
              <a:latin typeface="Times New Roman" pitchFamily="18" charset="0"/>
              <a:cs typeface="Times New Roman" pitchFamily="18" charset="0"/>
            </a:endParaRPr>
          </a:p>
          <a:p>
            <a:pPr lvl="0">
              <a:lnSpc>
                <a:spcPct val="95000"/>
              </a:lnSpc>
              <a:buFont typeface="Wingdings" pitchFamily="2" charset="2"/>
              <a:buChar char="Ø"/>
            </a:pPr>
            <a:r>
              <a:rPr lang="fr-FR" sz="4900" b="1" dirty="0">
                <a:solidFill>
                  <a:schemeClr val="tx1"/>
                </a:solidFill>
                <a:latin typeface="Times New Roman" pitchFamily="18" charset="0"/>
                <a:cs typeface="Times New Roman" pitchFamily="18" charset="0"/>
              </a:rPr>
              <a:t>Evaluation de la situation et aide au remplissage des dossiers</a:t>
            </a:r>
            <a:r>
              <a:rPr lang="fr-FR" sz="4900" dirty="0">
                <a:solidFill>
                  <a:schemeClr val="tx1"/>
                </a:solidFill>
                <a:latin typeface="Times New Roman" pitchFamily="18" charset="0"/>
                <a:cs typeface="Times New Roman" pitchFamily="18" charset="0"/>
              </a:rPr>
              <a:t> PUMA, CMUC, ACS, AME</a:t>
            </a:r>
          </a:p>
          <a:p>
            <a:pPr lvl="0">
              <a:lnSpc>
                <a:spcPct val="95000"/>
              </a:lnSpc>
              <a:buFont typeface="Wingdings" pitchFamily="2" charset="2"/>
              <a:buChar char="Ø"/>
            </a:pPr>
            <a:endParaRPr lang="fr-FR" sz="4900" dirty="0">
              <a:solidFill>
                <a:schemeClr val="tx1"/>
              </a:solidFill>
              <a:latin typeface="Times New Roman" pitchFamily="18" charset="0"/>
              <a:cs typeface="Times New Roman" pitchFamily="18" charset="0"/>
            </a:endParaRPr>
          </a:p>
          <a:p>
            <a:pPr lvl="0">
              <a:lnSpc>
                <a:spcPct val="95000"/>
              </a:lnSpc>
              <a:buFont typeface="Wingdings" pitchFamily="2" charset="2"/>
              <a:buChar char="Ø"/>
            </a:pPr>
            <a:r>
              <a:rPr lang="fr-FR" sz="4900" b="1" dirty="0">
                <a:solidFill>
                  <a:schemeClr val="tx1"/>
                </a:solidFill>
                <a:latin typeface="Times New Roman" pitchFamily="18" charset="0"/>
                <a:cs typeface="Times New Roman" pitchFamily="18" charset="0"/>
              </a:rPr>
              <a:t>Analyse des pièces justificatives pour le dossier (régularité de séjour, stabilité en France, ressources, domiciliation)</a:t>
            </a:r>
          </a:p>
          <a:p>
            <a:pPr lvl="0">
              <a:lnSpc>
                <a:spcPct val="95000"/>
              </a:lnSpc>
              <a:buFont typeface="Wingdings" pitchFamily="2" charset="2"/>
              <a:buChar char="Ø"/>
            </a:pPr>
            <a:endParaRPr lang="fr-FR" sz="4900" dirty="0">
              <a:solidFill>
                <a:schemeClr val="tx1"/>
              </a:solidFill>
              <a:latin typeface="Times New Roman" pitchFamily="18" charset="0"/>
              <a:cs typeface="Times New Roman" pitchFamily="18" charset="0"/>
            </a:endParaRPr>
          </a:p>
          <a:p>
            <a:pPr lvl="0">
              <a:lnSpc>
                <a:spcPct val="95000"/>
              </a:lnSpc>
              <a:buFont typeface="Wingdings" pitchFamily="2" charset="2"/>
              <a:buChar char="Ø"/>
            </a:pPr>
            <a:r>
              <a:rPr lang="fr-FR" sz="4900" b="1" dirty="0">
                <a:solidFill>
                  <a:schemeClr val="tx1"/>
                </a:solidFill>
                <a:latin typeface="Times New Roman" pitchFamily="18" charset="0"/>
                <a:cs typeface="Times New Roman" pitchFamily="18" charset="0"/>
              </a:rPr>
              <a:t>Suivi des dossiers jusqu’à l’ouverture des droits par la CPAM </a:t>
            </a:r>
            <a:r>
              <a:rPr lang="fr-FR" sz="4900" dirty="0">
                <a:solidFill>
                  <a:schemeClr val="tx1"/>
                </a:solidFill>
                <a:latin typeface="Times New Roman" pitchFamily="18" charset="0"/>
                <a:cs typeface="Times New Roman" pitchFamily="18" charset="0"/>
              </a:rPr>
              <a:t>(ressource pour les médecins prescripteurs)</a:t>
            </a:r>
          </a:p>
          <a:p>
            <a:pPr lvl="0">
              <a:lnSpc>
                <a:spcPct val="95000"/>
              </a:lnSpc>
              <a:buFont typeface="Wingdings" pitchFamily="2" charset="2"/>
              <a:buChar char="Ø"/>
            </a:pPr>
            <a:endParaRPr lang="fr-FR" sz="4900" dirty="0">
              <a:solidFill>
                <a:schemeClr val="tx1"/>
              </a:solidFill>
              <a:latin typeface="Times New Roman" pitchFamily="18" charset="0"/>
              <a:cs typeface="Times New Roman" pitchFamily="18" charset="0"/>
            </a:endParaRPr>
          </a:p>
          <a:p>
            <a:pPr lvl="0">
              <a:lnSpc>
                <a:spcPct val="95000"/>
              </a:lnSpc>
              <a:buFont typeface="Wingdings" pitchFamily="2" charset="2"/>
              <a:buChar char="Ø"/>
            </a:pPr>
            <a:r>
              <a:rPr lang="fr-FR" sz="4900" b="1" dirty="0">
                <a:solidFill>
                  <a:schemeClr val="tx1"/>
                </a:solidFill>
                <a:latin typeface="Times New Roman" pitchFamily="18" charset="0"/>
                <a:cs typeface="Times New Roman" pitchFamily="18" charset="0"/>
              </a:rPr>
              <a:t>Orientation aux infirmières pour des personnes avec besoin de soins sans droits ouverts</a:t>
            </a:r>
          </a:p>
          <a:p>
            <a:pPr lvl="0">
              <a:lnSpc>
                <a:spcPct val="95000"/>
              </a:lnSpc>
              <a:buFont typeface="Wingdings" pitchFamily="2" charset="2"/>
              <a:buChar char="Ø"/>
            </a:pPr>
            <a:endParaRPr lang="fr-FR" sz="4900" dirty="0">
              <a:solidFill>
                <a:schemeClr val="tx1"/>
              </a:solidFill>
              <a:latin typeface="Times New Roman" pitchFamily="18" charset="0"/>
              <a:cs typeface="Times New Roman" pitchFamily="18" charset="0"/>
            </a:endParaRPr>
          </a:p>
          <a:p>
            <a:pPr lvl="0">
              <a:lnSpc>
                <a:spcPct val="95000"/>
              </a:lnSpc>
              <a:buFont typeface="Wingdings" pitchFamily="2" charset="2"/>
              <a:buChar char="Ø"/>
            </a:pPr>
            <a:r>
              <a:rPr lang="fr-FR" sz="4900" b="1" dirty="0">
                <a:solidFill>
                  <a:schemeClr val="tx1"/>
                </a:solidFill>
                <a:latin typeface="Times New Roman" pitchFamily="18" charset="0"/>
                <a:cs typeface="Times New Roman" pitchFamily="18" charset="0"/>
              </a:rPr>
              <a:t>Repérage des situations de vulnérabilité à orienter à la coordinatrice du dispositif, aux associations du territoire, au </a:t>
            </a:r>
            <a:r>
              <a:rPr lang="fr-FR" sz="4900" b="1" dirty="0" err="1">
                <a:solidFill>
                  <a:schemeClr val="tx1"/>
                </a:solidFill>
                <a:latin typeface="Times New Roman" pitchFamily="18" charset="0"/>
                <a:cs typeface="Times New Roman" pitchFamily="18" charset="0"/>
              </a:rPr>
              <a:t>ccas</a:t>
            </a:r>
            <a:r>
              <a:rPr lang="fr-FR" sz="4900" b="1" dirty="0">
                <a:solidFill>
                  <a:schemeClr val="tx1"/>
                </a:solidFill>
                <a:latin typeface="Times New Roman" pitchFamily="18" charset="0"/>
                <a:cs typeface="Times New Roman" pitchFamily="18" charset="0"/>
              </a:rPr>
              <a:t> et au service social</a:t>
            </a:r>
          </a:p>
          <a:p>
            <a:pPr lvl="0">
              <a:lnSpc>
                <a:spcPct val="95000"/>
              </a:lnSpc>
              <a:buFont typeface="Wingdings" pitchFamily="2" charset="2"/>
              <a:buChar char="Ø"/>
            </a:pPr>
            <a:endParaRPr lang="fr-FR" sz="4900" dirty="0">
              <a:solidFill>
                <a:schemeClr val="tx1"/>
              </a:solidFill>
              <a:latin typeface="Times New Roman" pitchFamily="18" charset="0"/>
              <a:cs typeface="Times New Roman" pitchFamily="18" charset="0"/>
            </a:endParaRPr>
          </a:p>
          <a:p>
            <a:pPr lvl="0">
              <a:lnSpc>
                <a:spcPct val="95000"/>
              </a:lnSpc>
              <a:buFont typeface="Wingdings" pitchFamily="2" charset="2"/>
              <a:buChar char="Ø"/>
            </a:pPr>
            <a:r>
              <a:rPr lang="fr-FR" sz="4900" b="1" dirty="0">
                <a:solidFill>
                  <a:schemeClr val="tx1"/>
                </a:solidFill>
                <a:latin typeface="Times New Roman" pitchFamily="18" charset="0"/>
                <a:cs typeface="Times New Roman" pitchFamily="18" charset="0"/>
              </a:rPr>
              <a:t>Participation active à l’évaluation du dispositif (COPIL une fois/an avec les acteurs du territoire)</a:t>
            </a:r>
          </a:p>
          <a:p>
            <a:pPr lvl="0">
              <a:lnSpc>
                <a:spcPct val="95000"/>
              </a:lnSpc>
              <a:buFont typeface="Wingdings" pitchFamily="2" charset="2"/>
              <a:buChar char="Ø"/>
            </a:pPr>
            <a:endParaRPr lang="fr-FR" sz="4900" b="1" dirty="0">
              <a:solidFill>
                <a:schemeClr val="tx1"/>
              </a:solidFill>
              <a:latin typeface="Times New Roman" pitchFamily="18" charset="0"/>
              <a:cs typeface="Times New Roman" pitchFamily="18" charset="0"/>
            </a:endParaRPr>
          </a:p>
          <a:p>
            <a:pPr marL="0" lvl="0" indent="0" algn="ctr">
              <a:lnSpc>
                <a:spcPct val="95000"/>
              </a:lnSpc>
              <a:buNone/>
            </a:pPr>
            <a:r>
              <a:rPr lang="fr-FR" sz="4900" b="1" i="1" dirty="0">
                <a:solidFill>
                  <a:schemeClr val="tx1"/>
                </a:solidFill>
                <a:latin typeface="Times New Roman" pitchFamily="18" charset="0"/>
                <a:ea typeface="Times New Roman" pitchFamily="-72" charset="0"/>
                <a:cs typeface="Times New Roman" pitchFamily="18" charset="0"/>
              </a:rPr>
              <a:t>« des agents d’accueil qui  repèrent, accueillent, reçoivent, informent et aident au remplissage des dossiers d’ouverture de droits des personnes vulnérables et préviennent la rupture de droits »</a:t>
            </a:r>
            <a:endParaRPr lang="fr-FR" sz="4900" i="1" dirty="0">
              <a:solidFill>
                <a:schemeClr val="tx1"/>
              </a:solidFill>
              <a:latin typeface="Times New Roman" pitchFamily="18" charset="0"/>
              <a:cs typeface="Times New Roman" pitchFamily="18" charset="0"/>
            </a:endParaRPr>
          </a:p>
          <a:p>
            <a:pPr lvl="0">
              <a:lnSpc>
                <a:spcPct val="95000"/>
              </a:lnSpc>
              <a:buFont typeface="Arial" pitchFamily="-72" charset="0"/>
              <a:buChar char="-"/>
            </a:pPr>
            <a:endParaRPr lang="fr-FR" sz="5600" i="1" dirty="0">
              <a:solidFill>
                <a:schemeClr val="tx1"/>
              </a:solidFill>
              <a:latin typeface="Century Schoolbook" pitchFamily="18" charset="0"/>
            </a:endParaRPr>
          </a:p>
        </p:txBody>
      </p:sp>
      <p:sp>
        <p:nvSpPr>
          <p:cNvPr id="4" name="Espace réservé du numéro de diapositive 3"/>
          <p:cNvSpPr>
            <a:spLocks noGrp="1"/>
          </p:cNvSpPr>
          <p:nvPr>
            <p:ph type="sldNum" sz="quarter" idx="12"/>
          </p:nvPr>
        </p:nvSpPr>
        <p:spPr/>
        <p:txBody>
          <a:bodyPr/>
          <a:lstStyle/>
          <a:p>
            <a:pPr>
              <a:defRPr/>
            </a:pPr>
            <a:fld id="{8C68398F-8432-4B93-83A5-116A3987FA81}" type="slidenum">
              <a:rPr lang="fr-FR" smtClean="0"/>
              <a:pPr>
                <a:defRPr/>
              </a:pPr>
              <a:t>12</a:t>
            </a:fld>
            <a:endParaRPr lang="fr-FR"/>
          </a:p>
        </p:txBody>
      </p:sp>
    </p:spTree>
    <p:extLst>
      <p:ext uri="{BB962C8B-B14F-4D97-AF65-F5344CB8AC3E}">
        <p14:creationId xmlns:p14="http://schemas.microsoft.com/office/powerpoint/2010/main" val="87381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sz="2000" b="1" u="sng" dirty="0">
                <a:solidFill>
                  <a:schemeClr val="tx2"/>
                </a:solidFill>
                <a:latin typeface="Times New Roman" pitchFamily="18" charset="0"/>
                <a:cs typeface="Times New Roman" pitchFamily="18" charset="0"/>
              </a:rPr>
              <a:t>La coordinatrice : </a:t>
            </a:r>
            <a:endParaRPr lang="fr-FR" sz="2000" b="1" u="sng" dirty="0">
              <a:solidFill>
                <a:schemeClr val="tx1"/>
              </a:solidFill>
              <a:latin typeface="Times New Roman" pitchFamily="18" charset="0"/>
              <a:cs typeface="Times New Roman" pitchFamily="18" charset="0"/>
            </a:endParaRPr>
          </a:p>
          <a:p>
            <a:pPr>
              <a:lnSpc>
                <a:spcPct val="150000"/>
              </a:lnSpc>
              <a:buFontTx/>
              <a:buChar char="-"/>
            </a:pPr>
            <a:r>
              <a:rPr lang="fr-FR" sz="2000" b="1" dirty="0">
                <a:solidFill>
                  <a:schemeClr val="tx1"/>
                </a:solidFill>
                <a:latin typeface="Times New Roman" pitchFamily="18" charset="0"/>
                <a:cs typeface="Times New Roman" pitchFamily="18" charset="0"/>
              </a:rPr>
              <a:t>Forme, accompagne et supervise les agents d’accueil </a:t>
            </a:r>
            <a:r>
              <a:rPr lang="fr-FR" sz="2000" dirty="0">
                <a:solidFill>
                  <a:schemeClr val="tx1"/>
                </a:solidFill>
                <a:latin typeface="Times New Roman" pitchFamily="18" charset="0"/>
                <a:cs typeface="Times New Roman" pitchFamily="18" charset="0"/>
              </a:rPr>
              <a:t>des CMS dans les permanences d’accès aux droits santé, ainsi que les agents du CCAS </a:t>
            </a:r>
          </a:p>
          <a:p>
            <a:pPr>
              <a:lnSpc>
                <a:spcPct val="150000"/>
              </a:lnSpc>
              <a:buFontTx/>
              <a:buChar char="-"/>
            </a:pPr>
            <a:r>
              <a:rPr lang="fr-FR" sz="2000" b="1" dirty="0">
                <a:solidFill>
                  <a:schemeClr val="tx1"/>
                </a:solidFill>
                <a:latin typeface="Times New Roman" pitchFamily="18" charset="0"/>
                <a:cs typeface="Times New Roman" pitchFamily="18" charset="0"/>
              </a:rPr>
              <a:t>Mobilise, entretien les liens partenariaux </a:t>
            </a:r>
            <a:r>
              <a:rPr lang="fr-FR" sz="2000" dirty="0">
                <a:solidFill>
                  <a:schemeClr val="tx1"/>
                </a:solidFill>
                <a:latin typeface="Times New Roman" pitchFamily="18" charset="0"/>
                <a:cs typeface="Times New Roman" pitchFamily="18" charset="0"/>
              </a:rPr>
              <a:t>avec la CPAM (dépôt et échange sur les dossiers chaque vendredi), les équipes hospitalières, le CCAS, les PMI, les associations et les prestataires de services </a:t>
            </a:r>
          </a:p>
          <a:p>
            <a:pPr>
              <a:lnSpc>
                <a:spcPct val="150000"/>
              </a:lnSpc>
              <a:buFontTx/>
              <a:buChar char="-"/>
            </a:pPr>
            <a:r>
              <a:rPr lang="fr-FR" sz="2000" b="1" dirty="0">
                <a:solidFill>
                  <a:schemeClr val="tx1"/>
                </a:solidFill>
                <a:latin typeface="Times New Roman" pitchFamily="18" charset="0"/>
                <a:cs typeface="Times New Roman" pitchFamily="18" charset="0"/>
              </a:rPr>
              <a:t>Organise des réunions, suivi des parcours de santé (suivi des ouvertures de droits, </a:t>
            </a:r>
            <a:r>
              <a:rPr lang="fr-FR" sz="2000" dirty="0">
                <a:solidFill>
                  <a:schemeClr val="tx1"/>
                </a:solidFill>
                <a:latin typeface="Times New Roman" pitchFamily="18" charset="0"/>
                <a:cs typeface="Times New Roman" pitchFamily="18" charset="0"/>
              </a:rPr>
              <a:t>concertation sur les parcours santé avec les médecins et les infirmières…</a:t>
            </a:r>
          </a:p>
          <a:p>
            <a:pPr>
              <a:lnSpc>
                <a:spcPct val="150000"/>
              </a:lnSpc>
              <a:buFontTx/>
              <a:buChar char="-"/>
            </a:pPr>
            <a:r>
              <a:rPr lang="fr-FR" sz="2000" b="1" dirty="0">
                <a:solidFill>
                  <a:schemeClr val="tx1"/>
                </a:solidFill>
                <a:latin typeface="Times New Roman" pitchFamily="18" charset="0"/>
                <a:cs typeface="Times New Roman" pitchFamily="18" charset="0"/>
              </a:rPr>
              <a:t>Coordonne et évalue le dispositif </a:t>
            </a:r>
            <a:r>
              <a:rPr lang="fr-FR" sz="2000" dirty="0">
                <a:solidFill>
                  <a:schemeClr val="tx1"/>
                </a:solidFill>
                <a:latin typeface="Times New Roman" pitchFamily="18" charset="0"/>
                <a:cs typeface="Times New Roman" pitchFamily="18" charset="0"/>
              </a:rPr>
              <a:t>dans sa dimension globale (organisation, budget, impact, recouvrement des coûts, remboursement des offreurs de soins</a:t>
            </a:r>
            <a:r>
              <a:rPr lang="fr-FR" sz="2000" b="1" dirty="0">
                <a:solidFill>
                  <a:schemeClr val="tx1"/>
                </a:solidFill>
                <a:latin typeface="Times New Roman" pitchFamily="18" charset="0"/>
                <a:cs typeface="Times New Roman" pitchFamily="18" charset="0"/>
              </a:rPr>
              <a:t>)</a:t>
            </a:r>
          </a:p>
          <a:p>
            <a:pPr>
              <a:lnSpc>
                <a:spcPct val="150000"/>
              </a:lnSpc>
              <a:buFontTx/>
              <a:buChar char="-"/>
            </a:pPr>
            <a:r>
              <a:rPr lang="fr-FR" sz="2000" b="1" dirty="0">
                <a:solidFill>
                  <a:schemeClr val="tx1"/>
                </a:solidFill>
                <a:latin typeface="Times New Roman" pitchFamily="18" charset="0"/>
                <a:cs typeface="Times New Roman" pitchFamily="18" charset="0"/>
              </a:rPr>
              <a:t>Développe la communication </a:t>
            </a:r>
            <a:r>
              <a:rPr lang="fr-FR" sz="2000" dirty="0">
                <a:solidFill>
                  <a:schemeClr val="tx1"/>
                </a:solidFill>
                <a:latin typeface="Times New Roman" pitchFamily="18" charset="0"/>
                <a:cs typeface="Times New Roman" pitchFamily="18" charset="0"/>
              </a:rPr>
              <a:t>autour du projet</a:t>
            </a:r>
          </a:p>
          <a:p>
            <a:pPr>
              <a:lnSpc>
                <a:spcPct val="150000"/>
              </a:lnSpc>
              <a:buFontTx/>
              <a:buChar char="-"/>
            </a:pPr>
            <a:r>
              <a:rPr lang="fr-FR" sz="2000" b="1" dirty="0">
                <a:solidFill>
                  <a:schemeClr val="tx1"/>
                </a:solidFill>
                <a:latin typeface="Times New Roman" pitchFamily="18" charset="0"/>
                <a:cs typeface="Times New Roman" pitchFamily="18" charset="0"/>
              </a:rPr>
              <a:t>Réalise un travail d’accompagnement et d’orientation social vers les structures de droits communs </a:t>
            </a:r>
            <a:r>
              <a:rPr lang="fr-FR" sz="2000" dirty="0">
                <a:solidFill>
                  <a:schemeClr val="tx1"/>
                </a:solidFill>
                <a:latin typeface="Times New Roman" pitchFamily="18" charset="0"/>
                <a:cs typeface="Times New Roman" pitchFamily="18" charset="0"/>
              </a:rPr>
              <a:t>pour les personnes en grande vulnérabilité  </a:t>
            </a:r>
          </a:p>
        </p:txBody>
      </p:sp>
      <p:sp>
        <p:nvSpPr>
          <p:cNvPr id="4" name="Espace réservé du numéro de diapositive 3"/>
          <p:cNvSpPr>
            <a:spLocks noGrp="1"/>
          </p:cNvSpPr>
          <p:nvPr>
            <p:ph type="sldNum" sz="quarter" idx="12"/>
          </p:nvPr>
        </p:nvSpPr>
        <p:spPr/>
        <p:txBody>
          <a:bodyPr/>
          <a:lstStyle/>
          <a:p>
            <a:pPr>
              <a:defRPr/>
            </a:pPr>
            <a:fld id="{8C68398F-8432-4B93-83A5-116A3987FA81}" type="slidenum">
              <a:rPr lang="fr-FR" smtClean="0"/>
              <a:pPr>
                <a:defRPr/>
              </a:pPr>
              <a:t>13</a:t>
            </a:fld>
            <a:endParaRPr lang="fr-FR"/>
          </a:p>
        </p:txBody>
      </p:sp>
    </p:spTree>
    <p:extLst>
      <p:ext uri="{BB962C8B-B14F-4D97-AF65-F5344CB8AC3E}">
        <p14:creationId xmlns:p14="http://schemas.microsoft.com/office/powerpoint/2010/main" val="3267929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marL="0" indent="0" algn="ctr">
              <a:lnSpc>
                <a:spcPct val="80000"/>
              </a:lnSpc>
              <a:buNone/>
            </a:pPr>
            <a:r>
              <a:rPr lang="fr-FR" dirty="0">
                <a:solidFill>
                  <a:schemeClr val="tx2"/>
                </a:solidFill>
                <a:latin typeface="Times New Roman" pitchFamily="18" charset="0"/>
                <a:cs typeface="Times New Roman" pitchFamily="18" charset="0"/>
              </a:rPr>
              <a:t> </a:t>
            </a:r>
          </a:p>
          <a:p>
            <a:pPr marL="0" indent="0" algn="ctr">
              <a:lnSpc>
                <a:spcPct val="80000"/>
              </a:lnSpc>
              <a:buNone/>
            </a:pPr>
            <a:r>
              <a:rPr lang="fr-FR" b="1" u="sng" dirty="0">
                <a:solidFill>
                  <a:schemeClr val="tx2"/>
                </a:solidFill>
                <a:latin typeface="Times New Roman" pitchFamily="18" charset="0"/>
                <a:cs typeface="Times New Roman" pitchFamily="18" charset="0"/>
              </a:rPr>
              <a:t>Quelques chiffres :</a:t>
            </a:r>
          </a:p>
          <a:p>
            <a:pPr>
              <a:lnSpc>
                <a:spcPct val="80000"/>
              </a:lnSpc>
            </a:pPr>
            <a:endParaRPr lang="fr-FR" sz="2800" b="1" dirty="0">
              <a:latin typeface="Century Schoolbook" pitchFamily="18" charset="0"/>
            </a:endParaRPr>
          </a:p>
          <a:p>
            <a:pPr marL="0" indent="0" algn="just">
              <a:lnSpc>
                <a:spcPct val="150000"/>
              </a:lnSpc>
              <a:buNone/>
            </a:pPr>
            <a:r>
              <a:rPr lang="fr-FR" sz="2000" dirty="0">
                <a:solidFill>
                  <a:schemeClr val="tx1"/>
                </a:solidFill>
                <a:latin typeface="Times New Roman" pitchFamily="18" charset="0"/>
                <a:cs typeface="Times New Roman" pitchFamily="18" charset="0"/>
              </a:rPr>
              <a:t>Depuis  2014 la </a:t>
            </a:r>
            <a:r>
              <a:rPr lang="fr-FR" sz="2000" dirty="0" err="1">
                <a:solidFill>
                  <a:schemeClr val="tx1"/>
                </a:solidFill>
                <a:latin typeface="Times New Roman" pitchFamily="18" charset="0"/>
                <a:cs typeface="Times New Roman" pitchFamily="18" charset="0"/>
              </a:rPr>
              <a:t>Pass</a:t>
            </a:r>
            <a:r>
              <a:rPr lang="fr-FR" sz="2000" dirty="0">
                <a:solidFill>
                  <a:schemeClr val="tx1"/>
                </a:solidFill>
                <a:latin typeface="Times New Roman" pitchFamily="18" charset="0"/>
                <a:cs typeface="Times New Roman" pitchFamily="18" charset="0"/>
              </a:rPr>
              <a:t> de ville reçoit en moyenne </a:t>
            </a:r>
            <a:r>
              <a:rPr lang="fr-FR" sz="2000" b="1" dirty="0">
                <a:solidFill>
                  <a:schemeClr val="tx1"/>
                </a:solidFill>
                <a:latin typeface="Times New Roman" pitchFamily="18" charset="0"/>
                <a:cs typeface="Times New Roman" pitchFamily="18" charset="0"/>
              </a:rPr>
              <a:t>500 personnes par an </a:t>
            </a:r>
            <a:r>
              <a:rPr lang="fr-FR" sz="2000" dirty="0">
                <a:solidFill>
                  <a:schemeClr val="tx1"/>
                </a:solidFill>
                <a:latin typeface="Times New Roman" pitchFamily="18" charset="0"/>
                <a:cs typeface="Times New Roman" pitchFamily="18" charset="0"/>
              </a:rPr>
              <a:t>réparties sur 3 CMS (Moulins, Cygne et Barbusse)</a:t>
            </a:r>
            <a:endParaRPr lang="fr-FR" sz="2000" b="1" dirty="0">
              <a:solidFill>
                <a:schemeClr val="tx1"/>
              </a:solidFill>
              <a:latin typeface="Times New Roman" pitchFamily="18" charset="0"/>
              <a:cs typeface="Times New Roman" pitchFamily="18" charset="0"/>
            </a:endParaRPr>
          </a:p>
          <a:p>
            <a:pPr marL="0" indent="0" algn="just">
              <a:lnSpc>
                <a:spcPct val="150000"/>
              </a:lnSpc>
              <a:buNone/>
            </a:pPr>
            <a:r>
              <a:rPr lang="fr-FR" sz="2000" b="1" u="sng" dirty="0">
                <a:solidFill>
                  <a:schemeClr val="tx1"/>
                </a:solidFill>
                <a:latin typeface="Times New Roman" pitchFamily="18" charset="0"/>
                <a:cs typeface="Times New Roman" pitchFamily="18" charset="0"/>
              </a:rPr>
              <a:t>Les derniers chiffres pour l’année 2017 </a:t>
            </a:r>
            <a:r>
              <a:rPr lang="fr-FR" sz="2000" dirty="0">
                <a:solidFill>
                  <a:schemeClr val="tx1"/>
                </a:solidFill>
                <a:latin typeface="Times New Roman" pitchFamily="18" charset="0"/>
                <a:cs typeface="Times New Roman" pitchFamily="18" charset="0"/>
              </a:rPr>
              <a:t>:  </a:t>
            </a:r>
          </a:p>
          <a:p>
            <a:pPr algn="just">
              <a:lnSpc>
                <a:spcPct val="150000"/>
              </a:lnSpc>
              <a:buFont typeface="Wingdings" pitchFamily="2" charset="2"/>
              <a:buChar char="q"/>
            </a:pPr>
            <a:r>
              <a:rPr lang="fr-FR" sz="2000" dirty="0">
                <a:solidFill>
                  <a:schemeClr val="tx1"/>
                </a:solidFill>
                <a:latin typeface="Times New Roman" pitchFamily="18" charset="0"/>
                <a:cs typeface="Times New Roman" pitchFamily="18" charset="0"/>
              </a:rPr>
              <a:t> 441 personnes reçues dont </a:t>
            </a:r>
            <a:r>
              <a:rPr lang="fr-FR" sz="2000" b="1" dirty="0">
                <a:solidFill>
                  <a:schemeClr val="tx1"/>
                </a:solidFill>
                <a:latin typeface="Times New Roman" pitchFamily="18" charset="0"/>
                <a:cs typeface="Times New Roman" pitchFamily="18" charset="0"/>
              </a:rPr>
              <a:t>64 % sans ressources</a:t>
            </a:r>
            <a:r>
              <a:rPr lang="fr-FR" sz="2000" dirty="0">
                <a:solidFill>
                  <a:schemeClr val="tx1"/>
                </a:solidFill>
                <a:latin typeface="Times New Roman" pitchFamily="18" charset="0"/>
                <a:cs typeface="Times New Roman" pitchFamily="18" charset="0"/>
              </a:rPr>
              <a:t> et </a:t>
            </a:r>
            <a:r>
              <a:rPr lang="fr-FR" sz="2000" b="1" dirty="0">
                <a:solidFill>
                  <a:schemeClr val="tx1"/>
                </a:solidFill>
                <a:latin typeface="Times New Roman" pitchFamily="18" charset="0"/>
                <a:cs typeface="Times New Roman" pitchFamily="18" charset="0"/>
              </a:rPr>
              <a:t>45% qui vivent dans un logement instable</a:t>
            </a:r>
          </a:p>
          <a:p>
            <a:pPr algn="just">
              <a:lnSpc>
                <a:spcPct val="150000"/>
              </a:lnSpc>
              <a:buFont typeface="Wingdings" pitchFamily="2" charset="2"/>
              <a:buChar char="q"/>
            </a:pPr>
            <a:r>
              <a:rPr lang="fr-FR" sz="2000" dirty="0">
                <a:solidFill>
                  <a:schemeClr val="tx1"/>
                </a:solidFill>
                <a:latin typeface="Times New Roman" pitchFamily="18" charset="0"/>
                <a:cs typeface="Times New Roman" pitchFamily="18" charset="0"/>
              </a:rPr>
              <a:t>1/3 sont orientées par les professionnels médicaux et paramédicaux des CMS, 1/3 sont orientées par les associations médicales humanitaires ( MDM, </a:t>
            </a:r>
            <a:r>
              <a:rPr lang="fr-FR" sz="2000" dirty="0" err="1">
                <a:solidFill>
                  <a:schemeClr val="tx1"/>
                </a:solidFill>
                <a:latin typeface="Times New Roman" pitchFamily="18" charset="0"/>
                <a:cs typeface="Times New Roman" pitchFamily="18" charset="0"/>
              </a:rPr>
              <a:t>Comede,etc</a:t>
            </a:r>
            <a:r>
              <a:rPr lang="fr-FR" sz="2000" dirty="0">
                <a:solidFill>
                  <a:schemeClr val="tx1"/>
                </a:solidFill>
                <a:latin typeface="Times New Roman" pitchFamily="18" charset="0"/>
                <a:cs typeface="Times New Roman" pitchFamily="18" charset="0"/>
              </a:rPr>
              <a:t>.), 1/3 par les associations ou institutions à vocation sociale (Maison de la solidarité, Secours Catholique, SSM, CCAS...) </a:t>
            </a:r>
          </a:p>
          <a:p>
            <a:pPr algn="just">
              <a:lnSpc>
                <a:spcPct val="150000"/>
              </a:lnSpc>
              <a:buFont typeface="Wingdings" pitchFamily="2" charset="2"/>
              <a:buChar char="q"/>
            </a:pPr>
            <a:r>
              <a:rPr lang="fr-FR" sz="2000" dirty="0">
                <a:solidFill>
                  <a:schemeClr val="tx1"/>
                </a:solidFill>
                <a:latin typeface="Times New Roman" pitchFamily="18" charset="0"/>
                <a:cs typeface="Times New Roman" pitchFamily="18" charset="0"/>
              </a:rPr>
              <a:t>Pour </a:t>
            </a:r>
            <a:r>
              <a:rPr lang="fr-FR" sz="2000" b="1" dirty="0">
                <a:solidFill>
                  <a:schemeClr val="tx1"/>
                </a:solidFill>
                <a:latin typeface="Times New Roman" pitchFamily="18" charset="0"/>
                <a:cs typeface="Times New Roman" pitchFamily="18" charset="0"/>
              </a:rPr>
              <a:t>44% d’entres elles , il y a un obstacle linguistique</a:t>
            </a:r>
            <a:r>
              <a:rPr lang="fr-FR" sz="2000" dirty="0">
                <a:solidFill>
                  <a:schemeClr val="tx1"/>
                </a:solidFill>
                <a:latin typeface="Times New Roman" pitchFamily="18" charset="0"/>
                <a:cs typeface="Times New Roman" pitchFamily="18" charset="0"/>
              </a:rPr>
              <a:t> </a:t>
            </a:r>
          </a:p>
          <a:p>
            <a:pPr algn="just">
              <a:lnSpc>
                <a:spcPct val="150000"/>
              </a:lnSpc>
              <a:buFont typeface="Wingdings" pitchFamily="2" charset="2"/>
              <a:buChar char="q"/>
            </a:pPr>
            <a:r>
              <a:rPr lang="fr-FR" sz="2000" b="1" dirty="0">
                <a:solidFill>
                  <a:schemeClr val="tx1"/>
                </a:solidFill>
                <a:latin typeface="Times New Roman" pitchFamily="18" charset="0"/>
                <a:cs typeface="Times New Roman" pitchFamily="18" charset="0"/>
              </a:rPr>
              <a:t>85% </a:t>
            </a:r>
            <a:r>
              <a:rPr lang="fr-FR" sz="2000" dirty="0">
                <a:solidFill>
                  <a:schemeClr val="tx1"/>
                </a:solidFill>
                <a:latin typeface="Times New Roman" pitchFamily="18" charset="0"/>
                <a:cs typeface="Times New Roman" pitchFamily="18" charset="0"/>
              </a:rPr>
              <a:t>n’avait fait aucune démarche d’ouverture de droits auprès de la CPAM</a:t>
            </a:r>
          </a:p>
          <a:p>
            <a:pPr>
              <a:lnSpc>
                <a:spcPct val="80000"/>
              </a:lnSpc>
            </a:pPr>
            <a:endParaRPr lang="fr-FR" sz="2200" dirty="0">
              <a:latin typeface="Century Schoolbook" pitchFamily="18" charset="0"/>
            </a:endParaRP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14</a:t>
            </a:fld>
            <a:endParaRPr lang="fr-FR"/>
          </a:p>
        </p:txBody>
      </p:sp>
    </p:spTree>
    <p:extLst>
      <p:ext uri="{BB962C8B-B14F-4D97-AF65-F5344CB8AC3E}">
        <p14:creationId xmlns:p14="http://schemas.microsoft.com/office/powerpoint/2010/main" val="3121262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930008"/>
          </a:xfrm>
        </p:spPr>
        <p:txBody>
          <a:bodyPr>
            <a:normAutofit/>
          </a:bodyPr>
          <a:lstStyle/>
          <a:p>
            <a:pPr algn="just">
              <a:buFont typeface="Wingdings" pitchFamily="2" charset="2"/>
              <a:buChar char="q"/>
            </a:pPr>
            <a:r>
              <a:rPr lang="fr-FR" sz="2000" dirty="0">
                <a:solidFill>
                  <a:schemeClr val="tx1"/>
                </a:solidFill>
                <a:latin typeface="Times New Roman" pitchFamily="18" charset="0"/>
                <a:cs typeface="Times New Roman" pitchFamily="18" charset="0"/>
              </a:rPr>
              <a:t>Sur 441 personnes, </a:t>
            </a:r>
            <a:r>
              <a:rPr lang="fr-FR" sz="2000" b="1" dirty="0">
                <a:solidFill>
                  <a:schemeClr val="tx1"/>
                </a:solidFill>
                <a:latin typeface="Times New Roman" pitchFamily="18" charset="0"/>
                <a:cs typeface="Times New Roman" pitchFamily="18" charset="0"/>
              </a:rPr>
              <a:t>76% ont eu un entretien d’accès aux droits </a:t>
            </a:r>
            <a:r>
              <a:rPr lang="fr-FR" sz="2000" dirty="0">
                <a:solidFill>
                  <a:schemeClr val="tx1"/>
                </a:solidFill>
                <a:latin typeface="Times New Roman" pitchFamily="18" charset="0"/>
                <a:cs typeface="Times New Roman" pitchFamily="18" charset="0"/>
              </a:rPr>
              <a:t>avec une ou plusieurs consultations médicales </a:t>
            </a:r>
          </a:p>
          <a:p>
            <a:pPr algn="just">
              <a:buFont typeface="Wingdings" pitchFamily="2" charset="2"/>
              <a:buChar char="q"/>
            </a:pPr>
            <a:endParaRPr lang="fr-FR" sz="2000" dirty="0">
              <a:solidFill>
                <a:schemeClr val="tx1"/>
              </a:solidFill>
              <a:latin typeface="Times New Roman" pitchFamily="18" charset="0"/>
              <a:cs typeface="Times New Roman" pitchFamily="18" charset="0"/>
            </a:endParaRPr>
          </a:p>
          <a:p>
            <a:pPr algn="just">
              <a:buFont typeface="Wingdings" pitchFamily="2" charset="2"/>
              <a:buChar char="q"/>
            </a:pPr>
            <a:r>
              <a:rPr lang="fr-FR" sz="2000" b="1" dirty="0">
                <a:solidFill>
                  <a:schemeClr val="tx1"/>
                </a:solidFill>
                <a:latin typeface="Times New Roman" pitchFamily="18" charset="0"/>
                <a:cs typeface="Times New Roman" pitchFamily="18" charset="0"/>
              </a:rPr>
              <a:t>23% ont eu une ou plusieurs consultations médicales  sans entretien d’accès aux droits </a:t>
            </a:r>
            <a:r>
              <a:rPr lang="fr-FR" sz="2000" dirty="0">
                <a:solidFill>
                  <a:schemeClr val="tx1"/>
                </a:solidFill>
                <a:latin typeface="Times New Roman" pitchFamily="18" charset="0"/>
                <a:cs typeface="Times New Roman" pitchFamily="18" charset="0"/>
              </a:rPr>
              <a:t>(pas de possibilité d’ouverture de droits) – les personnes ne viennent pas toujours au rendez- vous d’accès aux droits </a:t>
            </a:r>
          </a:p>
          <a:p>
            <a:pPr algn="just">
              <a:buFont typeface="Wingdings" pitchFamily="2" charset="2"/>
              <a:buChar char="q"/>
            </a:pPr>
            <a:endParaRPr lang="fr-FR" sz="2000" dirty="0">
              <a:solidFill>
                <a:schemeClr val="tx1"/>
              </a:solidFill>
              <a:latin typeface="Times New Roman" pitchFamily="18" charset="0"/>
              <a:cs typeface="Times New Roman" pitchFamily="18" charset="0"/>
            </a:endParaRPr>
          </a:p>
          <a:p>
            <a:pPr algn="just">
              <a:buFont typeface="Wingdings" pitchFamily="2" charset="2"/>
              <a:buChar char="q"/>
            </a:pPr>
            <a:r>
              <a:rPr lang="fr-FR" sz="2000" b="1" dirty="0">
                <a:solidFill>
                  <a:schemeClr val="tx1"/>
                </a:solidFill>
                <a:latin typeface="Times New Roman" pitchFamily="18" charset="0"/>
                <a:cs typeface="Times New Roman" pitchFamily="18" charset="0"/>
              </a:rPr>
              <a:t>63% ont bénéficié d’un accompagnement social </a:t>
            </a:r>
            <a:r>
              <a:rPr lang="fr-FR" sz="2000" dirty="0">
                <a:solidFill>
                  <a:schemeClr val="tx1"/>
                </a:solidFill>
                <a:latin typeface="Times New Roman" pitchFamily="18" charset="0"/>
                <a:cs typeface="Times New Roman" pitchFamily="18" charset="0"/>
              </a:rPr>
              <a:t>et ont pu déposer via notre partenariat avec la CPAM , </a:t>
            </a:r>
            <a:r>
              <a:rPr lang="fr-FR" sz="2000" b="1" dirty="0">
                <a:solidFill>
                  <a:schemeClr val="tx1"/>
                </a:solidFill>
                <a:latin typeface="Times New Roman" pitchFamily="18" charset="0"/>
                <a:cs typeface="Times New Roman" pitchFamily="18" charset="0"/>
              </a:rPr>
              <a:t>une demande de droit complète et justifiée </a:t>
            </a:r>
          </a:p>
          <a:p>
            <a:pPr algn="just">
              <a:buFont typeface="Wingdings" pitchFamily="2" charset="2"/>
              <a:buChar char="q"/>
            </a:pPr>
            <a:endParaRPr lang="fr-FR" sz="2000" b="1" dirty="0">
              <a:solidFill>
                <a:schemeClr val="tx1"/>
              </a:solidFill>
              <a:latin typeface="Times New Roman" pitchFamily="18" charset="0"/>
              <a:cs typeface="Times New Roman" pitchFamily="18" charset="0"/>
            </a:endParaRPr>
          </a:p>
          <a:p>
            <a:pPr algn="just">
              <a:buFont typeface="Wingdings" pitchFamily="2" charset="2"/>
              <a:buChar char="q"/>
            </a:pPr>
            <a:r>
              <a:rPr lang="fr-FR" sz="2000" b="1" dirty="0">
                <a:solidFill>
                  <a:schemeClr val="tx1"/>
                </a:solidFill>
                <a:latin typeface="Times New Roman" pitchFamily="18" charset="0"/>
                <a:cs typeface="Times New Roman" pitchFamily="18" charset="0"/>
              </a:rPr>
              <a:t>84% ont eu un accord à leur demande, </a:t>
            </a:r>
            <a:r>
              <a:rPr lang="fr-FR" sz="2000" dirty="0">
                <a:solidFill>
                  <a:schemeClr val="tx1"/>
                </a:solidFill>
                <a:latin typeface="Times New Roman" pitchFamily="18" charset="0"/>
                <a:cs typeface="Times New Roman" pitchFamily="18" charset="0"/>
              </a:rPr>
              <a:t>8 % ont eu un refus, 6% pas de pièces complémentaires apportées dans les délais impartis (dossier à refaire), 2 % ont été classés sans suite </a:t>
            </a:r>
          </a:p>
          <a:p>
            <a:pPr algn="just">
              <a:buFont typeface="Wingdings" pitchFamily="2" charset="2"/>
              <a:buChar char="q"/>
            </a:pPr>
            <a:endParaRPr lang="fr-FR" sz="2000" dirty="0">
              <a:solidFill>
                <a:schemeClr val="tx1"/>
              </a:solidFill>
              <a:latin typeface="Times New Roman" pitchFamily="18" charset="0"/>
              <a:cs typeface="Times New Roman" pitchFamily="18" charset="0"/>
            </a:endParaRPr>
          </a:p>
          <a:p>
            <a:pPr algn="just">
              <a:buFont typeface="Wingdings" pitchFamily="2" charset="2"/>
              <a:buChar char="q"/>
            </a:pPr>
            <a:r>
              <a:rPr lang="fr-FR" sz="2000" b="1" dirty="0">
                <a:solidFill>
                  <a:schemeClr val="tx1"/>
                </a:solidFill>
                <a:latin typeface="Times New Roman" pitchFamily="18" charset="0"/>
                <a:cs typeface="Times New Roman" pitchFamily="18" charset="0"/>
              </a:rPr>
              <a:t>52 % des personnes qui ont eu un parcours PASS sont sorties du parcours avec leurs droits ouverts </a:t>
            </a:r>
            <a:r>
              <a:rPr lang="fr-FR" sz="2000" dirty="0">
                <a:solidFill>
                  <a:schemeClr val="tx1"/>
                </a:solidFill>
                <a:latin typeface="Times New Roman" pitchFamily="18" charset="0"/>
                <a:cs typeface="Times New Roman" pitchFamily="18" charset="0"/>
              </a:rPr>
              <a:t>(40% AME, 35% Puma + CMUC, 25% autres demandes </a:t>
            </a:r>
            <a:br>
              <a:rPr lang="fr-FR" sz="2000" dirty="0">
                <a:solidFill>
                  <a:schemeClr val="tx1"/>
                </a:solidFill>
                <a:latin typeface="Times New Roman" pitchFamily="18" charset="0"/>
                <a:cs typeface="Times New Roman" pitchFamily="18" charset="0"/>
              </a:rPr>
            </a:br>
            <a:r>
              <a:rPr lang="fr-FR" sz="2000" dirty="0">
                <a:solidFill>
                  <a:schemeClr val="tx1"/>
                </a:solidFill>
                <a:latin typeface="Times New Roman" pitchFamily="18" charset="0"/>
                <a:cs typeface="Times New Roman" pitchFamily="18" charset="0"/>
              </a:rPr>
              <a:t>( rattachement, carte européenne, ACS, mises à jour ))</a:t>
            </a: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15</a:t>
            </a:fld>
            <a:endParaRPr lang="fr-FR"/>
          </a:p>
        </p:txBody>
      </p:sp>
    </p:spTree>
    <p:extLst>
      <p:ext uri="{BB962C8B-B14F-4D97-AF65-F5344CB8AC3E}">
        <p14:creationId xmlns:p14="http://schemas.microsoft.com/office/powerpoint/2010/main" val="100650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741368"/>
          </a:xfrm>
        </p:spPr>
        <p:txBody>
          <a:bodyPr>
            <a:normAutofit fontScale="92500" lnSpcReduction="10000"/>
          </a:bodyPr>
          <a:lstStyle/>
          <a:p>
            <a:pPr marL="0" indent="0" algn="ctr">
              <a:buNone/>
            </a:pPr>
            <a:r>
              <a:rPr lang="fr-FR" sz="2600" b="1" u="sng" dirty="0">
                <a:solidFill>
                  <a:schemeClr val="tx2"/>
                </a:solidFill>
                <a:latin typeface="Times New Roman" pitchFamily="18" charset="0"/>
                <a:cs typeface="Times New Roman" pitchFamily="18" charset="0"/>
              </a:rPr>
              <a:t>Pour conclure, la PASS de ville = Un vrai projet d’accueil</a:t>
            </a:r>
          </a:p>
          <a:p>
            <a:pPr marL="0" indent="0">
              <a:buNone/>
            </a:pPr>
            <a:endParaRPr lang="fr-FR" b="1" dirty="0">
              <a:solidFill>
                <a:prstClr val="black"/>
              </a:solidFill>
              <a:latin typeface="Century Schoolbook" pitchFamily="18" charset="0"/>
            </a:endParaRPr>
          </a:p>
          <a:p>
            <a:pPr>
              <a:buFont typeface="Wingdings" pitchFamily="2" charset="2"/>
              <a:buChar char="q"/>
            </a:pPr>
            <a:r>
              <a:rPr lang="fr-FR" dirty="0">
                <a:solidFill>
                  <a:prstClr val="black"/>
                </a:solidFill>
                <a:latin typeface="Century Schoolbook" pitchFamily="18" charset="0"/>
              </a:rPr>
              <a:t>Une valorisation du métier d’accueillant</a:t>
            </a:r>
          </a:p>
          <a:p>
            <a:pPr>
              <a:buFont typeface="Wingdings" pitchFamily="2" charset="2"/>
              <a:buChar char="q"/>
            </a:pPr>
            <a:endParaRPr lang="fr-FR" dirty="0">
              <a:solidFill>
                <a:prstClr val="black"/>
              </a:solidFill>
              <a:latin typeface="Century Schoolbook" pitchFamily="18" charset="0"/>
            </a:endParaRPr>
          </a:p>
          <a:p>
            <a:pPr>
              <a:buFont typeface="Wingdings" pitchFamily="2" charset="2"/>
              <a:buChar char="q"/>
            </a:pPr>
            <a:r>
              <a:rPr lang="fr-FR" dirty="0">
                <a:solidFill>
                  <a:prstClr val="black"/>
                </a:solidFill>
                <a:latin typeface="Century Schoolbook" pitchFamily="18" charset="0"/>
              </a:rPr>
              <a:t>L’</a:t>
            </a:r>
            <a:r>
              <a:rPr lang="fr-FR" dirty="0">
                <a:solidFill>
                  <a:schemeClr val="tx1"/>
                </a:solidFill>
                <a:latin typeface="Century Schoolbook" pitchFamily="18" charset="0"/>
              </a:rPr>
              <a:t>accueil médico-social donne du sens au travail </a:t>
            </a:r>
          </a:p>
          <a:p>
            <a:pPr>
              <a:buFontTx/>
              <a:buChar char="-"/>
            </a:pPr>
            <a:endParaRPr lang="fr-FR" dirty="0">
              <a:solidFill>
                <a:schemeClr val="tx1"/>
              </a:solidFill>
              <a:latin typeface="Century Schoolbook" pitchFamily="18" charset="0"/>
            </a:endParaRPr>
          </a:p>
          <a:p>
            <a:pPr>
              <a:buFont typeface="Wingdings" pitchFamily="2" charset="2"/>
              <a:buChar char="q"/>
            </a:pPr>
            <a:r>
              <a:rPr lang="fr-FR" dirty="0">
                <a:solidFill>
                  <a:schemeClr val="tx1"/>
                </a:solidFill>
                <a:latin typeface="Century Schoolbook" pitchFamily="18" charset="0"/>
              </a:rPr>
              <a:t>Les agents se sentent utiles et sont mieux reconnus par l’ensemble des équipes, par l’institution, les partenaires et surtout par les usagers (86 % des dossiers réalisés en CMS aboutissent a une ouverture de droits via la Convention Mairie de SD et CPAM 93 ++)</a:t>
            </a:r>
          </a:p>
          <a:p>
            <a:pPr>
              <a:buFont typeface="Wingdings" pitchFamily="2" charset="2"/>
              <a:buChar char="q"/>
            </a:pPr>
            <a:endParaRPr lang="fr-FR" dirty="0">
              <a:solidFill>
                <a:schemeClr val="tx1"/>
              </a:solidFill>
              <a:latin typeface="Century Schoolbook" pitchFamily="18" charset="0"/>
            </a:endParaRPr>
          </a:p>
          <a:p>
            <a:pPr>
              <a:buFont typeface="Wingdings" pitchFamily="2" charset="2"/>
              <a:buChar char="q"/>
            </a:pPr>
            <a:r>
              <a:rPr lang="fr-FR" dirty="0">
                <a:solidFill>
                  <a:schemeClr val="tx1"/>
                </a:solidFill>
                <a:latin typeface="Century Schoolbook" pitchFamily="18" charset="0"/>
              </a:rPr>
              <a:t>Les agents participent à un projet, de la définition de ses objectifs à la mise en œuvre et à son évaluation. Ils peuvent proposer , créer, innover de nouveaux outils de travail</a:t>
            </a:r>
          </a:p>
          <a:p>
            <a:pPr marL="0" indent="0">
              <a:buNone/>
            </a:pPr>
            <a:endParaRPr lang="fr-FR" dirty="0">
              <a:solidFill>
                <a:schemeClr val="tx1"/>
              </a:solidFill>
            </a:endParaRPr>
          </a:p>
          <a:p>
            <a:pPr marL="0" indent="0" algn="ctr">
              <a:buNone/>
            </a:pPr>
            <a:r>
              <a:rPr lang="fr-FR" b="1" dirty="0">
                <a:solidFill>
                  <a:srgbClr val="C00000"/>
                </a:solidFill>
                <a:latin typeface="Century Schoolbook" pitchFamily="18" charset="0"/>
              </a:rPr>
              <a:t>BIEN ETRE  ET MOTIVATION AU TRAVAIL  </a:t>
            </a:r>
          </a:p>
          <a:p>
            <a:pPr marL="0" indent="0" algn="ctr">
              <a:buNone/>
            </a:pPr>
            <a:r>
              <a:rPr lang="fr-FR" b="1" dirty="0">
                <a:solidFill>
                  <a:srgbClr val="C00000"/>
                </a:solidFill>
                <a:latin typeface="Century Schoolbook" pitchFamily="18" charset="0"/>
              </a:rPr>
              <a:t>UNE QUALITE DE SERVICE PUBLIC</a:t>
            </a:r>
          </a:p>
          <a:p>
            <a:pPr marL="0" indent="0" algn="ctr">
              <a:buNone/>
            </a:pPr>
            <a:r>
              <a:rPr lang="fr-FR" b="1" dirty="0">
                <a:solidFill>
                  <a:srgbClr val="C00000"/>
                </a:solidFill>
                <a:latin typeface="Century Schoolbook" pitchFamily="18" charset="0"/>
              </a:rPr>
              <a:t>UNE PERENITE DU PROJET</a:t>
            </a:r>
            <a:r>
              <a:rPr lang="fr-FR" b="1" dirty="0">
                <a:solidFill>
                  <a:schemeClr val="tx1"/>
                </a:solidFill>
                <a:latin typeface="Century Schoolbook" pitchFamily="18" charset="0"/>
              </a:rPr>
              <a:t>  </a:t>
            </a:r>
          </a:p>
          <a:p>
            <a:pPr>
              <a:buFontTx/>
              <a:buChar char="-"/>
            </a:pPr>
            <a:endParaRPr lang="fr-FR" dirty="0">
              <a:solidFill>
                <a:schemeClr val="tx1"/>
              </a:solidFill>
              <a:latin typeface="Century Schoolbook"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1023" y="5280342"/>
            <a:ext cx="36036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16</a:t>
            </a:fld>
            <a:endParaRPr lang="fr-F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85837"/>
            <a:ext cx="1780794" cy="110986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1599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contenu 2"/>
          <p:cNvSpPr>
            <a:spLocks noGrp="1"/>
          </p:cNvSpPr>
          <p:nvPr>
            <p:ph idx="1"/>
          </p:nvPr>
        </p:nvSpPr>
        <p:spPr>
          <a:xfrm>
            <a:off x="107504" y="0"/>
            <a:ext cx="8856984" cy="6525344"/>
          </a:xfrm>
        </p:spPr>
        <p:txBody>
          <a:bodyPr>
            <a:normAutofit/>
          </a:bodyPr>
          <a:lstStyle/>
          <a:p>
            <a:pPr>
              <a:buFont typeface="Wingdings" pitchFamily="-72" charset="2"/>
              <a:buChar char="ü"/>
            </a:pPr>
            <a:endParaRPr lang="fr-FR" b="1" u="sng" dirty="0">
              <a:solidFill>
                <a:schemeClr val="tx2"/>
              </a:solidFill>
            </a:endParaRPr>
          </a:p>
          <a:p>
            <a:r>
              <a:rPr lang="fr-FR" sz="2000" b="1" u="sng" dirty="0">
                <a:solidFill>
                  <a:schemeClr val="tx2"/>
                </a:solidFill>
                <a:latin typeface="Times New Roman" pitchFamily="18" charset="0"/>
                <a:cs typeface="Times New Roman" pitchFamily="18" charset="0"/>
              </a:rPr>
              <a:t>Difficultés rencontrées </a:t>
            </a:r>
            <a:r>
              <a:rPr lang="fr-FR" sz="2000" b="1" dirty="0">
                <a:solidFill>
                  <a:schemeClr val="tx2"/>
                </a:solidFill>
                <a:latin typeface="Times New Roman" pitchFamily="18" charset="0"/>
                <a:cs typeface="Times New Roman" pitchFamily="18" charset="0"/>
              </a:rPr>
              <a:t>: </a:t>
            </a:r>
          </a:p>
          <a:p>
            <a:endParaRPr lang="fr-FR" sz="2000" b="1" dirty="0">
              <a:solidFill>
                <a:schemeClr val="tx2"/>
              </a:solidFill>
              <a:latin typeface="Times New Roman" pitchFamily="18" charset="0"/>
              <a:cs typeface="Times New Roman" pitchFamily="18" charset="0"/>
            </a:endParaRPr>
          </a:p>
          <a:p>
            <a:endParaRPr lang="fr-FR" sz="2000" b="1" dirty="0">
              <a:solidFill>
                <a:schemeClr val="tx2"/>
              </a:solidFill>
              <a:latin typeface="Times New Roman" pitchFamily="18" charset="0"/>
              <a:cs typeface="Times New Roman" pitchFamily="18" charset="0"/>
            </a:endParaRPr>
          </a:p>
          <a:p>
            <a:pPr>
              <a:buFont typeface="Wingdings" pitchFamily="2" charset="2"/>
              <a:buChar char="q"/>
            </a:pPr>
            <a:r>
              <a:rPr lang="fr-FR" sz="2000" dirty="0">
                <a:solidFill>
                  <a:schemeClr val="tx1"/>
                </a:solidFill>
                <a:latin typeface="Times New Roman" pitchFamily="18" charset="0"/>
                <a:cs typeface="Times New Roman" pitchFamily="18" charset="0"/>
              </a:rPr>
              <a:t>Un projet sur subventions:</a:t>
            </a:r>
          </a:p>
          <a:p>
            <a:pPr marL="0" indent="0">
              <a:buNone/>
            </a:pPr>
            <a:r>
              <a:rPr lang="fr-FR" sz="2000" dirty="0">
                <a:solidFill>
                  <a:schemeClr val="tx1"/>
                </a:solidFill>
                <a:latin typeface="Times New Roman" pitchFamily="18" charset="0"/>
                <a:cs typeface="Times New Roman" pitchFamily="18" charset="0"/>
              </a:rPr>
              <a:t>- La ville supporte </a:t>
            </a:r>
            <a:r>
              <a:rPr lang="fr-FR" sz="2000" b="1" dirty="0">
                <a:solidFill>
                  <a:schemeClr val="tx1"/>
                </a:solidFill>
                <a:latin typeface="Times New Roman" pitchFamily="18" charset="0"/>
                <a:cs typeface="Times New Roman" pitchFamily="18" charset="0"/>
              </a:rPr>
              <a:t>65% </a:t>
            </a:r>
            <a:r>
              <a:rPr lang="fr-FR" sz="2000" dirty="0">
                <a:solidFill>
                  <a:schemeClr val="tx1"/>
                </a:solidFill>
                <a:latin typeface="Times New Roman" pitchFamily="18" charset="0"/>
                <a:cs typeface="Times New Roman" pitchFamily="18" charset="0"/>
              </a:rPr>
              <a:t>des financements du dispositif </a:t>
            </a:r>
          </a:p>
          <a:p>
            <a:pPr marL="0" lvl="0" indent="0">
              <a:buNone/>
            </a:pPr>
            <a:r>
              <a:rPr lang="fr-FR" sz="2000" dirty="0">
                <a:solidFill>
                  <a:prstClr val="black"/>
                </a:solidFill>
                <a:latin typeface="Times New Roman" pitchFamily="18" charset="0"/>
                <a:cs typeface="Times New Roman" pitchFamily="18" charset="0"/>
              </a:rPr>
              <a:t>- Subventions</a:t>
            </a:r>
            <a:r>
              <a:rPr lang="fr-FR" sz="2000" b="1" dirty="0">
                <a:solidFill>
                  <a:prstClr val="black"/>
                </a:solidFill>
                <a:latin typeface="Times New Roman" pitchFamily="18" charset="0"/>
                <a:cs typeface="Times New Roman" pitchFamily="18" charset="0"/>
              </a:rPr>
              <a:t>: 20 000 € </a:t>
            </a:r>
            <a:r>
              <a:rPr lang="fr-FR" sz="2000" dirty="0">
                <a:solidFill>
                  <a:prstClr val="black"/>
                </a:solidFill>
                <a:latin typeface="Times New Roman" pitchFamily="18" charset="0"/>
                <a:cs typeface="Times New Roman" pitchFamily="18" charset="0"/>
              </a:rPr>
              <a:t>de l’ARS pour l’évaluation de l’expérimentation, </a:t>
            </a:r>
          </a:p>
          <a:p>
            <a:pPr marL="0" lvl="0" indent="0">
              <a:buNone/>
            </a:pPr>
            <a:r>
              <a:rPr lang="fr-FR" sz="2000" b="1" dirty="0">
                <a:solidFill>
                  <a:prstClr val="black"/>
                </a:solidFill>
                <a:latin typeface="Times New Roman" pitchFamily="18" charset="0"/>
                <a:cs typeface="Times New Roman" pitchFamily="18" charset="0"/>
              </a:rPr>
              <a:t>20 000 € </a:t>
            </a:r>
            <a:r>
              <a:rPr lang="fr-FR" sz="2000" dirty="0">
                <a:solidFill>
                  <a:prstClr val="black"/>
                </a:solidFill>
                <a:latin typeface="Times New Roman" pitchFamily="18" charset="0"/>
                <a:cs typeface="Times New Roman" pitchFamily="18" charset="0"/>
              </a:rPr>
              <a:t>politique de la ville</a:t>
            </a:r>
          </a:p>
          <a:p>
            <a:pPr marL="0" lvl="0" indent="0">
              <a:buNone/>
            </a:pPr>
            <a:endParaRPr lang="fr-FR" sz="2000" dirty="0">
              <a:solidFill>
                <a:schemeClr val="tx1"/>
              </a:solidFill>
              <a:latin typeface="Times New Roman" pitchFamily="18" charset="0"/>
              <a:cs typeface="Times New Roman" pitchFamily="18" charset="0"/>
            </a:endParaRPr>
          </a:p>
          <a:p>
            <a:pPr>
              <a:buFont typeface="Wingdings" pitchFamily="2" charset="2"/>
              <a:buChar char="q"/>
            </a:pPr>
            <a:r>
              <a:rPr lang="fr-FR" sz="2000" dirty="0">
                <a:solidFill>
                  <a:schemeClr val="tx1"/>
                </a:solidFill>
                <a:latin typeface="Times New Roman" pitchFamily="18" charset="0"/>
                <a:cs typeface="Times New Roman" pitchFamily="18" charset="0"/>
              </a:rPr>
              <a:t>Problème de temporalité entre l’acceptabilité du projet par le terrain et l’acceptabilité du projet par les institutions (l’ARS, le Ministère, service RH .. ) </a:t>
            </a:r>
          </a:p>
          <a:p>
            <a:pPr lvl="0">
              <a:buFontTx/>
              <a:buChar char="-"/>
            </a:pPr>
            <a:endParaRPr lang="fr-FR" dirty="0">
              <a:solidFill>
                <a:prstClr val="black"/>
              </a:solidFill>
            </a:endParaRPr>
          </a:p>
          <a:p>
            <a:pPr>
              <a:buFont typeface="Wingdings" pitchFamily="2" charset="2"/>
              <a:buChar char="q"/>
            </a:pPr>
            <a:endParaRPr lang="fr-FR" dirty="0">
              <a:solidFill>
                <a:schemeClr val="tx1"/>
              </a:solidFill>
            </a:endParaRPr>
          </a:p>
          <a:p>
            <a:pPr>
              <a:buFont typeface="Wingdings" pitchFamily="2" charset="2"/>
              <a:buChar char="q"/>
            </a:pPr>
            <a:endParaRPr lang="fr-FR" dirty="0">
              <a:solidFill>
                <a:schemeClr val="tx1"/>
              </a:solidFill>
            </a:endParaRPr>
          </a:p>
          <a:p>
            <a:pPr>
              <a:buFont typeface="Wingdings" pitchFamily="2" charset="2"/>
              <a:buChar char="q"/>
            </a:pPr>
            <a:endParaRPr lang="fr-FR" dirty="0">
              <a:solidFill>
                <a:schemeClr val="tx1"/>
              </a:solidFill>
            </a:endParaRPr>
          </a:p>
          <a:p>
            <a:pPr marL="0" indent="0">
              <a:buNone/>
            </a:pPr>
            <a:endParaRPr lang="fr-FR" dirty="0">
              <a:solidFill>
                <a:schemeClr val="tx1"/>
              </a:solidFill>
            </a:endParaRP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17</a:t>
            </a:fld>
            <a:endParaRPr lang="fr-F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21183"/>
            <a:ext cx="1287587" cy="128758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marL="0" indent="0" algn="ctr">
              <a:lnSpc>
                <a:spcPct val="80000"/>
              </a:lnSpc>
              <a:spcBef>
                <a:spcPct val="20000"/>
              </a:spcBef>
              <a:buClr>
                <a:srgbClr val="F2A0B0"/>
              </a:buClr>
              <a:buSzTx/>
              <a:buFont typeface="Wingdings" pitchFamily="-72" charset="2"/>
              <a:buNone/>
            </a:pPr>
            <a:endParaRPr lang="fr-FR" sz="1900" b="1" dirty="0">
              <a:solidFill>
                <a:schemeClr val="tx2"/>
              </a:solidFill>
              <a:ea typeface="Arial" pitchFamily="-72" charset="0"/>
              <a:cs typeface="Arial" pitchFamily="-72" charset="0"/>
            </a:endParaRPr>
          </a:p>
          <a:p>
            <a:pPr marL="0" indent="0" algn="ctr">
              <a:lnSpc>
                <a:spcPct val="80000"/>
              </a:lnSpc>
              <a:spcBef>
                <a:spcPct val="20000"/>
              </a:spcBef>
              <a:buClr>
                <a:srgbClr val="F2A0B0"/>
              </a:buClr>
              <a:buSzTx/>
              <a:buFont typeface="Wingdings" pitchFamily="-72" charset="2"/>
              <a:buNone/>
            </a:pPr>
            <a:r>
              <a:rPr lang="fr-FR" b="1" u="sng" dirty="0">
                <a:solidFill>
                  <a:schemeClr val="tx2"/>
                </a:solidFill>
                <a:latin typeface="Times New Roman" pitchFamily="18" charset="0"/>
                <a:ea typeface="Arial" pitchFamily="-72" charset="0"/>
                <a:cs typeface="Times New Roman" pitchFamily="18" charset="0"/>
              </a:rPr>
              <a:t>LA PRECARITE A SAINT-DENIS </a:t>
            </a:r>
          </a:p>
          <a:p>
            <a:pPr marL="0" indent="0" algn="ctr">
              <a:lnSpc>
                <a:spcPct val="80000"/>
              </a:lnSpc>
              <a:spcBef>
                <a:spcPct val="20000"/>
              </a:spcBef>
              <a:buClr>
                <a:srgbClr val="F2A0B0"/>
              </a:buClr>
              <a:buSzTx/>
              <a:buFont typeface="Wingdings" pitchFamily="-72" charset="2"/>
              <a:buNone/>
            </a:pPr>
            <a:endParaRPr lang="fr-FR" sz="2000" b="1" dirty="0">
              <a:solidFill>
                <a:srgbClr val="000000"/>
              </a:solidFill>
              <a:latin typeface="Times New Roman" pitchFamily="18" charset="0"/>
              <a:ea typeface="Arial" pitchFamily="-72" charset="0"/>
              <a:cs typeface="Times New Roman" pitchFamily="18" charset="0"/>
            </a:endParaRPr>
          </a:p>
          <a:p>
            <a:pPr algn="just">
              <a:lnSpc>
                <a:spcPct val="150000"/>
              </a:lnSpc>
              <a:spcBef>
                <a:spcPct val="20000"/>
              </a:spcBef>
              <a:buClr>
                <a:srgbClr val="F2A0B0"/>
              </a:buClr>
              <a:buSzTx/>
              <a:buFont typeface="Wingdings" pitchFamily="2" charset="2"/>
              <a:buChar char="q"/>
            </a:pPr>
            <a:r>
              <a:rPr lang="fr-FR" sz="1800" b="1" dirty="0">
                <a:solidFill>
                  <a:srgbClr val="000000"/>
                </a:solidFill>
                <a:latin typeface="Times New Roman" pitchFamily="18" charset="0"/>
                <a:ea typeface="Arial" pitchFamily="-72" charset="0"/>
                <a:cs typeface="Times New Roman" pitchFamily="18" charset="0"/>
              </a:rPr>
              <a:t>IDH2</a:t>
            </a:r>
            <a:r>
              <a:rPr lang="fr-FR" sz="1800" dirty="0">
                <a:solidFill>
                  <a:srgbClr val="000000"/>
                </a:solidFill>
                <a:latin typeface="Times New Roman" pitchFamily="18" charset="0"/>
                <a:ea typeface="Arial" pitchFamily="-72" charset="0"/>
                <a:cs typeface="Times New Roman" pitchFamily="18" charset="0"/>
              </a:rPr>
              <a:t> </a:t>
            </a:r>
            <a:r>
              <a:rPr lang="fr-FR" sz="1800" b="1" dirty="0">
                <a:solidFill>
                  <a:srgbClr val="000000"/>
                </a:solidFill>
                <a:latin typeface="Times New Roman" pitchFamily="18" charset="0"/>
                <a:ea typeface="Arial" pitchFamily="-72" charset="0"/>
                <a:cs typeface="Times New Roman" pitchFamily="18" charset="0"/>
              </a:rPr>
              <a:t>faible</a:t>
            </a:r>
            <a:r>
              <a:rPr lang="fr-FR" sz="1800" dirty="0">
                <a:solidFill>
                  <a:srgbClr val="000000"/>
                </a:solidFill>
                <a:latin typeface="Times New Roman" pitchFamily="18" charset="0"/>
                <a:ea typeface="Arial" pitchFamily="-72" charset="0"/>
                <a:cs typeface="Times New Roman" pitchFamily="18" charset="0"/>
              </a:rPr>
              <a:t> de 0,25 en dessous des autres villes du département (0,39), mortalité élevée, faible niveau de qualification, revenus faibles </a:t>
            </a:r>
          </a:p>
          <a:p>
            <a:pPr algn="just">
              <a:lnSpc>
                <a:spcPct val="150000"/>
              </a:lnSpc>
              <a:spcBef>
                <a:spcPct val="20000"/>
              </a:spcBef>
              <a:buClr>
                <a:srgbClr val="F2A0B0"/>
              </a:buClr>
              <a:buSzTx/>
              <a:buFont typeface="Wingdings" pitchFamily="2" charset="2"/>
              <a:buChar char="q"/>
            </a:pPr>
            <a:r>
              <a:rPr lang="fr-FR" sz="1800" dirty="0">
                <a:solidFill>
                  <a:srgbClr val="000000"/>
                </a:solidFill>
                <a:latin typeface="Times New Roman" pitchFamily="18" charset="0"/>
                <a:ea typeface="Arial" pitchFamily="-72" charset="0"/>
                <a:cs typeface="Times New Roman" pitchFamily="18" charset="0"/>
              </a:rPr>
              <a:t>Un enfant  sur 2 vit dans un foyer à faibles revenus </a:t>
            </a:r>
          </a:p>
          <a:p>
            <a:pPr algn="just">
              <a:lnSpc>
                <a:spcPct val="150000"/>
              </a:lnSpc>
              <a:spcBef>
                <a:spcPct val="20000"/>
              </a:spcBef>
              <a:buClr>
                <a:srgbClr val="F2A0B0"/>
              </a:buClr>
              <a:buSzTx/>
              <a:buFont typeface="Wingdings" pitchFamily="2" charset="2"/>
              <a:buChar char="q"/>
            </a:pPr>
            <a:r>
              <a:rPr lang="fr-FR" sz="1800" dirty="0">
                <a:solidFill>
                  <a:srgbClr val="000000"/>
                </a:solidFill>
                <a:latin typeface="Times New Roman" pitchFamily="18" charset="0"/>
                <a:ea typeface="Arial" pitchFamily="-72" charset="0"/>
                <a:cs typeface="Times New Roman" pitchFamily="18" charset="0"/>
              </a:rPr>
              <a:t>1/3 des personnes actives sont des personnes sans diplôme(s) et/ou à faible niveau de qualification </a:t>
            </a:r>
          </a:p>
          <a:p>
            <a:pPr algn="just">
              <a:lnSpc>
                <a:spcPct val="150000"/>
              </a:lnSpc>
              <a:spcBef>
                <a:spcPct val="20000"/>
              </a:spcBef>
              <a:buClr>
                <a:srgbClr val="F2A0B0"/>
              </a:buClr>
              <a:buSzTx/>
              <a:buFont typeface="Wingdings" pitchFamily="2" charset="2"/>
              <a:buChar char="q"/>
            </a:pPr>
            <a:r>
              <a:rPr lang="fr-FR" sz="1800" dirty="0">
                <a:solidFill>
                  <a:srgbClr val="000000"/>
                </a:solidFill>
                <a:latin typeface="Times New Roman" pitchFamily="18" charset="0"/>
                <a:ea typeface="Arial" pitchFamily="-72" charset="0"/>
                <a:cs typeface="Times New Roman" pitchFamily="18" charset="0"/>
              </a:rPr>
              <a:t>Les demandeurs d’AME et de CMUC sont plus nombreux que dans les autres villes du département</a:t>
            </a:r>
          </a:p>
          <a:p>
            <a:pPr algn="just">
              <a:lnSpc>
                <a:spcPct val="150000"/>
              </a:lnSpc>
              <a:spcBef>
                <a:spcPct val="20000"/>
              </a:spcBef>
              <a:buClr>
                <a:srgbClr val="F2A0B0"/>
              </a:buClr>
              <a:buSzTx/>
              <a:buFont typeface="Wingdings" pitchFamily="2" charset="2"/>
              <a:buChar char="q"/>
            </a:pPr>
            <a:r>
              <a:rPr lang="fr-FR" sz="1800" dirty="0">
                <a:solidFill>
                  <a:srgbClr val="000000"/>
                </a:solidFill>
                <a:latin typeface="Times New Roman" pitchFamily="18" charset="0"/>
                <a:ea typeface="Arial" pitchFamily="-72" charset="0"/>
                <a:cs typeface="Times New Roman" pitchFamily="18" charset="0"/>
              </a:rPr>
              <a:t>35 % des femmes enceintes suivies par les PMI sont sans logement stable et arrivent à la PMI ou dans les centres de santé sans droits ouverts à l’assurance  maladie</a:t>
            </a:r>
          </a:p>
          <a:p>
            <a:pPr marL="0" lvl="1" indent="0" algn="ctr">
              <a:lnSpc>
                <a:spcPct val="80000"/>
              </a:lnSpc>
              <a:buClr>
                <a:srgbClr val="FFD961"/>
              </a:buClr>
              <a:buSzTx/>
              <a:buFont typeface="Wingdings 2" pitchFamily="-72" charset="2"/>
              <a:buNone/>
            </a:pPr>
            <a:endParaRPr lang="fr-FR" sz="2000" b="1" dirty="0">
              <a:solidFill>
                <a:srgbClr val="000000"/>
              </a:solidFill>
              <a:latin typeface="Times New Roman" pitchFamily="18" charset="0"/>
              <a:ea typeface="Arial" pitchFamily="-72" charset="0"/>
              <a:cs typeface="Times New Roman" pitchFamily="18" charset="0"/>
            </a:endParaRPr>
          </a:p>
          <a:p>
            <a:pPr marL="0" lvl="1" indent="0" algn="ctr">
              <a:lnSpc>
                <a:spcPct val="80000"/>
              </a:lnSpc>
              <a:buClr>
                <a:srgbClr val="FFD961"/>
              </a:buClr>
              <a:buSzTx/>
              <a:buFont typeface="Wingdings 2" pitchFamily="-72" charset="2"/>
              <a:buNone/>
            </a:pPr>
            <a:endParaRPr lang="fr-FR" sz="2000" b="1" dirty="0">
              <a:solidFill>
                <a:srgbClr val="000000"/>
              </a:solidFill>
              <a:latin typeface="Times New Roman" pitchFamily="18" charset="0"/>
              <a:ea typeface="Arial" pitchFamily="-72" charset="0"/>
              <a:cs typeface="Times New Roman" pitchFamily="18" charset="0"/>
            </a:endParaRPr>
          </a:p>
          <a:p>
            <a:pPr marL="0" lvl="1" indent="0" algn="ctr">
              <a:lnSpc>
                <a:spcPct val="80000"/>
              </a:lnSpc>
              <a:buClr>
                <a:srgbClr val="FFD961"/>
              </a:buClr>
              <a:buSzTx/>
              <a:buFont typeface="Wingdings 2" pitchFamily="-72" charset="2"/>
              <a:buNone/>
            </a:pPr>
            <a:r>
              <a:rPr lang="fr-FR" sz="2000" b="1" dirty="0">
                <a:solidFill>
                  <a:srgbClr val="000000"/>
                </a:solidFill>
                <a:effectLst>
                  <a:outerShdw blurRad="38100" dist="38100" dir="2700000" algn="tl">
                    <a:srgbClr val="000000">
                      <a:alpha val="43137"/>
                    </a:srgbClr>
                  </a:outerShdw>
                </a:effectLst>
                <a:latin typeface="Times New Roman" pitchFamily="18" charset="0"/>
                <a:ea typeface="Arial" pitchFamily="-72" charset="0"/>
                <a:cs typeface="Times New Roman" pitchFamily="18" charset="0"/>
              </a:rPr>
              <a:t>DIFFICULTES D’ACCES AUX DROITS ET AUX SOINS </a:t>
            </a:r>
          </a:p>
          <a:p>
            <a:pPr marL="0" lvl="1" indent="0" algn="ctr">
              <a:lnSpc>
                <a:spcPct val="80000"/>
              </a:lnSpc>
              <a:buClr>
                <a:srgbClr val="FFD961"/>
              </a:buClr>
              <a:buSzTx/>
              <a:buFont typeface="Wingdings 2" pitchFamily="-72" charset="2"/>
              <a:buNone/>
            </a:pPr>
            <a:r>
              <a:rPr lang="fr-FR" sz="2000" b="1" dirty="0">
                <a:solidFill>
                  <a:srgbClr val="000000"/>
                </a:solidFill>
                <a:effectLst>
                  <a:outerShdw blurRad="38100" dist="38100" dir="2700000" algn="tl">
                    <a:srgbClr val="000000">
                      <a:alpha val="43137"/>
                    </a:srgbClr>
                  </a:outerShdw>
                </a:effectLst>
                <a:latin typeface="Times New Roman" pitchFamily="18" charset="0"/>
                <a:ea typeface="Arial" pitchFamily="-72" charset="0"/>
                <a:cs typeface="Times New Roman" pitchFamily="18" charset="0"/>
                <a:sym typeface="Wingdings 2" pitchFamily="-72" charset="2"/>
              </a:rPr>
              <a:t>FORT RENONCEMENT ET/RETARD </a:t>
            </a:r>
            <a:r>
              <a:rPr lang="fr-FR" sz="2000" b="1" dirty="0">
                <a:solidFill>
                  <a:srgbClr val="000000"/>
                </a:solidFill>
                <a:effectLst>
                  <a:outerShdw blurRad="38100" dist="38100" dir="2700000" algn="tl">
                    <a:srgbClr val="000000">
                      <a:alpha val="43137"/>
                    </a:srgbClr>
                  </a:outerShdw>
                </a:effectLst>
                <a:latin typeface="Times New Roman" pitchFamily="18" charset="0"/>
                <a:ea typeface="Arial" pitchFamily="-72" charset="0"/>
                <a:cs typeface="Times New Roman" pitchFamily="18" charset="0"/>
              </a:rPr>
              <a:t> DE SOINS</a:t>
            </a:r>
          </a:p>
          <a:p>
            <a:pPr marL="0" lvl="1" indent="0" algn="ctr" eaLnBrk="0" hangingPunct="0">
              <a:lnSpc>
                <a:spcPct val="70000"/>
              </a:lnSpc>
              <a:buClr>
                <a:srgbClr val="FFD961"/>
              </a:buClr>
              <a:buSzTx/>
              <a:buFont typeface="Wingdings 2" pitchFamily="-72" charset="2"/>
              <a:buNone/>
            </a:pPr>
            <a:endParaRPr lang="fr-FR" sz="2000" b="1" u="sng" dirty="0">
              <a:solidFill>
                <a:srgbClr val="000000"/>
              </a:solidFill>
              <a:latin typeface="Times New Roman" pitchFamily="18" charset="0"/>
              <a:cs typeface="Times New Roman" pitchFamily="18" charset="0"/>
            </a:endParaRPr>
          </a:p>
          <a:p>
            <a:pPr marL="0" indent="0" algn="ctr">
              <a:lnSpc>
                <a:spcPct val="80000"/>
              </a:lnSpc>
            </a:pPr>
            <a:endParaRPr lang="fr-FR" sz="2000" dirty="0">
              <a:latin typeface="Times New Roman" pitchFamily="18" charset="0"/>
              <a:cs typeface="Times New Roman" pitchFamily="18" charset="0"/>
            </a:endParaRPr>
          </a:p>
        </p:txBody>
      </p:sp>
      <p:sp>
        <p:nvSpPr>
          <p:cNvPr id="4" name="Flèche vers le bas 3"/>
          <p:cNvSpPr/>
          <p:nvPr/>
        </p:nvSpPr>
        <p:spPr>
          <a:xfrm>
            <a:off x="4318251" y="5013176"/>
            <a:ext cx="484188" cy="346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8928992" cy="6741368"/>
          </a:xfrm>
        </p:spPr>
        <p:txBody>
          <a:bodyPr>
            <a:normAutofit/>
          </a:bodyPr>
          <a:lstStyle/>
          <a:p>
            <a:pPr marL="0" indent="0" algn="ctr">
              <a:lnSpc>
                <a:spcPct val="90000"/>
              </a:lnSpc>
              <a:buFont typeface="Wingdings" pitchFamily="-72" charset="2"/>
              <a:buNone/>
            </a:pPr>
            <a:endParaRPr lang="fr-FR" sz="1800" b="1" dirty="0">
              <a:ea typeface="Arial" pitchFamily="-72" charset="0"/>
              <a:cs typeface="Arial" pitchFamily="-72" charset="0"/>
            </a:endParaRPr>
          </a:p>
          <a:p>
            <a:pPr marL="0" indent="0" algn="ctr">
              <a:lnSpc>
                <a:spcPct val="90000"/>
              </a:lnSpc>
              <a:buFont typeface="Wingdings" pitchFamily="-72" charset="2"/>
              <a:buNone/>
            </a:pPr>
            <a:r>
              <a:rPr lang="fr-FR" b="1" u="sng" dirty="0">
                <a:solidFill>
                  <a:schemeClr val="tx2"/>
                </a:solidFill>
                <a:latin typeface="Times New Roman" pitchFamily="18" charset="0"/>
                <a:ea typeface="Arial" pitchFamily="-72" charset="0"/>
                <a:cs typeface="Times New Roman" pitchFamily="18" charset="0"/>
              </a:rPr>
              <a:t>LA VILLE DE SAINT- DENIS ET SES DISPOSITIFS</a:t>
            </a:r>
          </a:p>
          <a:p>
            <a:pPr marL="0" indent="0" algn="ctr">
              <a:lnSpc>
                <a:spcPct val="90000"/>
              </a:lnSpc>
              <a:buFont typeface="Wingdings" pitchFamily="-72" charset="2"/>
              <a:buNone/>
            </a:pPr>
            <a:endParaRPr lang="fr-FR" sz="1800" b="1" dirty="0">
              <a:latin typeface="Century Schoolbook" pitchFamily="18" charset="0"/>
              <a:ea typeface="Arial" pitchFamily="-72" charset="0"/>
              <a:cs typeface="Arial" pitchFamily="-72" charset="0"/>
            </a:endParaRPr>
          </a:p>
          <a:p>
            <a:pPr marL="0" indent="0">
              <a:lnSpc>
                <a:spcPct val="150000"/>
              </a:lnSpc>
              <a:buNone/>
            </a:pPr>
            <a:r>
              <a:rPr lang="fr-FR" sz="2000" dirty="0">
                <a:solidFill>
                  <a:schemeClr val="tx1"/>
                </a:solidFill>
                <a:latin typeface="Times New Roman" pitchFamily="18" charset="0"/>
                <a:ea typeface="Arial" pitchFamily="-72" charset="0"/>
                <a:cs typeface="Times New Roman" pitchFamily="18" charset="0"/>
              </a:rPr>
              <a:t>Elle possède une offre de soins conséquente, bien implantée dans les quartiers : </a:t>
            </a:r>
          </a:p>
          <a:p>
            <a:pPr>
              <a:lnSpc>
                <a:spcPct val="150000"/>
              </a:lnSpc>
              <a:buFont typeface="Wingdings" pitchFamily="2" charset="2"/>
              <a:buChar char="q"/>
            </a:pPr>
            <a:r>
              <a:rPr lang="fr-FR" sz="2000" dirty="0">
                <a:solidFill>
                  <a:schemeClr val="tx1"/>
                </a:solidFill>
                <a:latin typeface="Times New Roman" pitchFamily="18" charset="0"/>
                <a:ea typeface="Arial" pitchFamily="-72" charset="0"/>
                <a:cs typeface="Times New Roman" pitchFamily="18" charset="0"/>
              </a:rPr>
              <a:t> 4 centres municipaux de santé (file active 25 000 personnes par an),</a:t>
            </a:r>
          </a:p>
          <a:p>
            <a:pPr>
              <a:lnSpc>
                <a:spcPct val="150000"/>
              </a:lnSpc>
              <a:buFont typeface="Wingdings" pitchFamily="2" charset="2"/>
              <a:buChar char="q"/>
            </a:pPr>
            <a:r>
              <a:rPr lang="fr-FR" sz="2000" dirty="0">
                <a:solidFill>
                  <a:schemeClr val="tx1"/>
                </a:solidFill>
                <a:latin typeface="Times New Roman" pitchFamily="18" charset="0"/>
                <a:ea typeface="Arial" pitchFamily="-72" charset="0"/>
                <a:cs typeface="Times New Roman" pitchFamily="18" charset="0"/>
              </a:rPr>
              <a:t> 6 centres de Protection Maternelle et Infantile (PMI). </a:t>
            </a:r>
          </a:p>
          <a:p>
            <a:pPr>
              <a:lnSpc>
                <a:spcPct val="150000"/>
              </a:lnSpc>
              <a:buFont typeface="Wingdings" pitchFamily="2" charset="2"/>
              <a:buChar char="q"/>
            </a:pPr>
            <a:r>
              <a:rPr lang="fr-FR" sz="2000" dirty="0">
                <a:solidFill>
                  <a:schemeClr val="tx1"/>
                </a:solidFill>
                <a:latin typeface="Times New Roman" pitchFamily="18" charset="0"/>
                <a:ea typeface="Arial" pitchFamily="-72" charset="0"/>
                <a:cs typeface="Times New Roman" pitchFamily="18" charset="0"/>
              </a:rPr>
              <a:t>Un Service Communal d’Hygiène et de Santé </a:t>
            </a:r>
          </a:p>
          <a:p>
            <a:pPr>
              <a:lnSpc>
                <a:spcPct val="150000"/>
              </a:lnSpc>
              <a:buFont typeface="Wingdings" pitchFamily="2" charset="2"/>
              <a:buChar char="q"/>
            </a:pPr>
            <a:r>
              <a:rPr lang="fr-FR" sz="2000" dirty="0">
                <a:solidFill>
                  <a:schemeClr val="tx1"/>
                </a:solidFill>
                <a:latin typeface="Times New Roman" pitchFamily="18" charset="0"/>
                <a:ea typeface="Arial" pitchFamily="-72" charset="0"/>
                <a:cs typeface="Times New Roman" pitchFamily="18" charset="0"/>
              </a:rPr>
              <a:t>Une Unité de Santé Publique</a:t>
            </a:r>
          </a:p>
          <a:p>
            <a:pPr>
              <a:lnSpc>
                <a:spcPct val="150000"/>
              </a:lnSpc>
              <a:buFont typeface="Wingdings" pitchFamily="2" charset="2"/>
              <a:buChar char="q"/>
            </a:pPr>
            <a:r>
              <a:rPr lang="fr-FR" sz="2000" dirty="0">
                <a:solidFill>
                  <a:schemeClr val="tx1"/>
                </a:solidFill>
                <a:latin typeface="Times New Roman" pitchFamily="18" charset="0"/>
                <a:ea typeface="Arial" pitchFamily="-72" charset="0"/>
                <a:cs typeface="Times New Roman" pitchFamily="18" charset="0"/>
              </a:rPr>
              <a:t>Des coordinations ASV </a:t>
            </a:r>
          </a:p>
          <a:p>
            <a:pPr marL="0" indent="0">
              <a:lnSpc>
                <a:spcPct val="150000"/>
              </a:lnSpc>
              <a:buNone/>
            </a:pPr>
            <a:r>
              <a:rPr lang="fr-FR" sz="2000" dirty="0">
                <a:solidFill>
                  <a:schemeClr val="tx1"/>
                </a:solidFill>
                <a:latin typeface="Times New Roman" pitchFamily="18" charset="0"/>
                <a:ea typeface="Arial" pitchFamily="-72" charset="0"/>
                <a:cs typeface="Times New Roman" pitchFamily="18" charset="0"/>
              </a:rPr>
              <a:t>En </a:t>
            </a:r>
            <a:r>
              <a:rPr lang="fr-FR" sz="2000" u="sng" dirty="0">
                <a:solidFill>
                  <a:schemeClr val="tx1"/>
                </a:solidFill>
                <a:latin typeface="Times New Roman" pitchFamily="18" charset="0"/>
                <a:ea typeface="Arial" pitchFamily="-72" charset="0"/>
                <a:cs typeface="Times New Roman" pitchFamily="18" charset="0"/>
              </a:rPr>
              <a:t>2011</a:t>
            </a:r>
            <a:r>
              <a:rPr lang="fr-FR" sz="2000" dirty="0">
                <a:solidFill>
                  <a:schemeClr val="tx1"/>
                </a:solidFill>
                <a:latin typeface="Times New Roman" pitchFamily="18" charset="0"/>
                <a:ea typeface="Arial" pitchFamily="-72" charset="0"/>
                <a:cs typeface="Times New Roman" pitchFamily="18" charset="0"/>
              </a:rPr>
              <a:t> signature du premier Contrat Local de Santé avec l’ARS et en</a:t>
            </a:r>
            <a:r>
              <a:rPr lang="fr-FR" sz="2000" u="sng" dirty="0">
                <a:solidFill>
                  <a:schemeClr val="tx1"/>
                </a:solidFill>
                <a:latin typeface="Times New Roman" pitchFamily="18" charset="0"/>
                <a:ea typeface="Arial" pitchFamily="-72" charset="0"/>
                <a:cs typeface="Times New Roman" pitchFamily="18" charset="0"/>
              </a:rPr>
              <a:t> 2015 </a:t>
            </a:r>
            <a:r>
              <a:rPr lang="fr-FR" sz="2000" dirty="0">
                <a:solidFill>
                  <a:schemeClr val="tx1"/>
                </a:solidFill>
                <a:latin typeface="Times New Roman" pitchFamily="18" charset="0"/>
                <a:ea typeface="Arial" pitchFamily="-72" charset="0"/>
                <a:cs typeface="Times New Roman" pitchFamily="18" charset="0"/>
              </a:rPr>
              <a:t>signature du deuxième Contrat Local de Santé et un troisième prévu en </a:t>
            </a:r>
            <a:r>
              <a:rPr lang="fr-FR" sz="2000" u="sng" dirty="0">
                <a:solidFill>
                  <a:schemeClr val="tx1"/>
                </a:solidFill>
                <a:latin typeface="Times New Roman" pitchFamily="18" charset="0"/>
                <a:ea typeface="Arial" pitchFamily="-72" charset="0"/>
                <a:cs typeface="Times New Roman" pitchFamily="18" charset="0"/>
              </a:rPr>
              <a:t>2019</a:t>
            </a:r>
            <a:r>
              <a:rPr lang="fr-FR" sz="2000" dirty="0">
                <a:solidFill>
                  <a:schemeClr val="tx1"/>
                </a:solidFill>
                <a:latin typeface="Times New Roman" pitchFamily="18" charset="0"/>
                <a:ea typeface="Arial" pitchFamily="-72" charset="0"/>
                <a:cs typeface="Times New Roman" pitchFamily="18" charset="0"/>
              </a:rPr>
              <a:t> avec 5 signataires (ARS, CPAM, département, préfecture et Hôpital Delafontaine)</a:t>
            </a:r>
          </a:p>
          <a:p>
            <a:pPr marL="0" indent="0">
              <a:lnSpc>
                <a:spcPct val="150000"/>
              </a:lnSpc>
            </a:pPr>
            <a:endParaRPr lang="fr-FR" sz="2000" i="1" dirty="0">
              <a:solidFill>
                <a:srgbClr val="000000"/>
              </a:solidFill>
              <a:latin typeface="Times New Roman" pitchFamily="18" charset="0"/>
              <a:cs typeface="Times New Roman" pitchFamily="18" charset="0"/>
            </a:endParaRP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idx="1"/>
          </p:nvPr>
        </p:nvSpPr>
        <p:spPr>
          <a:xfrm>
            <a:off x="0" y="116632"/>
            <a:ext cx="9144000" cy="6741368"/>
          </a:xfrm>
        </p:spPr>
        <p:txBody>
          <a:bodyPr/>
          <a:lstStyle/>
          <a:p>
            <a:pPr marL="0" indent="0">
              <a:lnSpc>
                <a:spcPct val="90000"/>
              </a:lnSpc>
              <a:buNone/>
            </a:pPr>
            <a:r>
              <a:rPr lang="fr-FR" sz="2000" dirty="0">
                <a:sym typeface="Wingdings 2" pitchFamily="18" charset="2"/>
              </a:rPr>
              <a:t>		</a:t>
            </a:r>
            <a:r>
              <a:rPr lang="fr-FR" sz="2000" dirty="0">
                <a:solidFill>
                  <a:schemeClr val="tx2"/>
                </a:solidFill>
                <a:sym typeface="Wingdings 2" pitchFamily="18" charset="2"/>
              </a:rPr>
              <a:t>	</a:t>
            </a:r>
            <a:r>
              <a:rPr lang="fr-FR" b="1" u="sng" dirty="0">
                <a:solidFill>
                  <a:schemeClr val="tx2"/>
                </a:solidFill>
                <a:latin typeface="Times New Roman" pitchFamily="18" charset="0"/>
                <a:cs typeface="Times New Roman" pitchFamily="18" charset="0"/>
              </a:rPr>
              <a:t>« La précarité » :</a:t>
            </a:r>
          </a:p>
          <a:p>
            <a:pPr>
              <a:lnSpc>
                <a:spcPct val="90000"/>
              </a:lnSpc>
            </a:pPr>
            <a:endParaRPr lang="fr-FR" sz="1800" dirty="0">
              <a:latin typeface="Century Schoolbook" pitchFamily="18" charset="0"/>
            </a:endParaRPr>
          </a:p>
          <a:p>
            <a:pPr>
              <a:lnSpc>
                <a:spcPct val="250000"/>
              </a:lnSpc>
              <a:buFont typeface="Wingdings" pitchFamily="2" charset="2"/>
              <a:buChar char="q"/>
            </a:pPr>
            <a:r>
              <a:rPr lang="fr-FR" altLang="fr-FR" sz="1800" dirty="0">
                <a:solidFill>
                  <a:schemeClr val="tx1"/>
                </a:solidFill>
                <a:latin typeface="Times New Roman" pitchFamily="18" charset="0"/>
                <a:cs typeface="Times New Roman" pitchFamily="18" charset="0"/>
              </a:rPr>
              <a:t>«  Absence de droits, absence de lieu de vie stable, absence de ressources minimum permettant de faire face aux besoins élémentaires, absence de lien social pérenne, difficultés de compréhension de l’organisation sanitaire et du système de soins »</a:t>
            </a:r>
          </a:p>
          <a:p>
            <a:pPr eaLnBrk="1" hangingPunct="1">
              <a:lnSpc>
                <a:spcPct val="250000"/>
              </a:lnSpc>
              <a:buFont typeface="Wingdings" pitchFamily="2" charset="2"/>
              <a:buChar char="q"/>
            </a:pPr>
            <a:r>
              <a:rPr lang="fr-FR" altLang="fr-FR" sz="1800" b="1" dirty="0">
                <a:solidFill>
                  <a:schemeClr val="tx1"/>
                </a:solidFill>
                <a:latin typeface="Times New Roman" pitchFamily="18" charset="0"/>
                <a:cs typeface="Times New Roman" pitchFamily="18" charset="0"/>
              </a:rPr>
              <a:t>« Le patient précaire est vulnérable à la complexité et nécessite un accueil de qualité »</a:t>
            </a:r>
          </a:p>
          <a:p>
            <a:pPr eaLnBrk="1" hangingPunct="1">
              <a:lnSpc>
                <a:spcPct val="250000"/>
              </a:lnSpc>
              <a:buFont typeface="Wingdings" pitchFamily="2" charset="2"/>
              <a:buChar char="q"/>
            </a:pPr>
            <a:r>
              <a:rPr lang="fr-FR" altLang="fr-FR" sz="1800" dirty="0">
                <a:solidFill>
                  <a:schemeClr val="tx1"/>
                </a:solidFill>
                <a:latin typeface="Times New Roman" pitchFamily="18" charset="0"/>
                <a:cs typeface="Times New Roman" pitchFamily="18" charset="0"/>
              </a:rPr>
              <a:t>« La précarité est souvent multifactorielle,  d’où des situations complexes qui nécessitent de soutenir les patients, multiplier les regards croisés, et avoir du temps »</a:t>
            </a:r>
          </a:p>
          <a:p>
            <a:pPr>
              <a:lnSpc>
                <a:spcPct val="200000"/>
              </a:lnSpc>
            </a:pPr>
            <a:endParaRPr lang="fr-FR" sz="1800" i="1" dirty="0">
              <a:latin typeface="Times New Roman" pitchFamily="18" charset="0"/>
              <a:cs typeface="Times New Roman" pitchFamily="18" charset="0"/>
            </a:endParaRP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8520" y="-99392"/>
            <a:ext cx="9252520" cy="6957392"/>
          </a:xfrm>
        </p:spPr>
        <p:txBody>
          <a:bodyPr>
            <a:normAutofit/>
          </a:bodyPr>
          <a:lstStyle/>
          <a:p>
            <a:pPr marL="0" indent="0" algn="ctr">
              <a:buNone/>
            </a:pPr>
            <a:endParaRPr lang="fr-FR" dirty="0">
              <a:solidFill>
                <a:schemeClr val="tx1"/>
              </a:solidFill>
            </a:endParaRPr>
          </a:p>
          <a:p>
            <a:pPr algn="ctr">
              <a:buFont typeface="Wingdings" pitchFamily="2" charset="2"/>
              <a:buChar char="q"/>
            </a:pPr>
            <a:r>
              <a:rPr lang="fr-FR" b="1" u="sng" dirty="0">
                <a:solidFill>
                  <a:schemeClr val="tx2"/>
                </a:solidFill>
                <a:latin typeface="Times New Roman" pitchFamily="18" charset="0"/>
                <a:cs typeface="Times New Roman" pitchFamily="18" charset="0"/>
              </a:rPr>
              <a:t>Les principales problématiques relevées dans le diagnostic partenarial</a:t>
            </a:r>
          </a:p>
          <a:p>
            <a:pPr marL="0" indent="0" algn="ctr">
              <a:buNone/>
            </a:pPr>
            <a:endParaRPr lang="fr-FR" b="1" dirty="0">
              <a:solidFill>
                <a:schemeClr val="tx1"/>
              </a:solidFill>
              <a:latin typeface="Century Schoolbook" pitchFamily="18" charset="0"/>
            </a:endParaRPr>
          </a:p>
          <a:p>
            <a:pPr>
              <a:buFont typeface="Wingdings" pitchFamily="2" charset="2"/>
              <a:buChar char="Ø"/>
            </a:pPr>
            <a:r>
              <a:rPr lang="fr-FR" sz="2000" dirty="0">
                <a:solidFill>
                  <a:schemeClr val="tx1"/>
                </a:solidFill>
                <a:latin typeface="Times New Roman" pitchFamily="18" charset="0"/>
                <a:cs typeface="Times New Roman" pitchFamily="18" charset="0"/>
              </a:rPr>
              <a:t>Méconnaissance des droits et des structures existantes</a:t>
            </a:r>
          </a:p>
          <a:p>
            <a:pPr>
              <a:buFont typeface="Wingdings" pitchFamily="2" charset="2"/>
              <a:buChar char="Ø"/>
            </a:pPr>
            <a:r>
              <a:rPr lang="fr-FR" sz="2000" dirty="0">
                <a:solidFill>
                  <a:schemeClr val="tx1"/>
                </a:solidFill>
                <a:latin typeface="Times New Roman" pitchFamily="18" charset="0"/>
                <a:cs typeface="Times New Roman" pitchFamily="18" charset="0"/>
              </a:rPr>
              <a:t>Barrière linguistique</a:t>
            </a:r>
          </a:p>
          <a:p>
            <a:pPr>
              <a:buFont typeface="Wingdings" pitchFamily="2" charset="2"/>
              <a:buChar char="Ø"/>
            </a:pPr>
            <a:r>
              <a:rPr lang="fr-FR" sz="2000" dirty="0">
                <a:solidFill>
                  <a:schemeClr val="tx1"/>
                </a:solidFill>
                <a:latin typeface="Times New Roman" pitchFamily="18" charset="0"/>
                <a:cs typeface="Times New Roman" pitchFamily="18" charset="0"/>
              </a:rPr>
              <a:t>Absence de domiciliation</a:t>
            </a:r>
          </a:p>
          <a:p>
            <a:pPr>
              <a:buFont typeface="Wingdings" pitchFamily="2" charset="2"/>
              <a:buChar char="Ø"/>
            </a:pPr>
            <a:r>
              <a:rPr lang="fr-FR" sz="2000" dirty="0">
                <a:solidFill>
                  <a:schemeClr val="tx1"/>
                </a:solidFill>
                <a:latin typeface="Times New Roman" pitchFamily="18" charset="0"/>
                <a:cs typeface="Times New Roman" pitchFamily="18" charset="0"/>
              </a:rPr>
              <a:t>Complexité administrative</a:t>
            </a:r>
          </a:p>
          <a:p>
            <a:pPr>
              <a:buFontTx/>
              <a:buChar char="-"/>
            </a:pPr>
            <a:endParaRPr lang="fr-FR" sz="2000" dirty="0">
              <a:solidFill>
                <a:schemeClr val="tx1"/>
              </a:solidFill>
              <a:latin typeface="Times New Roman" pitchFamily="18" charset="0"/>
              <a:cs typeface="Times New Roman" pitchFamily="18" charset="0"/>
            </a:endParaRPr>
          </a:p>
          <a:p>
            <a:pPr marL="0" indent="0">
              <a:buNone/>
            </a:pPr>
            <a:endParaRPr lang="fr-FR" sz="2000" dirty="0">
              <a:solidFill>
                <a:schemeClr val="tx1"/>
              </a:solidFill>
              <a:latin typeface="Times New Roman" pitchFamily="18" charset="0"/>
              <a:cs typeface="Times New Roman" pitchFamily="18" charset="0"/>
            </a:endParaRPr>
          </a:p>
          <a:p>
            <a:pPr marL="0" indent="0">
              <a:buNone/>
            </a:pPr>
            <a:endParaRPr lang="fr-FR" sz="2000" dirty="0">
              <a:solidFill>
                <a:schemeClr val="tx1"/>
              </a:solidFill>
              <a:latin typeface="Times New Roman" pitchFamily="18" charset="0"/>
              <a:cs typeface="Times New Roman" pitchFamily="18" charset="0"/>
            </a:endParaRPr>
          </a:p>
          <a:p>
            <a:pPr>
              <a:buFont typeface="Wingdings" pitchFamily="2" charset="2"/>
              <a:buChar char="ü"/>
            </a:pPr>
            <a:r>
              <a:rPr lang="fr-FR" sz="2000" dirty="0">
                <a:solidFill>
                  <a:schemeClr val="tx1"/>
                </a:solidFill>
                <a:latin typeface="Times New Roman" pitchFamily="18" charset="0"/>
                <a:cs typeface="Times New Roman" pitchFamily="18" charset="0"/>
              </a:rPr>
              <a:t>Ouverture des permanences d’accès aux droits santé au CCAS et dans les CMS de Saint-Denis </a:t>
            </a:r>
          </a:p>
          <a:p>
            <a:pPr>
              <a:buFont typeface="Wingdings" pitchFamily="2" charset="2"/>
              <a:buChar char="ü"/>
            </a:pPr>
            <a:r>
              <a:rPr lang="fr-FR" sz="2000" dirty="0">
                <a:solidFill>
                  <a:schemeClr val="tx1"/>
                </a:solidFill>
                <a:latin typeface="Times New Roman" pitchFamily="18" charset="0"/>
                <a:cs typeface="Times New Roman" pitchFamily="18" charset="0"/>
              </a:rPr>
              <a:t>Favoriser la domiciliation au CCAS</a:t>
            </a:r>
          </a:p>
          <a:p>
            <a:pPr>
              <a:buFont typeface="Wingdings" pitchFamily="2" charset="2"/>
              <a:buChar char="ü"/>
            </a:pPr>
            <a:r>
              <a:rPr lang="fr-FR" sz="2000" dirty="0">
                <a:solidFill>
                  <a:schemeClr val="tx1"/>
                </a:solidFill>
                <a:latin typeface="Times New Roman" pitchFamily="18" charset="0"/>
                <a:cs typeface="Times New Roman" pitchFamily="18" charset="0"/>
              </a:rPr>
              <a:t>Lien avec la PASS hospitalière</a:t>
            </a:r>
          </a:p>
          <a:p>
            <a:pPr>
              <a:buFont typeface="Wingdings" pitchFamily="2" charset="2"/>
              <a:buChar char="ü"/>
            </a:pPr>
            <a:r>
              <a:rPr lang="fr-FR" sz="2000" dirty="0">
                <a:solidFill>
                  <a:schemeClr val="tx1"/>
                </a:solidFill>
                <a:latin typeface="Times New Roman" pitchFamily="18" charset="0"/>
                <a:cs typeface="Times New Roman" pitchFamily="18" charset="0"/>
              </a:rPr>
              <a:t>Groupe de travail sur accès aux soins de premier recours = Unité de temps et de lieu entre l’accès aux droits et l’accès aux soins = PASS de ville</a:t>
            </a:r>
          </a:p>
          <a:p>
            <a:pPr>
              <a:buFontTx/>
              <a:buChar char="-"/>
            </a:pPr>
            <a:endParaRPr lang="fr-FR" dirty="0">
              <a:solidFill>
                <a:schemeClr val="tx1"/>
              </a:solidFill>
              <a:latin typeface="Century Schoolbook" pitchFamily="18" charset="0"/>
            </a:endParaRPr>
          </a:p>
        </p:txBody>
      </p:sp>
      <p:sp>
        <p:nvSpPr>
          <p:cNvPr id="4" name="Flèche vers le bas 3"/>
          <p:cNvSpPr/>
          <p:nvPr/>
        </p:nvSpPr>
        <p:spPr>
          <a:xfrm>
            <a:off x="4043222" y="3140968"/>
            <a:ext cx="960825"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5</a:t>
            </a:fld>
            <a:endParaRPr lang="fr-FR"/>
          </a:p>
        </p:txBody>
      </p:sp>
    </p:spTree>
    <p:extLst>
      <p:ext uri="{BB962C8B-B14F-4D97-AF65-F5344CB8AC3E}">
        <p14:creationId xmlns:p14="http://schemas.microsoft.com/office/powerpoint/2010/main" val="417267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p:cNvSpPr>
            <a:spLocks noGrp="1"/>
          </p:cNvSpPr>
          <p:nvPr>
            <p:ph idx="1"/>
          </p:nvPr>
        </p:nvSpPr>
        <p:spPr>
          <a:xfrm>
            <a:off x="-2132" y="116632"/>
            <a:ext cx="9146131" cy="6440381"/>
          </a:xfrm>
        </p:spPr>
        <p:txBody>
          <a:bodyPr>
            <a:normAutofit/>
          </a:bodyPr>
          <a:lstStyle/>
          <a:p>
            <a:pPr algn="ctr">
              <a:lnSpc>
                <a:spcPct val="90000"/>
              </a:lnSpc>
              <a:buFontTx/>
              <a:buNone/>
            </a:pPr>
            <a:r>
              <a:rPr lang="fr-FR" b="1" u="sng" dirty="0">
                <a:solidFill>
                  <a:schemeClr val="tx2"/>
                </a:solidFill>
                <a:latin typeface="Times New Roman" pitchFamily="18" charset="0"/>
                <a:cs typeface="Times New Roman" pitchFamily="18" charset="0"/>
              </a:rPr>
              <a:t>Le parcours </a:t>
            </a:r>
          </a:p>
          <a:p>
            <a:pPr algn="ctr">
              <a:lnSpc>
                <a:spcPct val="90000"/>
              </a:lnSpc>
              <a:buFontTx/>
              <a:buNone/>
            </a:pPr>
            <a:r>
              <a:rPr lang="fr-FR" b="1" u="sng" dirty="0">
                <a:solidFill>
                  <a:schemeClr val="tx2"/>
                </a:solidFill>
                <a:latin typeface="Times New Roman" pitchFamily="18" charset="0"/>
                <a:cs typeface="Times New Roman" pitchFamily="18" charset="0"/>
              </a:rPr>
              <a:t>PASS de ville au sein des Centres Municipaux de Santé</a:t>
            </a:r>
          </a:p>
          <a:p>
            <a:pPr algn="ctr">
              <a:lnSpc>
                <a:spcPct val="90000"/>
              </a:lnSpc>
              <a:buFontTx/>
              <a:buNone/>
            </a:pPr>
            <a:endParaRPr lang="fr-FR" sz="2000" b="1" dirty="0">
              <a:solidFill>
                <a:schemeClr val="tx2"/>
              </a:solidFill>
              <a:latin typeface="Times New Roman" pitchFamily="18" charset="0"/>
              <a:cs typeface="Times New Roman" pitchFamily="18" charset="0"/>
            </a:endParaRPr>
          </a:p>
          <a:p>
            <a:pPr algn="ctr">
              <a:lnSpc>
                <a:spcPct val="90000"/>
              </a:lnSpc>
              <a:buFontTx/>
              <a:buNone/>
            </a:pPr>
            <a:endParaRPr lang="fr-FR" sz="2000" b="1" dirty="0">
              <a:solidFill>
                <a:schemeClr val="tx2"/>
              </a:solidFill>
              <a:latin typeface="Times New Roman" pitchFamily="18" charset="0"/>
              <a:cs typeface="Times New Roman" pitchFamily="18" charset="0"/>
            </a:endParaRPr>
          </a:p>
          <a:p>
            <a:pPr algn="ctr">
              <a:lnSpc>
                <a:spcPct val="90000"/>
              </a:lnSpc>
              <a:buFontTx/>
              <a:buNone/>
            </a:pPr>
            <a:endParaRPr lang="fr-FR" sz="2000" b="1" dirty="0">
              <a:latin typeface="Times New Roman" pitchFamily="18" charset="0"/>
              <a:cs typeface="Times New Roman" pitchFamily="18" charset="0"/>
            </a:endParaRPr>
          </a:p>
          <a:p>
            <a:pPr algn="ctr">
              <a:lnSpc>
                <a:spcPct val="90000"/>
              </a:lnSpc>
              <a:buFontTx/>
              <a:buNone/>
            </a:pPr>
            <a:r>
              <a:rPr lang="fr-FR" sz="2000" b="1" dirty="0">
                <a:solidFill>
                  <a:schemeClr val="tx1"/>
                </a:solidFill>
                <a:latin typeface="Times New Roman" pitchFamily="18" charset="0"/>
                <a:cs typeface="Times New Roman" pitchFamily="18" charset="0"/>
              </a:rPr>
              <a:t>Il s’agit de proposer un accès aux soins et aux droits pour les personnes vulnérables (adultes et enfants), sans droits ouverts à l’assurance maladie et/ou ayant des difficultés financières</a:t>
            </a:r>
          </a:p>
          <a:p>
            <a:pPr algn="ctr">
              <a:lnSpc>
                <a:spcPct val="90000"/>
              </a:lnSpc>
              <a:buFontTx/>
              <a:buNone/>
            </a:pPr>
            <a:endParaRPr lang="fr-FR" sz="2000" b="1" dirty="0">
              <a:solidFill>
                <a:schemeClr val="tx1"/>
              </a:solidFill>
              <a:latin typeface="Times New Roman" pitchFamily="18" charset="0"/>
              <a:cs typeface="Times New Roman" pitchFamily="18" charset="0"/>
            </a:endParaRPr>
          </a:p>
          <a:p>
            <a:pPr algn="ctr">
              <a:lnSpc>
                <a:spcPct val="90000"/>
              </a:lnSpc>
              <a:buFontTx/>
              <a:buNone/>
            </a:pPr>
            <a:endParaRPr lang="fr-FR" sz="2000" b="1" dirty="0">
              <a:solidFill>
                <a:schemeClr val="tx1"/>
              </a:solidFill>
              <a:latin typeface="Times New Roman" pitchFamily="18" charset="0"/>
              <a:cs typeface="Times New Roman" pitchFamily="18" charset="0"/>
            </a:endParaRPr>
          </a:p>
          <a:p>
            <a:pPr algn="ctr">
              <a:lnSpc>
                <a:spcPct val="90000"/>
              </a:lnSpc>
              <a:buFontTx/>
              <a:buNone/>
            </a:pPr>
            <a:endParaRPr lang="fr-FR" sz="2000" b="1" dirty="0">
              <a:solidFill>
                <a:schemeClr val="tx1"/>
              </a:solidFill>
              <a:latin typeface="Times New Roman" pitchFamily="18" charset="0"/>
              <a:cs typeface="Times New Roman" pitchFamily="18" charset="0"/>
            </a:endParaRPr>
          </a:p>
          <a:p>
            <a:pPr algn="ctr">
              <a:lnSpc>
                <a:spcPct val="90000"/>
              </a:lnSpc>
              <a:buFontTx/>
              <a:buNone/>
            </a:pPr>
            <a:r>
              <a:rPr lang="fr-FR" sz="2000" b="1" dirty="0">
                <a:solidFill>
                  <a:schemeClr val="tx1"/>
                </a:solidFill>
                <a:latin typeface="Times New Roman" pitchFamily="18" charset="0"/>
                <a:cs typeface="Times New Roman" pitchFamily="18" charset="0"/>
              </a:rPr>
              <a:t>PRISE EN CHARGE MEDICALE ET SOCIALE </a:t>
            </a:r>
          </a:p>
          <a:p>
            <a:pPr algn="ctr">
              <a:lnSpc>
                <a:spcPct val="90000"/>
              </a:lnSpc>
              <a:buFontTx/>
              <a:buNone/>
            </a:pPr>
            <a:r>
              <a:rPr lang="fr-FR" sz="2000" b="1" dirty="0">
                <a:solidFill>
                  <a:schemeClr val="tx1"/>
                </a:solidFill>
                <a:latin typeface="Times New Roman" pitchFamily="18" charset="0"/>
                <a:cs typeface="Times New Roman" pitchFamily="18" charset="0"/>
              </a:rPr>
              <a:t>dans les CMS </a:t>
            </a:r>
          </a:p>
          <a:p>
            <a:pPr algn="ctr">
              <a:lnSpc>
                <a:spcPct val="90000"/>
              </a:lnSpc>
              <a:buFontTx/>
              <a:buNone/>
            </a:pPr>
            <a:r>
              <a:rPr lang="fr-FR" sz="2000" b="1" dirty="0">
                <a:solidFill>
                  <a:schemeClr val="tx1"/>
                </a:solidFill>
                <a:latin typeface="Times New Roman" pitchFamily="18" charset="0"/>
                <a:cs typeface="Times New Roman" pitchFamily="18" charset="0"/>
              </a:rPr>
              <a:t>(1 RDV accès aux droits + 1 consultation médicale) </a:t>
            </a:r>
          </a:p>
          <a:p>
            <a:pPr algn="ctr">
              <a:lnSpc>
                <a:spcPct val="90000"/>
              </a:lnSpc>
              <a:buFontTx/>
              <a:buNone/>
            </a:pPr>
            <a:endParaRPr lang="fr-FR" sz="2000" dirty="0">
              <a:solidFill>
                <a:schemeClr val="tx1"/>
              </a:solidFill>
              <a:latin typeface="Times New Roman" pitchFamily="18" charset="0"/>
              <a:cs typeface="Times New Roman" pitchFamily="18" charset="0"/>
            </a:endParaRPr>
          </a:p>
          <a:p>
            <a:endParaRPr lang="fr-FR" sz="2000" dirty="0">
              <a:solidFill>
                <a:schemeClr val="tx1"/>
              </a:solidFill>
            </a:endParaRPr>
          </a:p>
        </p:txBody>
      </p:sp>
      <p:sp>
        <p:nvSpPr>
          <p:cNvPr id="4" name="Flèche vers le bas 3"/>
          <p:cNvSpPr/>
          <p:nvPr/>
        </p:nvSpPr>
        <p:spPr>
          <a:xfrm>
            <a:off x="4321683" y="3163736"/>
            <a:ext cx="484188" cy="488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41368"/>
          </a:xfrm>
        </p:spPr>
        <p:txBody>
          <a:bodyPr>
            <a:normAutofit/>
          </a:bodyPr>
          <a:lstStyle/>
          <a:p>
            <a:pPr marL="0" indent="0" algn="ctr">
              <a:buFont typeface="Wingdings" pitchFamily="-72" charset="2"/>
              <a:buNone/>
            </a:pPr>
            <a:endParaRPr lang="fr-FR" b="1" dirty="0">
              <a:solidFill>
                <a:schemeClr val="tx2"/>
              </a:solidFill>
            </a:endParaRPr>
          </a:p>
          <a:p>
            <a:pPr marL="0" indent="0" algn="ctr">
              <a:buFont typeface="Wingdings" pitchFamily="-72" charset="2"/>
              <a:buNone/>
            </a:pPr>
            <a:r>
              <a:rPr lang="fr-FR" sz="2800" b="1" u="sng" dirty="0">
                <a:solidFill>
                  <a:schemeClr val="tx2"/>
                </a:solidFill>
                <a:latin typeface="Times New Roman" pitchFamily="18" charset="0"/>
                <a:cs typeface="Times New Roman" pitchFamily="18" charset="0"/>
              </a:rPr>
              <a:t>Objectif</a:t>
            </a:r>
            <a:r>
              <a:rPr lang="fr-FR" sz="2800" u="sng" dirty="0">
                <a:solidFill>
                  <a:schemeClr val="tx2"/>
                </a:solidFill>
                <a:latin typeface="Times New Roman" pitchFamily="18" charset="0"/>
                <a:cs typeface="Times New Roman" pitchFamily="18" charset="0"/>
              </a:rPr>
              <a:t>: </a:t>
            </a:r>
            <a:r>
              <a:rPr lang="fr-FR" sz="2800" b="1" u="sng" dirty="0">
                <a:solidFill>
                  <a:schemeClr val="tx2"/>
                </a:solidFill>
                <a:latin typeface="Times New Roman" pitchFamily="18" charset="0"/>
                <a:cs typeface="Times New Roman" pitchFamily="18" charset="0"/>
              </a:rPr>
              <a:t>Permettre aux usagers sans avancer les frais de  </a:t>
            </a:r>
          </a:p>
          <a:p>
            <a:pPr marL="0" indent="0" algn="ctr">
              <a:buFont typeface="Wingdings" pitchFamily="-72" charset="2"/>
              <a:buNone/>
            </a:pPr>
            <a:endParaRPr lang="fr-FR" b="1" dirty="0">
              <a:solidFill>
                <a:schemeClr val="tx2"/>
              </a:solidFill>
              <a:latin typeface="Century Schoolbook" pitchFamily="18" charset="0"/>
            </a:endParaRPr>
          </a:p>
          <a:p>
            <a:pPr algn="just">
              <a:lnSpc>
                <a:spcPct val="150000"/>
              </a:lnSpc>
              <a:buFont typeface="Wingdings" pitchFamily="2" charset="2"/>
              <a:buChar char="q"/>
            </a:pPr>
            <a:r>
              <a:rPr lang="fr-FR" dirty="0">
                <a:solidFill>
                  <a:schemeClr val="tx1"/>
                </a:solidFill>
                <a:latin typeface="Times New Roman" pitchFamily="18" charset="0"/>
                <a:cs typeface="Times New Roman" pitchFamily="18" charset="0"/>
              </a:rPr>
              <a:t>Bénéficier  d’une consultation de médecine générale </a:t>
            </a:r>
          </a:p>
          <a:p>
            <a:pPr algn="just">
              <a:lnSpc>
                <a:spcPct val="150000"/>
              </a:lnSpc>
              <a:buFont typeface="Wingdings" pitchFamily="2" charset="2"/>
              <a:buChar char="q"/>
            </a:pPr>
            <a:r>
              <a:rPr lang="fr-FR" dirty="0">
                <a:solidFill>
                  <a:schemeClr val="tx1"/>
                </a:solidFill>
                <a:latin typeface="Times New Roman" pitchFamily="18" charset="0"/>
                <a:cs typeface="Times New Roman" pitchFamily="18" charset="0"/>
              </a:rPr>
              <a:t>Accéder aux médicaments, aux soins et aux examens complémentaires</a:t>
            </a:r>
          </a:p>
          <a:p>
            <a:pPr algn="just">
              <a:lnSpc>
                <a:spcPct val="150000"/>
              </a:lnSpc>
              <a:buFont typeface="Wingdings" pitchFamily="2" charset="2"/>
              <a:buChar char="q"/>
            </a:pPr>
            <a:r>
              <a:rPr lang="fr-FR" dirty="0">
                <a:solidFill>
                  <a:schemeClr val="tx1"/>
                </a:solidFill>
                <a:latin typeface="Times New Roman" pitchFamily="18" charset="0"/>
                <a:cs typeface="Times New Roman" pitchFamily="18" charset="0"/>
              </a:rPr>
              <a:t>Etre accompagné(e) dans l’ouverture des droits a l’assurance maladie </a:t>
            </a:r>
          </a:p>
          <a:p>
            <a:pPr algn="just">
              <a:lnSpc>
                <a:spcPct val="150000"/>
              </a:lnSpc>
              <a:buFont typeface="Wingdings" pitchFamily="2" charset="2"/>
              <a:buChar char="q"/>
            </a:pPr>
            <a:r>
              <a:rPr lang="fr-FR" dirty="0">
                <a:solidFill>
                  <a:schemeClr val="tx1"/>
                </a:solidFill>
                <a:latin typeface="Times New Roman" pitchFamily="18" charset="0"/>
                <a:cs typeface="Times New Roman" pitchFamily="18" charset="0"/>
              </a:rPr>
              <a:t>Être orienté(e) vers les structures médico-sociales de droit commun si nécessaire</a:t>
            </a:r>
          </a:p>
          <a:p>
            <a:pPr algn="just">
              <a:lnSpc>
                <a:spcPct val="150000"/>
              </a:lnSpc>
              <a:buFont typeface="Wingdings" pitchFamily="2" charset="2"/>
              <a:buChar char="q"/>
            </a:pPr>
            <a:r>
              <a:rPr lang="fr-FR" dirty="0">
                <a:solidFill>
                  <a:schemeClr val="tx1"/>
                </a:solidFill>
                <a:latin typeface="Times New Roman" pitchFamily="18" charset="0"/>
                <a:cs typeface="Times New Roman" pitchFamily="18" charset="0"/>
              </a:rPr>
              <a:t>Bénéficier d’un parcours de soins, du suivi et de la continuité des soins en médecine générale  </a:t>
            </a:r>
          </a:p>
          <a:p>
            <a:pPr marL="0" indent="0">
              <a:buFont typeface="Wingdings" pitchFamily="-72" charset="2"/>
              <a:buNone/>
            </a:pPr>
            <a:endParaRPr lang="fr-FR" dirty="0">
              <a:latin typeface="Century Schoolbook" pitchFamily="18" charset="0"/>
            </a:endParaRPr>
          </a:p>
          <a:p>
            <a:pPr marL="0" indent="0">
              <a:buFont typeface="Wingdings" pitchFamily="-72" charset="2"/>
              <a:buNone/>
            </a:pPr>
            <a:endParaRPr lang="fr-FR" dirty="0">
              <a:latin typeface="Century Schoolbook" pitchFamily="18" charset="0"/>
            </a:endParaRP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endParaRPr lang="fr-FR" dirty="0"/>
          </a:p>
          <a:p>
            <a:pPr algn="ctr">
              <a:buFont typeface="Wingdings" pitchFamily="-72" charset="2"/>
              <a:buNone/>
            </a:pPr>
            <a:r>
              <a:rPr lang="fr-FR" b="1" u="sng" dirty="0">
                <a:solidFill>
                  <a:schemeClr val="tx2"/>
                </a:solidFill>
                <a:latin typeface="Times New Roman" pitchFamily="18" charset="0"/>
                <a:cs typeface="Times New Roman" pitchFamily="18" charset="0"/>
              </a:rPr>
              <a:t>PROCEDURE D’ACCES A LA PASS DE VILLE </a:t>
            </a:r>
          </a:p>
          <a:p>
            <a:endParaRPr lang="fr-FR" b="1" dirty="0">
              <a:latin typeface="Century Schoolbook" pitchFamily="18" charset="0"/>
            </a:endParaRPr>
          </a:p>
          <a:p>
            <a:pPr algn="just">
              <a:lnSpc>
                <a:spcPct val="150000"/>
              </a:lnSpc>
            </a:pPr>
            <a:r>
              <a:rPr lang="fr-FR" sz="2000" b="1" dirty="0">
                <a:solidFill>
                  <a:schemeClr val="tx2"/>
                </a:solidFill>
                <a:latin typeface="Times New Roman" pitchFamily="18" charset="0"/>
                <a:cs typeface="Times New Roman" pitchFamily="18" charset="0"/>
              </a:rPr>
              <a:t>Critères d’inclusion dans le dispositif :</a:t>
            </a:r>
          </a:p>
          <a:p>
            <a:pPr algn="just">
              <a:lnSpc>
                <a:spcPct val="150000"/>
              </a:lnSpc>
            </a:pPr>
            <a:endParaRPr lang="fr-FR" sz="2000" b="1" dirty="0">
              <a:latin typeface="Times New Roman" pitchFamily="18" charset="0"/>
              <a:cs typeface="Times New Roman" pitchFamily="18" charset="0"/>
            </a:endParaRPr>
          </a:p>
          <a:p>
            <a:pPr lvl="0" algn="just">
              <a:lnSpc>
                <a:spcPct val="150000"/>
              </a:lnSpc>
              <a:buClr>
                <a:srgbClr val="629DD1"/>
              </a:buClr>
              <a:buFont typeface="Wingdings" pitchFamily="-72" charset="2"/>
              <a:buChar char="Ø"/>
            </a:pPr>
            <a:r>
              <a:rPr lang="fr-FR" sz="2000" dirty="0">
                <a:solidFill>
                  <a:schemeClr val="tx1"/>
                </a:solidFill>
                <a:latin typeface="Times New Roman" pitchFamily="18" charset="0"/>
                <a:cs typeface="Times New Roman" pitchFamily="18" charset="0"/>
              </a:rPr>
              <a:t>Etre malade ou avoir besoin d’un suivi médical </a:t>
            </a:r>
          </a:p>
          <a:p>
            <a:pPr lvl="0" algn="just">
              <a:lnSpc>
                <a:spcPct val="150000"/>
              </a:lnSpc>
              <a:buClr>
                <a:srgbClr val="629DD1"/>
              </a:buClr>
              <a:buFont typeface="Wingdings" pitchFamily="-72" charset="2"/>
              <a:buChar char="Ø"/>
            </a:pPr>
            <a:endParaRPr lang="fr-FR" sz="2000" dirty="0">
              <a:solidFill>
                <a:schemeClr val="tx1"/>
              </a:solidFill>
              <a:latin typeface="Times New Roman" pitchFamily="18" charset="0"/>
              <a:cs typeface="Times New Roman" pitchFamily="18" charset="0"/>
            </a:endParaRPr>
          </a:p>
          <a:p>
            <a:pPr lvl="0" algn="just">
              <a:lnSpc>
                <a:spcPct val="150000"/>
              </a:lnSpc>
              <a:buClr>
                <a:srgbClr val="629DD1"/>
              </a:buClr>
              <a:buFont typeface="Wingdings" pitchFamily="-72" charset="2"/>
              <a:buChar char="Ø"/>
            </a:pPr>
            <a:r>
              <a:rPr lang="fr-FR" sz="2000" dirty="0">
                <a:solidFill>
                  <a:schemeClr val="tx1"/>
                </a:solidFill>
                <a:latin typeface="Times New Roman" pitchFamily="18" charset="0"/>
                <a:cs typeface="Times New Roman" pitchFamily="18" charset="0"/>
              </a:rPr>
              <a:t>Etre sans droits ou en rupture de droits à l’instant t</a:t>
            </a:r>
          </a:p>
          <a:p>
            <a:pPr algn="just">
              <a:lnSpc>
                <a:spcPct val="150000"/>
              </a:lnSpc>
              <a:buFont typeface="Wingdings" pitchFamily="-72" charset="2"/>
              <a:buChar char="Ø"/>
            </a:pPr>
            <a:endParaRPr lang="fr-FR" sz="2000" dirty="0">
              <a:solidFill>
                <a:schemeClr val="tx1"/>
              </a:solidFill>
              <a:latin typeface="Times New Roman" pitchFamily="18" charset="0"/>
              <a:cs typeface="Times New Roman" pitchFamily="18" charset="0"/>
            </a:endParaRPr>
          </a:p>
          <a:p>
            <a:pPr algn="just">
              <a:lnSpc>
                <a:spcPct val="150000"/>
              </a:lnSpc>
              <a:buFont typeface="Wingdings" pitchFamily="-72" charset="2"/>
              <a:buChar char="Ø"/>
            </a:pPr>
            <a:r>
              <a:rPr lang="fr-FR" sz="2000" dirty="0">
                <a:solidFill>
                  <a:schemeClr val="tx1"/>
                </a:solidFill>
                <a:latin typeface="Times New Roman" pitchFamily="18" charset="0"/>
                <a:cs typeface="Times New Roman" pitchFamily="18" charset="0"/>
              </a:rPr>
              <a:t>Vivre à Saint-Denis ou avoir une attache sociale et/ou médicale à Saint-Denis (attention ce n’est pas une adresse postale, car errance +++)</a:t>
            </a:r>
          </a:p>
          <a:p>
            <a:pPr algn="just">
              <a:lnSpc>
                <a:spcPct val="150000"/>
              </a:lnSpc>
              <a:buFont typeface="Wingdings" pitchFamily="-72" charset="2"/>
              <a:buChar char="Ø"/>
            </a:pPr>
            <a:endParaRPr lang="fr-FR" sz="2000" dirty="0">
              <a:latin typeface="Times New Roman" pitchFamily="18" charset="0"/>
              <a:cs typeface="Times New Roman" pitchFamily="18" charset="0"/>
            </a:endParaRPr>
          </a:p>
          <a:p>
            <a:pPr>
              <a:buFont typeface="Wingdings" pitchFamily="-7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144000" cy="6669360"/>
          </a:xfrm>
        </p:spPr>
        <p:txBody>
          <a:bodyPr>
            <a:normAutofit/>
          </a:bodyPr>
          <a:lstStyle/>
          <a:p>
            <a:pPr algn="ctr">
              <a:lnSpc>
                <a:spcPct val="95000"/>
              </a:lnSpc>
              <a:spcAft>
                <a:spcPts val="1000"/>
              </a:spcAft>
              <a:buNone/>
            </a:pPr>
            <a:r>
              <a:rPr lang="fr-FR" sz="1800" b="1" dirty="0">
                <a:solidFill>
                  <a:schemeClr val="tx2"/>
                </a:solidFill>
                <a:latin typeface="Times New Roman" pitchFamily="18" charset="0"/>
                <a:cs typeface="Times New Roman" pitchFamily="18" charset="0"/>
              </a:rPr>
              <a:t>LES POINTS FORTS</a:t>
            </a:r>
            <a:endParaRPr lang="fr-FR" sz="1800" b="1" u="sng" dirty="0">
              <a:solidFill>
                <a:schemeClr val="tx2"/>
              </a:solidFill>
              <a:latin typeface="Times New Roman" pitchFamily="18" charset="0"/>
              <a:cs typeface="Times New Roman" pitchFamily="18" charset="0"/>
            </a:endParaRPr>
          </a:p>
          <a:p>
            <a:pPr>
              <a:lnSpc>
                <a:spcPct val="95000"/>
              </a:lnSpc>
              <a:spcAft>
                <a:spcPts val="1000"/>
              </a:spcAft>
              <a:buFont typeface="Wingdings" pitchFamily="-72" charset="2"/>
              <a:buChar char="Ø"/>
            </a:pPr>
            <a:r>
              <a:rPr lang="fr-FR" sz="1800" b="1" u="sng" dirty="0">
                <a:solidFill>
                  <a:schemeClr val="tx2"/>
                </a:solidFill>
                <a:latin typeface="Times New Roman" pitchFamily="18" charset="0"/>
                <a:cs typeface="Times New Roman" pitchFamily="18" charset="0"/>
              </a:rPr>
              <a:t>La </a:t>
            </a:r>
            <a:r>
              <a:rPr lang="fr-FR" sz="1800" b="1" u="sng" dirty="0" err="1">
                <a:solidFill>
                  <a:schemeClr val="tx2"/>
                </a:solidFill>
                <a:latin typeface="Times New Roman" pitchFamily="18" charset="0"/>
                <a:cs typeface="Times New Roman" pitchFamily="18" charset="0"/>
              </a:rPr>
              <a:t>Pass</a:t>
            </a:r>
            <a:r>
              <a:rPr lang="fr-FR" sz="1800" b="1" u="sng" dirty="0">
                <a:solidFill>
                  <a:schemeClr val="tx2"/>
                </a:solidFill>
                <a:latin typeface="Times New Roman" pitchFamily="18" charset="0"/>
                <a:cs typeface="Times New Roman" pitchFamily="18" charset="0"/>
              </a:rPr>
              <a:t> : un impact significatif sur la réduction des inégalités sociales de santé  </a:t>
            </a:r>
          </a:p>
          <a:p>
            <a:pPr algn="just">
              <a:lnSpc>
                <a:spcPct val="95000"/>
              </a:lnSpc>
              <a:spcAft>
                <a:spcPts val="1000"/>
              </a:spcAft>
              <a:buFont typeface="Wingdings" pitchFamily="2" charset="2"/>
              <a:buChar char="q"/>
            </a:pPr>
            <a:r>
              <a:rPr lang="fr-FR" sz="1800" dirty="0">
                <a:solidFill>
                  <a:schemeClr val="tx1"/>
                </a:solidFill>
                <a:latin typeface="Times New Roman" pitchFamily="18" charset="0"/>
                <a:cs typeface="Times New Roman" pitchFamily="18" charset="0"/>
              </a:rPr>
              <a:t>Depuis février 2014 environ </a:t>
            </a:r>
            <a:r>
              <a:rPr lang="fr-FR" sz="1800" b="1" dirty="0">
                <a:solidFill>
                  <a:schemeClr val="tx1"/>
                </a:solidFill>
                <a:latin typeface="Times New Roman" pitchFamily="18" charset="0"/>
                <a:cs typeface="Times New Roman" pitchFamily="18" charset="0"/>
              </a:rPr>
              <a:t>1500 personnes sont sorties du parcours PASS de ville avec des droits ouverts. </a:t>
            </a:r>
            <a:r>
              <a:rPr lang="fr-FR" sz="1800" dirty="0">
                <a:solidFill>
                  <a:schemeClr val="tx1"/>
                </a:solidFill>
                <a:latin typeface="Times New Roman" pitchFamily="18" charset="0"/>
                <a:cs typeface="Times New Roman" pitchFamily="18" charset="0"/>
              </a:rPr>
              <a:t>Elles peuvent désormais se faire soigner dans les structures de soins de droits communs de leurs choix et choisir un médecin traitant </a:t>
            </a:r>
          </a:p>
          <a:p>
            <a:pPr algn="just">
              <a:lnSpc>
                <a:spcPct val="95000"/>
              </a:lnSpc>
              <a:spcAft>
                <a:spcPts val="1000"/>
              </a:spcAft>
              <a:buFont typeface="Wingdings" pitchFamily="2" charset="2"/>
              <a:buChar char="q"/>
            </a:pPr>
            <a:r>
              <a:rPr lang="fr-FR" sz="1800" b="1" dirty="0">
                <a:solidFill>
                  <a:schemeClr val="tx1"/>
                </a:solidFill>
                <a:latin typeface="Times New Roman" pitchFamily="18" charset="0"/>
                <a:cs typeface="Times New Roman" pitchFamily="18" charset="0"/>
              </a:rPr>
              <a:t>L’ouverture de droits </a:t>
            </a:r>
            <a:r>
              <a:rPr lang="fr-FR" sz="1800" dirty="0">
                <a:solidFill>
                  <a:schemeClr val="tx1"/>
                </a:solidFill>
                <a:latin typeface="Times New Roman" pitchFamily="18" charset="0"/>
                <a:cs typeface="Times New Roman" pitchFamily="18" charset="0"/>
              </a:rPr>
              <a:t>a permis à ce public en situation d’exclusion </a:t>
            </a:r>
            <a:r>
              <a:rPr lang="fr-FR" sz="1800" b="1" dirty="0">
                <a:solidFill>
                  <a:schemeClr val="tx1"/>
                </a:solidFill>
                <a:latin typeface="Times New Roman" pitchFamily="18" charset="0"/>
                <a:cs typeface="Times New Roman" pitchFamily="18" charset="0"/>
              </a:rPr>
              <a:t>une réinsertion sociale </a:t>
            </a:r>
            <a:r>
              <a:rPr lang="fr-FR" sz="1800" dirty="0">
                <a:solidFill>
                  <a:schemeClr val="tx1"/>
                </a:solidFill>
                <a:latin typeface="Times New Roman" pitchFamily="18" charset="0"/>
                <a:cs typeface="Times New Roman" pitchFamily="18" charset="0"/>
              </a:rPr>
              <a:t>pour certains d’entre eux, ainsi que</a:t>
            </a:r>
            <a:r>
              <a:rPr lang="fr-FR" sz="1800" b="1" dirty="0">
                <a:solidFill>
                  <a:schemeClr val="tx1"/>
                </a:solidFill>
                <a:latin typeface="Times New Roman" pitchFamily="18" charset="0"/>
                <a:cs typeface="Times New Roman" pitchFamily="18" charset="0"/>
              </a:rPr>
              <a:t> l’ouverture de droits sociaux </a:t>
            </a:r>
            <a:r>
              <a:rPr lang="fr-FR" sz="1800" dirty="0">
                <a:solidFill>
                  <a:schemeClr val="tx1"/>
                </a:solidFill>
                <a:latin typeface="Times New Roman" pitchFamily="18" charset="0"/>
                <a:cs typeface="Times New Roman" pitchFamily="18" charset="0"/>
              </a:rPr>
              <a:t>(solidarité transport, solidarité électricité et gaz, accès à une assistante sociale, accès à des allocations familiales, RSA, etc.)</a:t>
            </a:r>
          </a:p>
          <a:p>
            <a:pPr lvl="0" algn="just">
              <a:lnSpc>
                <a:spcPct val="80000"/>
              </a:lnSpc>
              <a:buFont typeface="Wingdings" pitchFamily="2" charset="2"/>
              <a:buChar char="q"/>
            </a:pPr>
            <a:r>
              <a:rPr lang="fr-FR" sz="1800" b="1" dirty="0">
                <a:solidFill>
                  <a:schemeClr val="tx1"/>
                </a:solidFill>
                <a:latin typeface="Times New Roman" pitchFamily="18" charset="0"/>
                <a:ea typeface="Times New Roman" pitchFamily="-72" charset="0"/>
                <a:cs typeface="Times New Roman" pitchFamily="18" charset="0"/>
              </a:rPr>
              <a:t>C’est  une offre de soins de secteur 1 de proximité</a:t>
            </a:r>
            <a:r>
              <a:rPr lang="fr-FR" sz="1800" dirty="0">
                <a:solidFill>
                  <a:schemeClr val="tx1"/>
                </a:solidFill>
                <a:latin typeface="Times New Roman" pitchFamily="18" charset="0"/>
                <a:ea typeface="Times New Roman" pitchFamily="-72" charset="0"/>
                <a:cs typeface="Times New Roman" pitchFamily="18" charset="0"/>
              </a:rPr>
              <a:t> : les équipes connaissent bien les populations et les populations ont bien repérées le centre de santé.</a:t>
            </a:r>
          </a:p>
          <a:p>
            <a:pPr lvl="0" algn="just">
              <a:lnSpc>
                <a:spcPct val="80000"/>
              </a:lnSpc>
              <a:buFont typeface="Wingdings" pitchFamily="2" charset="2"/>
              <a:buChar char="q"/>
            </a:pPr>
            <a:endParaRPr lang="fr-FR" sz="1800" dirty="0">
              <a:solidFill>
                <a:schemeClr val="tx1"/>
              </a:solidFill>
              <a:latin typeface="Times New Roman" pitchFamily="18" charset="0"/>
              <a:cs typeface="Times New Roman" pitchFamily="18" charset="0"/>
            </a:endParaRPr>
          </a:p>
          <a:p>
            <a:pPr algn="just">
              <a:lnSpc>
                <a:spcPct val="95000"/>
              </a:lnSpc>
              <a:spcAft>
                <a:spcPts val="1000"/>
              </a:spcAft>
              <a:buFont typeface="Wingdings" pitchFamily="2" charset="2"/>
              <a:buChar char="q"/>
            </a:pPr>
            <a:r>
              <a:rPr lang="fr-FR" sz="1800" dirty="0">
                <a:solidFill>
                  <a:schemeClr val="tx1"/>
                </a:solidFill>
                <a:latin typeface="Times New Roman" pitchFamily="18" charset="0"/>
                <a:cs typeface="Times New Roman" pitchFamily="18" charset="0"/>
              </a:rPr>
              <a:t>Certaines personnes ont choisi de rester</a:t>
            </a:r>
            <a:r>
              <a:rPr lang="fr-FR" sz="1800" b="1" dirty="0">
                <a:solidFill>
                  <a:schemeClr val="tx1"/>
                </a:solidFill>
                <a:latin typeface="Times New Roman" pitchFamily="18" charset="0"/>
                <a:cs typeface="Times New Roman" pitchFamily="18" charset="0"/>
              </a:rPr>
              <a:t> se faire soigner au CMS </a:t>
            </a:r>
            <a:r>
              <a:rPr lang="fr-FR" sz="1800" dirty="0">
                <a:solidFill>
                  <a:schemeClr val="tx1"/>
                </a:solidFill>
                <a:latin typeface="Times New Roman" pitchFamily="18" charset="0"/>
                <a:cs typeface="Times New Roman" pitchFamily="18" charset="0"/>
              </a:rPr>
              <a:t>et de</a:t>
            </a:r>
            <a:r>
              <a:rPr lang="fr-FR" sz="1800" b="1" dirty="0">
                <a:solidFill>
                  <a:schemeClr val="tx1"/>
                </a:solidFill>
                <a:latin typeface="Times New Roman" pitchFamily="18" charset="0"/>
                <a:cs typeface="Times New Roman" pitchFamily="18" charset="0"/>
              </a:rPr>
              <a:t> déclarer leur médecin traitant dans le centre  </a:t>
            </a:r>
          </a:p>
          <a:p>
            <a:pPr algn="just">
              <a:lnSpc>
                <a:spcPct val="95000"/>
              </a:lnSpc>
              <a:spcAft>
                <a:spcPts val="1000"/>
              </a:spcAft>
              <a:buClr>
                <a:srgbClr val="629DD1"/>
              </a:buClr>
              <a:buFont typeface="Wingdings" pitchFamily="2" charset="2"/>
              <a:buChar char="q"/>
            </a:pPr>
            <a:r>
              <a:rPr lang="fr-FR" sz="1800" dirty="0">
                <a:solidFill>
                  <a:schemeClr val="tx1"/>
                </a:solidFill>
                <a:latin typeface="Times New Roman" pitchFamily="18" charset="0"/>
                <a:cs typeface="Times New Roman" pitchFamily="18" charset="0"/>
              </a:rPr>
              <a:t>Un travail spécifique a été renforcé </a:t>
            </a:r>
            <a:r>
              <a:rPr lang="fr-FR" sz="1800" b="1" dirty="0">
                <a:solidFill>
                  <a:schemeClr val="tx1"/>
                </a:solidFill>
                <a:latin typeface="Times New Roman" pitchFamily="18" charset="0"/>
                <a:cs typeface="Times New Roman" pitchFamily="18" charset="0"/>
              </a:rPr>
              <a:t>avec l’hôpital Delafontaine </a:t>
            </a:r>
            <a:r>
              <a:rPr lang="fr-FR" sz="1800" dirty="0">
                <a:solidFill>
                  <a:schemeClr val="tx1"/>
                </a:solidFill>
                <a:latin typeface="Times New Roman" pitchFamily="18" charset="0"/>
                <a:cs typeface="Times New Roman" pitchFamily="18" charset="0"/>
              </a:rPr>
              <a:t>(PASS hospitalière) pour</a:t>
            </a:r>
            <a:r>
              <a:rPr lang="fr-FR" sz="1800" b="1" dirty="0">
                <a:solidFill>
                  <a:schemeClr val="tx1"/>
                </a:solidFill>
                <a:latin typeface="Times New Roman" pitchFamily="18" charset="0"/>
                <a:cs typeface="Times New Roman" pitchFamily="18" charset="0"/>
              </a:rPr>
              <a:t> </a:t>
            </a:r>
            <a:r>
              <a:rPr lang="fr-FR" sz="1800" dirty="0">
                <a:solidFill>
                  <a:schemeClr val="tx1"/>
                </a:solidFill>
                <a:latin typeface="Times New Roman" pitchFamily="18" charset="0"/>
                <a:cs typeface="Times New Roman" pitchFamily="18" charset="0"/>
              </a:rPr>
              <a:t>la prise en charge des maladies chroniques </a:t>
            </a:r>
          </a:p>
          <a:p>
            <a:pPr algn="just">
              <a:lnSpc>
                <a:spcPct val="95000"/>
              </a:lnSpc>
              <a:spcAft>
                <a:spcPts val="1000"/>
              </a:spcAft>
              <a:buClr>
                <a:srgbClr val="629DD1"/>
              </a:buClr>
              <a:buFont typeface="Wingdings" pitchFamily="2" charset="2"/>
              <a:buChar char="q"/>
            </a:pPr>
            <a:r>
              <a:rPr lang="fr-FR" sz="1800" dirty="0">
                <a:solidFill>
                  <a:schemeClr val="tx1"/>
                </a:solidFill>
                <a:latin typeface="Times New Roman" pitchFamily="18" charset="0"/>
                <a:cs typeface="Times New Roman" pitchFamily="18" charset="0"/>
              </a:rPr>
              <a:t> Un travail spécifique a été renforcé également</a:t>
            </a:r>
            <a:r>
              <a:rPr lang="fr-FR" sz="1800" b="1" dirty="0">
                <a:solidFill>
                  <a:schemeClr val="tx1"/>
                </a:solidFill>
                <a:latin typeface="Times New Roman" pitchFamily="18" charset="0"/>
                <a:cs typeface="Times New Roman" pitchFamily="18" charset="0"/>
              </a:rPr>
              <a:t> avec le CCAS de SD</a:t>
            </a:r>
            <a:r>
              <a:rPr lang="fr-FR" sz="1800" dirty="0">
                <a:solidFill>
                  <a:schemeClr val="tx1"/>
                </a:solidFill>
                <a:latin typeface="Times New Roman" pitchFamily="18" charset="0"/>
                <a:cs typeface="Times New Roman" pitchFamily="18" charset="0"/>
              </a:rPr>
              <a:t>, pour ne pas perdre les personnes qui sont passées dans le Parcours PASS des CMS</a:t>
            </a:r>
          </a:p>
          <a:p>
            <a:pPr lvl="0" algn="just">
              <a:buFont typeface="Wingdings" pitchFamily="2" charset="2"/>
              <a:buChar char="q"/>
            </a:pPr>
            <a:r>
              <a:rPr lang="fr-FR" sz="1800" b="1" dirty="0">
                <a:solidFill>
                  <a:prstClr val="black"/>
                </a:solidFill>
                <a:latin typeface="Times New Roman" pitchFamily="18" charset="0"/>
                <a:cs typeface="Times New Roman" pitchFamily="18" charset="0"/>
              </a:rPr>
              <a:t>Efficacité approuvée par l’ARS île de France / Développement d’autres PASS de ville  = </a:t>
            </a:r>
            <a:r>
              <a:rPr lang="fr-FR" sz="1800" dirty="0">
                <a:solidFill>
                  <a:prstClr val="black"/>
                </a:solidFill>
                <a:latin typeface="Times New Roman" pitchFamily="18" charset="0"/>
                <a:cs typeface="Times New Roman" pitchFamily="18" charset="0"/>
              </a:rPr>
              <a:t>groupe PASS du 93 animé par la cheffe de projet</a:t>
            </a:r>
            <a:endParaRPr lang="fr-FR" sz="1800" dirty="0">
              <a:solidFill>
                <a:prstClr val="black">
                  <a:lumMod val="50000"/>
                  <a:lumOff val="50000"/>
                </a:prstClr>
              </a:solidFill>
              <a:latin typeface="Times New Roman" pitchFamily="18" charset="0"/>
              <a:cs typeface="Times New Roman" pitchFamily="18" charset="0"/>
            </a:endParaRPr>
          </a:p>
          <a:p>
            <a:pPr>
              <a:lnSpc>
                <a:spcPct val="95000"/>
              </a:lnSpc>
              <a:spcAft>
                <a:spcPts val="1000"/>
              </a:spcAft>
              <a:buClr>
                <a:srgbClr val="629DD1"/>
              </a:buClr>
            </a:pPr>
            <a:endParaRPr lang="fr-FR" sz="1400" dirty="0">
              <a:solidFill>
                <a:schemeClr val="tx1"/>
              </a:solidFill>
              <a:latin typeface="Century Schoolbook" pitchFamily="18" charset="0"/>
            </a:endParaRPr>
          </a:p>
        </p:txBody>
      </p:sp>
      <p:sp>
        <p:nvSpPr>
          <p:cNvPr id="2" name="Espace réservé du numéro de diapositive 1"/>
          <p:cNvSpPr>
            <a:spLocks noGrp="1"/>
          </p:cNvSpPr>
          <p:nvPr>
            <p:ph type="sldNum" sz="quarter" idx="12"/>
          </p:nvPr>
        </p:nvSpPr>
        <p:spPr/>
        <p:txBody>
          <a:bodyPr/>
          <a:lstStyle/>
          <a:p>
            <a:pPr>
              <a:defRPr/>
            </a:pPr>
            <a:fld id="{8C68398F-8432-4B93-83A5-116A3987FA81}" type="slidenum">
              <a:rPr lang="fr-FR" smtClean="0"/>
              <a:pPr>
                <a:defRPr/>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écutif">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écutif">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458</TotalTime>
  <Words>1444</Words>
  <Application>Microsoft Office PowerPoint</Application>
  <PresentationFormat>Affichage à l'écran (4:3)</PresentationFormat>
  <Paragraphs>202</Paragraphs>
  <Slides>17</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17</vt:i4>
      </vt:variant>
    </vt:vector>
  </HeadingPairs>
  <TitlesOfParts>
    <vt:vector size="28" baseType="lpstr">
      <vt:lpstr>ＭＳ Ｐゴシック</vt:lpstr>
      <vt:lpstr>Arial</vt:lpstr>
      <vt:lpstr>Calibri</vt:lpstr>
      <vt:lpstr>Century Gothic</vt:lpstr>
      <vt:lpstr>Century Schoolbook</vt:lpstr>
      <vt:lpstr>Courier New</vt:lpstr>
      <vt:lpstr>Palatino Linotype</vt:lpstr>
      <vt:lpstr>Times New Roman</vt:lpstr>
      <vt:lpstr>Wingdings</vt:lpstr>
      <vt:lpstr>Wingdings 2</vt:lpstr>
      <vt:lpstr>Exécutif</vt:lpstr>
      <vt:lpstr> La PASS de ville  de Saint-Denis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LES POINTS FORTS </vt:lpstr>
      <vt:lpstr>La pluridisciplinarité</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PASS de ville  de Saint-Denis</dc:title>
  <dc:creator>user</dc:creator>
  <cp:lastModifiedBy>Anouk</cp:lastModifiedBy>
  <cp:revision>38</cp:revision>
  <cp:lastPrinted>2016-10-05T11:01:47Z</cp:lastPrinted>
  <dcterms:created xsi:type="dcterms:W3CDTF">2018-10-01T13:23:09Z</dcterms:created>
  <dcterms:modified xsi:type="dcterms:W3CDTF">2018-10-17T07:16:44Z</dcterms:modified>
</cp:coreProperties>
</file>