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03" r:id="rId3"/>
    <p:sldId id="282" r:id="rId4"/>
    <p:sldId id="299" r:id="rId5"/>
    <p:sldId id="307" r:id="rId6"/>
    <p:sldId id="309" r:id="rId7"/>
    <p:sldId id="308" r:id="rId8"/>
    <p:sldId id="257" r:id="rId9"/>
    <p:sldId id="258" r:id="rId10"/>
    <p:sldId id="260" r:id="rId11"/>
    <p:sldId id="265" r:id="rId12"/>
    <p:sldId id="293" r:id="rId13"/>
    <p:sldId id="311" r:id="rId14"/>
    <p:sldId id="312" r:id="rId15"/>
    <p:sldId id="313" r:id="rId16"/>
    <p:sldId id="259" r:id="rId17"/>
    <p:sldId id="314" r:id="rId18"/>
    <p:sldId id="301" r:id="rId19"/>
    <p:sldId id="277" r:id="rId20"/>
  </p:sldIdLst>
  <p:sldSz cx="10080625" cy="7559675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3D"/>
    <a:srgbClr val="E20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1" autoAdjust="0"/>
  </p:normalViewPr>
  <p:slideViewPr>
    <p:cSldViewPr snapToGrid="0">
      <p:cViewPr varScale="1">
        <p:scale>
          <a:sx n="95" d="100"/>
          <a:sy n="95" d="100"/>
        </p:scale>
        <p:origin x="17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3F1FC6-97C3-41A6-87D1-5D4816EE1CDD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BC3759F-5073-49EF-BCAA-9B440DE7E0B1}">
      <dgm:prSet/>
      <dgm:spPr/>
      <dgm:t>
        <a:bodyPr/>
        <a:lstStyle/>
        <a:p>
          <a:endParaRPr lang="fr-FR" spc="-1" dirty="0">
            <a:solidFill>
              <a:schemeClr val="tx1"/>
            </a:solidFill>
            <a:uFill>
              <a:solidFill>
                <a:srgbClr val="FFFFFF"/>
              </a:solidFill>
            </a:uFill>
            <a:latin typeface="+mn-lt"/>
          </a:endParaRPr>
        </a:p>
        <a:p>
          <a:r>
            <a:rPr lang="fr-FR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+mn-lt"/>
            </a:rPr>
            <a:t>Présentation des Sociétés Coopératives d’Intérêt Collectif (SCIC)</a:t>
          </a:r>
        </a:p>
      </dgm:t>
    </dgm:pt>
    <dgm:pt modelId="{B15FE9C8-7C14-4C65-8077-96AEADFB306E}" type="parTrans" cxnId="{5F07CF17-5AA0-45CE-8D63-7B1B28712D39}">
      <dgm:prSet/>
      <dgm:spPr/>
      <dgm:t>
        <a:bodyPr/>
        <a:lstStyle/>
        <a:p>
          <a:endParaRPr lang="fr-FR">
            <a:latin typeface="+mn-lt"/>
          </a:endParaRPr>
        </a:p>
      </dgm:t>
    </dgm:pt>
    <dgm:pt modelId="{9DF3624B-ABD6-40F9-A3EF-D2C44795E98E}" type="sibTrans" cxnId="{5F07CF17-5AA0-45CE-8D63-7B1B28712D39}">
      <dgm:prSet/>
      <dgm:spPr/>
      <dgm:t>
        <a:bodyPr/>
        <a:lstStyle/>
        <a:p>
          <a:endParaRPr lang="fr-FR">
            <a:latin typeface="+mn-lt"/>
          </a:endParaRPr>
        </a:p>
      </dgm:t>
    </dgm:pt>
    <dgm:pt modelId="{42A4D7FD-1771-46A7-8E1E-9238ADADBE17}">
      <dgm:prSet/>
      <dgm:spPr/>
      <dgm:t>
        <a:bodyPr/>
        <a:lstStyle/>
        <a:p>
          <a:endParaRPr lang="fr-FR" spc="-1" dirty="0">
            <a:solidFill>
              <a:schemeClr val="tx1"/>
            </a:solidFill>
            <a:uFill>
              <a:solidFill>
                <a:srgbClr val="FFFFFF"/>
              </a:solidFill>
            </a:uFill>
            <a:latin typeface="+mn-lt"/>
          </a:endParaRPr>
        </a:p>
        <a:p>
          <a:r>
            <a:rPr lang="fr-FR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+mn-lt"/>
            </a:rPr>
            <a:t>Liens entre SCIC et collectivités</a:t>
          </a:r>
        </a:p>
      </dgm:t>
    </dgm:pt>
    <dgm:pt modelId="{0F66BED8-0BD5-437A-A5AF-2DEDCAAA8F9D}" type="parTrans" cxnId="{835109BA-ACB9-41C6-8746-1C4DEF72A584}">
      <dgm:prSet/>
      <dgm:spPr/>
      <dgm:t>
        <a:bodyPr/>
        <a:lstStyle/>
        <a:p>
          <a:endParaRPr lang="fr-FR">
            <a:latin typeface="+mn-lt"/>
          </a:endParaRPr>
        </a:p>
      </dgm:t>
    </dgm:pt>
    <dgm:pt modelId="{3B6CD1C8-CAC6-4E4A-ACAA-A59158688126}" type="sibTrans" cxnId="{835109BA-ACB9-41C6-8746-1C4DEF72A584}">
      <dgm:prSet/>
      <dgm:spPr/>
      <dgm:t>
        <a:bodyPr/>
        <a:lstStyle/>
        <a:p>
          <a:endParaRPr lang="fr-FR">
            <a:latin typeface="+mn-lt"/>
          </a:endParaRPr>
        </a:p>
      </dgm:t>
    </dgm:pt>
    <dgm:pt modelId="{3C0870C7-735B-4963-8229-43CA8416CC3B}">
      <dgm:prSet/>
      <dgm:spPr/>
      <dgm:t>
        <a:bodyPr/>
        <a:lstStyle/>
        <a:p>
          <a:endParaRPr lang="fr-FR" spc="-1" dirty="0">
            <a:solidFill>
              <a:schemeClr val="tx1"/>
            </a:solidFill>
            <a:uFill>
              <a:solidFill>
                <a:srgbClr val="FFFFFF"/>
              </a:solidFill>
            </a:uFill>
            <a:latin typeface="+mn-lt"/>
          </a:endParaRPr>
        </a:p>
        <a:p>
          <a:r>
            <a:rPr lang="fr-FR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+mn-lt"/>
            </a:rPr>
            <a:t>Témoignage de Marie-Colombe Trolle, SCIC </a:t>
          </a:r>
          <a:r>
            <a:rPr lang="fr-FR" spc="-1" dirty="0">
              <a:uFill>
                <a:solidFill>
                  <a:srgbClr val="FFFFFF"/>
                </a:solidFill>
              </a:uFill>
              <a:latin typeface="+mn-lt"/>
            </a:rPr>
            <a:t>Graines de Sol</a:t>
          </a:r>
        </a:p>
      </dgm:t>
    </dgm:pt>
    <dgm:pt modelId="{6223C238-56F4-4352-9848-357DA1B69CA6}" type="parTrans" cxnId="{E0623624-E11D-4F5E-874A-DAA6EEC26ED6}">
      <dgm:prSet/>
      <dgm:spPr/>
      <dgm:t>
        <a:bodyPr/>
        <a:lstStyle/>
        <a:p>
          <a:endParaRPr lang="fr-FR">
            <a:latin typeface="+mn-lt"/>
          </a:endParaRPr>
        </a:p>
      </dgm:t>
    </dgm:pt>
    <dgm:pt modelId="{077B0727-5842-480C-987A-159E8874904C}" type="sibTrans" cxnId="{E0623624-E11D-4F5E-874A-DAA6EEC26ED6}">
      <dgm:prSet/>
      <dgm:spPr/>
      <dgm:t>
        <a:bodyPr/>
        <a:lstStyle/>
        <a:p>
          <a:endParaRPr lang="fr-FR">
            <a:latin typeface="+mn-lt"/>
          </a:endParaRPr>
        </a:p>
      </dgm:t>
    </dgm:pt>
    <dgm:pt modelId="{2A2EAE16-33CC-4C67-AD16-44577364E228}">
      <dgm:prSet/>
      <dgm:spPr>
        <a:noFill/>
        <a:ln>
          <a:solidFill>
            <a:schemeClr val="accent4"/>
          </a:solidFill>
          <a:prstDash val="dash"/>
        </a:ln>
      </dgm:spPr>
      <dgm:t>
        <a:bodyPr/>
        <a:lstStyle/>
        <a:p>
          <a:endParaRPr lang="fr-FR" spc="-1" dirty="0">
            <a:solidFill>
              <a:srgbClr val="000000"/>
            </a:solidFill>
            <a:uFill>
              <a:solidFill>
                <a:srgbClr val="FFFFFF"/>
              </a:solidFill>
            </a:uFill>
            <a:latin typeface="+mn-lt"/>
          </a:endParaRPr>
        </a:p>
      </dgm:t>
    </dgm:pt>
    <dgm:pt modelId="{BFF19E51-C29E-4F7A-AA2D-76633611D99C}" type="parTrans" cxnId="{C7E7229D-A422-4392-A2EB-964641488FF8}">
      <dgm:prSet/>
      <dgm:spPr/>
      <dgm:t>
        <a:bodyPr/>
        <a:lstStyle/>
        <a:p>
          <a:endParaRPr lang="fr-FR">
            <a:latin typeface="+mn-lt"/>
          </a:endParaRPr>
        </a:p>
      </dgm:t>
    </dgm:pt>
    <dgm:pt modelId="{573F6BE6-8C4F-40B0-80ED-B06260D69BE4}" type="sibTrans" cxnId="{C7E7229D-A422-4392-A2EB-964641488FF8}">
      <dgm:prSet/>
      <dgm:spPr/>
      <dgm:t>
        <a:bodyPr/>
        <a:lstStyle/>
        <a:p>
          <a:endParaRPr lang="fr-FR">
            <a:latin typeface="+mn-lt"/>
          </a:endParaRPr>
        </a:p>
      </dgm:t>
    </dgm:pt>
    <dgm:pt modelId="{ABCD4D38-B263-4E30-BE7E-1171B553B2CD}">
      <dgm:prSet/>
      <dgm:spPr/>
      <dgm:t>
        <a:bodyPr/>
        <a:lstStyle/>
        <a:p>
          <a:endParaRPr lang="fr-FR" spc="-1" dirty="0">
            <a:solidFill>
              <a:srgbClr val="7E003D"/>
            </a:solidFill>
            <a:uFill>
              <a:solidFill>
                <a:srgbClr val="FFFFFF"/>
              </a:solidFill>
            </a:uFill>
            <a:latin typeface="+mn-lt"/>
          </a:endParaRPr>
        </a:p>
      </dgm:t>
    </dgm:pt>
    <dgm:pt modelId="{E61EF97A-310F-4571-A7B8-EDF35C287902}" type="parTrans" cxnId="{3BF9CCBA-6372-4B98-9861-46E36F3CCC0C}">
      <dgm:prSet/>
      <dgm:spPr/>
      <dgm:t>
        <a:bodyPr/>
        <a:lstStyle/>
        <a:p>
          <a:endParaRPr lang="fr-FR">
            <a:latin typeface="+mn-lt"/>
          </a:endParaRPr>
        </a:p>
      </dgm:t>
    </dgm:pt>
    <dgm:pt modelId="{38724DBC-A275-4CFA-BBE0-A2B63FED87E4}" type="sibTrans" cxnId="{3BF9CCBA-6372-4B98-9861-46E36F3CCC0C}">
      <dgm:prSet/>
      <dgm:spPr/>
      <dgm:t>
        <a:bodyPr/>
        <a:lstStyle/>
        <a:p>
          <a:endParaRPr lang="fr-FR">
            <a:latin typeface="+mn-lt"/>
          </a:endParaRPr>
        </a:p>
      </dgm:t>
    </dgm:pt>
    <dgm:pt modelId="{DD9CC4C9-54F6-4D9B-80E4-3F08C55700EE}">
      <dgm:prSet/>
      <dgm:spPr>
        <a:noFill/>
        <a:ln>
          <a:solidFill>
            <a:schemeClr val="accent5"/>
          </a:solidFill>
          <a:prstDash val="dash"/>
        </a:ln>
      </dgm:spPr>
      <dgm:t>
        <a:bodyPr/>
        <a:lstStyle/>
        <a:p>
          <a:endParaRPr lang="fr-FR" spc="-1" dirty="0">
            <a:solidFill>
              <a:srgbClr val="000000"/>
            </a:solidFill>
            <a:uFill>
              <a:solidFill>
                <a:srgbClr val="FFFFFF"/>
              </a:solidFill>
            </a:uFill>
            <a:latin typeface="+mn-lt"/>
          </a:endParaRPr>
        </a:p>
      </dgm:t>
    </dgm:pt>
    <dgm:pt modelId="{29BD5DEB-BA81-4AF9-8C86-08B5F583824E}" type="parTrans" cxnId="{FEA6590C-06DF-457F-BAE0-5A7458849DD5}">
      <dgm:prSet/>
      <dgm:spPr/>
      <dgm:t>
        <a:bodyPr/>
        <a:lstStyle/>
        <a:p>
          <a:endParaRPr lang="fr-FR">
            <a:latin typeface="+mn-lt"/>
          </a:endParaRPr>
        </a:p>
      </dgm:t>
    </dgm:pt>
    <dgm:pt modelId="{F7C8C7C7-9A38-444A-A336-B515EB5EE0C6}" type="sibTrans" cxnId="{FEA6590C-06DF-457F-BAE0-5A7458849DD5}">
      <dgm:prSet/>
      <dgm:spPr/>
      <dgm:t>
        <a:bodyPr/>
        <a:lstStyle/>
        <a:p>
          <a:endParaRPr lang="fr-FR">
            <a:latin typeface="+mn-lt"/>
          </a:endParaRPr>
        </a:p>
      </dgm:t>
    </dgm:pt>
    <dgm:pt modelId="{0C3AF4F0-29FF-4033-A47A-2B4B14F3125F}">
      <dgm:prSet/>
      <dgm:spPr>
        <a:noFill/>
        <a:ln>
          <a:solidFill>
            <a:schemeClr val="accent6"/>
          </a:solidFill>
          <a:prstDash val="dash"/>
        </a:ln>
      </dgm:spPr>
      <dgm:t>
        <a:bodyPr/>
        <a:lstStyle/>
        <a:p>
          <a:endParaRPr lang="fr-FR" spc="-1" dirty="0">
            <a:solidFill>
              <a:srgbClr val="7E003D"/>
            </a:solidFill>
            <a:uFill>
              <a:solidFill>
                <a:srgbClr val="FFFFFF"/>
              </a:solidFill>
            </a:uFill>
            <a:latin typeface="+mn-lt"/>
          </a:endParaRPr>
        </a:p>
      </dgm:t>
    </dgm:pt>
    <dgm:pt modelId="{8191D55D-9A6B-49B3-9D04-4CD440CB7CC3}" type="parTrans" cxnId="{52FBE4C8-6581-4C7B-AE2E-BE56D88D4442}">
      <dgm:prSet/>
      <dgm:spPr/>
      <dgm:t>
        <a:bodyPr/>
        <a:lstStyle/>
        <a:p>
          <a:endParaRPr lang="fr-FR">
            <a:latin typeface="+mn-lt"/>
          </a:endParaRPr>
        </a:p>
      </dgm:t>
    </dgm:pt>
    <dgm:pt modelId="{0112FCF8-8EC6-40FB-A418-5587F269786F}" type="sibTrans" cxnId="{52FBE4C8-6581-4C7B-AE2E-BE56D88D4442}">
      <dgm:prSet/>
      <dgm:spPr/>
      <dgm:t>
        <a:bodyPr/>
        <a:lstStyle/>
        <a:p>
          <a:endParaRPr lang="fr-FR">
            <a:latin typeface="+mn-lt"/>
          </a:endParaRPr>
        </a:p>
      </dgm:t>
    </dgm:pt>
    <dgm:pt modelId="{6FE8C86A-58AB-4337-869C-3A48AAE47012}">
      <dgm:prSet/>
      <dgm:spPr>
        <a:noFill/>
        <a:ln>
          <a:solidFill>
            <a:schemeClr val="accent4"/>
          </a:solidFill>
          <a:prstDash val="dash"/>
        </a:ln>
      </dgm:spPr>
      <dgm:t>
        <a:bodyPr/>
        <a:lstStyle/>
        <a:p>
          <a:endParaRPr lang="fr-FR" spc="-1" dirty="0">
            <a:solidFill>
              <a:srgbClr val="000000"/>
            </a:solidFill>
            <a:uFill>
              <a:solidFill>
                <a:srgbClr val="FFFFFF"/>
              </a:solidFill>
            </a:uFill>
            <a:latin typeface="+mn-lt"/>
          </a:endParaRPr>
        </a:p>
        <a:p>
          <a:r>
            <a: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</a:rPr>
            <a:t>Tour de table de présentation</a:t>
          </a:r>
        </a:p>
      </dgm:t>
    </dgm:pt>
    <dgm:pt modelId="{2D2F4BE0-DA06-465C-949D-ACFCB0FC09EA}" type="parTrans" cxnId="{21766C0F-D4B4-45C9-B1F6-4BF1FE4D1E7A}">
      <dgm:prSet/>
      <dgm:spPr/>
      <dgm:t>
        <a:bodyPr/>
        <a:lstStyle/>
        <a:p>
          <a:endParaRPr lang="fr-FR"/>
        </a:p>
      </dgm:t>
    </dgm:pt>
    <dgm:pt modelId="{B969F95E-A3CB-47C0-BB9E-E9D8F9416D48}" type="sibTrans" cxnId="{21766C0F-D4B4-45C9-B1F6-4BF1FE4D1E7A}">
      <dgm:prSet/>
      <dgm:spPr/>
      <dgm:t>
        <a:bodyPr/>
        <a:lstStyle/>
        <a:p>
          <a:endParaRPr lang="fr-FR"/>
        </a:p>
      </dgm:t>
    </dgm:pt>
    <dgm:pt modelId="{3E96B668-8AD1-43F9-B447-7CB09A2F4E7A}">
      <dgm:prSet/>
      <dgm:spPr>
        <a:noFill/>
        <a:ln>
          <a:solidFill>
            <a:schemeClr val="accent4"/>
          </a:solidFill>
          <a:prstDash val="dash"/>
        </a:ln>
      </dgm:spPr>
      <dgm:t>
        <a:bodyPr/>
        <a:lstStyle/>
        <a:p>
          <a:endParaRPr lang="fr-FR" spc="-1" dirty="0">
            <a:solidFill>
              <a:srgbClr val="000000"/>
            </a:solidFill>
            <a:uFill>
              <a:solidFill>
                <a:srgbClr val="FFFFFF"/>
              </a:solidFill>
            </a:uFill>
            <a:latin typeface="+mn-lt"/>
          </a:endParaRPr>
        </a:p>
      </dgm:t>
    </dgm:pt>
    <dgm:pt modelId="{79F9F07C-5B29-4AE4-A563-9BAD3B505739}" type="parTrans" cxnId="{8E7476AA-4917-44C9-B774-0505A85F65E0}">
      <dgm:prSet/>
      <dgm:spPr/>
      <dgm:t>
        <a:bodyPr/>
        <a:lstStyle/>
        <a:p>
          <a:endParaRPr lang="fr-FR"/>
        </a:p>
      </dgm:t>
    </dgm:pt>
    <dgm:pt modelId="{BC28D005-C69E-4FFE-B62B-6C9DAB5B1F93}" type="sibTrans" cxnId="{8E7476AA-4917-44C9-B774-0505A85F65E0}">
      <dgm:prSet/>
      <dgm:spPr/>
      <dgm:t>
        <a:bodyPr/>
        <a:lstStyle/>
        <a:p>
          <a:endParaRPr lang="fr-FR"/>
        </a:p>
      </dgm:t>
    </dgm:pt>
    <dgm:pt modelId="{F89E0B02-DB58-442E-83D8-4E862E9C7CEC}" type="pres">
      <dgm:prSet presAssocID="{FB3F1FC6-97C3-41A6-87D1-5D4816EE1CDD}" presName="Name0" presStyleCnt="0">
        <dgm:presLayoutVars>
          <dgm:dir/>
          <dgm:animLvl val="lvl"/>
          <dgm:resizeHandles val="exact"/>
        </dgm:presLayoutVars>
      </dgm:prSet>
      <dgm:spPr/>
    </dgm:pt>
    <dgm:pt modelId="{E4839D35-8B99-4073-9C03-CADD543B10DF}" type="pres">
      <dgm:prSet presAssocID="{3E96B668-8AD1-43F9-B447-7CB09A2F4E7A}" presName="compositeNode" presStyleCnt="0">
        <dgm:presLayoutVars>
          <dgm:bulletEnabled val="1"/>
        </dgm:presLayoutVars>
      </dgm:prSet>
      <dgm:spPr/>
    </dgm:pt>
    <dgm:pt modelId="{16A35DCD-4E72-4E77-A7D7-8535A448EC8A}" type="pres">
      <dgm:prSet presAssocID="{3E96B668-8AD1-43F9-B447-7CB09A2F4E7A}" presName="bgRect" presStyleLbl="node1" presStyleIdx="0" presStyleCnt="4"/>
      <dgm:spPr/>
    </dgm:pt>
    <dgm:pt modelId="{F169AD90-E7FE-4B75-86D9-507E7959B662}" type="pres">
      <dgm:prSet presAssocID="{3E96B668-8AD1-43F9-B447-7CB09A2F4E7A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551D1682-16FA-413A-8048-686CBA84A4EB}" type="pres">
      <dgm:prSet presAssocID="{3E96B668-8AD1-43F9-B447-7CB09A2F4E7A}" presName="childNode" presStyleLbl="node1" presStyleIdx="0" presStyleCnt="4">
        <dgm:presLayoutVars>
          <dgm:bulletEnabled val="1"/>
        </dgm:presLayoutVars>
      </dgm:prSet>
      <dgm:spPr/>
    </dgm:pt>
    <dgm:pt modelId="{D0498933-A6AB-45C7-9834-0E23FBA07E71}" type="pres">
      <dgm:prSet presAssocID="{BC28D005-C69E-4FFE-B62B-6C9DAB5B1F93}" presName="hSp" presStyleCnt="0"/>
      <dgm:spPr/>
    </dgm:pt>
    <dgm:pt modelId="{8CE8FC82-1511-42BF-91B3-6AA5BDD748A7}" type="pres">
      <dgm:prSet presAssocID="{BC28D005-C69E-4FFE-B62B-6C9DAB5B1F93}" presName="vProcSp" presStyleCnt="0"/>
      <dgm:spPr/>
    </dgm:pt>
    <dgm:pt modelId="{38E2CECE-C7FC-4EEB-8CBD-1C9896129DA2}" type="pres">
      <dgm:prSet presAssocID="{BC28D005-C69E-4FFE-B62B-6C9DAB5B1F93}" presName="vSp1" presStyleCnt="0"/>
      <dgm:spPr/>
    </dgm:pt>
    <dgm:pt modelId="{D7EDC001-A749-483C-AD39-FC1829DEEBC1}" type="pres">
      <dgm:prSet presAssocID="{BC28D005-C69E-4FFE-B62B-6C9DAB5B1F93}" presName="simulatedConn" presStyleLbl="solidFgAcc1" presStyleIdx="0" presStyleCnt="3"/>
      <dgm:spPr/>
    </dgm:pt>
    <dgm:pt modelId="{C98FB3E5-0987-46C3-8870-7CBA9FCD8076}" type="pres">
      <dgm:prSet presAssocID="{BC28D005-C69E-4FFE-B62B-6C9DAB5B1F93}" presName="vSp2" presStyleCnt="0"/>
      <dgm:spPr/>
    </dgm:pt>
    <dgm:pt modelId="{2C178DB1-9B3B-469F-A87F-82664B3F9D6F}" type="pres">
      <dgm:prSet presAssocID="{BC28D005-C69E-4FFE-B62B-6C9DAB5B1F93}" presName="sibTrans" presStyleCnt="0"/>
      <dgm:spPr/>
    </dgm:pt>
    <dgm:pt modelId="{20063008-3D85-4373-AAC9-31381FFD9D6F}" type="pres">
      <dgm:prSet presAssocID="{2A2EAE16-33CC-4C67-AD16-44577364E228}" presName="compositeNode" presStyleCnt="0">
        <dgm:presLayoutVars>
          <dgm:bulletEnabled val="1"/>
        </dgm:presLayoutVars>
      </dgm:prSet>
      <dgm:spPr/>
    </dgm:pt>
    <dgm:pt modelId="{A91A7FB1-F5D8-4698-83E6-BBFB316E3FCE}" type="pres">
      <dgm:prSet presAssocID="{2A2EAE16-33CC-4C67-AD16-44577364E228}" presName="bgRect" presStyleLbl="node1" presStyleIdx="1" presStyleCnt="4"/>
      <dgm:spPr/>
    </dgm:pt>
    <dgm:pt modelId="{16011B26-4595-49E3-9794-15B2AD786AE6}" type="pres">
      <dgm:prSet presAssocID="{2A2EAE16-33CC-4C67-AD16-44577364E228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C2CED7E2-8879-40D5-B1AA-3E9A4D0846DD}" type="pres">
      <dgm:prSet presAssocID="{2A2EAE16-33CC-4C67-AD16-44577364E228}" presName="childNode" presStyleLbl="node1" presStyleIdx="1" presStyleCnt="4">
        <dgm:presLayoutVars>
          <dgm:bulletEnabled val="1"/>
        </dgm:presLayoutVars>
      </dgm:prSet>
      <dgm:spPr/>
    </dgm:pt>
    <dgm:pt modelId="{A57107AB-C879-4EF5-AD98-28CC95F39854}" type="pres">
      <dgm:prSet presAssocID="{573F6BE6-8C4F-40B0-80ED-B06260D69BE4}" presName="hSp" presStyleCnt="0"/>
      <dgm:spPr/>
    </dgm:pt>
    <dgm:pt modelId="{F87CAD9B-F14A-4D58-8210-6C57E5FB88FD}" type="pres">
      <dgm:prSet presAssocID="{573F6BE6-8C4F-40B0-80ED-B06260D69BE4}" presName="vProcSp" presStyleCnt="0"/>
      <dgm:spPr/>
    </dgm:pt>
    <dgm:pt modelId="{D27941CB-484E-423B-B7CD-612E7ACE3D66}" type="pres">
      <dgm:prSet presAssocID="{573F6BE6-8C4F-40B0-80ED-B06260D69BE4}" presName="vSp1" presStyleCnt="0"/>
      <dgm:spPr/>
    </dgm:pt>
    <dgm:pt modelId="{66295DE8-C751-4D76-BAC4-DD54C53E70CD}" type="pres">
      <dgm:prSet presAssocID="{573F6BE6-8C4F-40B0-80ED-B06260D69BE4}" presName="simulatedConn" presStyleLbl="solidFgAcc1" presStyleIdx="1" presStyleCnt="3"/>
      <dgm:spPr>
        <a:ln>
          <a:solidFill>
            <a:schemeClr val="accent5"/>
          </a:solidFill>
        </a:ln>
      </dgm:spPr>
    </dgm:pt>
    <dgm:pt modelId="{16DEF95D-B9B2-452A-B76C-ADB6C5D3BB28}" type="pres">
      <dgm:prSet presAssocID="{573F6BE6-8C4F-40B0-80ED-B06260D69BE4}" presName="vSp2" presStyleCnt="0"/>
      <dgm:spPr/>
    </dgm:pt>
    <dgm:pt modelId="{FCFE6C4D-16FA-4D5F-B1BD-BE51D1254CF9}" type="pres">
      <dgm:prSet presAssocID="{573F6BE6-8C4F-40B0-80ED-B06260D69BE4}" presName="sibTrans" presStyleCnt="0"/>
      <dgm:spPr/>
    </dgm:pt>
    <dgm:pt modelId="{95D1DFCB-C2B5-4A56-A59E-6FCD5EC46192}" type="pres">
      <dgm:prSet presAssocID="{DD9CC4C9-54F6-4D9B-80E4-3F08C55700EE}" presName="compositeNode" presStyleCnt="0">
        <dgm:presLayoutVars>
          <dgm:bulletEnabled val="1"/>
        </dgm:presLayoutVars>
      </dgm:prSet>
      <dgm:spPr/>
    </dgm:pt>
    <dgm:pt modelId="{D25C0E40-A7D1-4E42-AABD-9809E686FB8C}" type="pres">
      <dgm:prSet presAssocID="{DD9CC4C9-54F6-4D9B-80E4-3F08C55700EE}" presName="bgRect" presStyleLbl="node1" presStyleIdx="2" presStyleCnt="4"/>
      <dgm:spPr/>
    </dgm:pt>
    <dgm:pt modelId="{0BB4A8C1-7159-43A8-841F-41320E8747E3}" type="pres">
      <dgm:prSet presAssocID="{DD9CC4C9-54F6-4D9B-80E4-3F08C55700EE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D3BE1300-7D61-4E49-8530-831EA0A33B3A}" type="pres">
      <dgm:prSet presAssocID="{DD9CC4C9-54F6-4D9B-80E4-3F08C55700EE}" presName="childNode" presStyleLbl="node1" presStyleIdx="2" presStyleCnt="4">
        <dgm:presLayoutVars>
          <dgm:bulletEnabled val="1"/>
        </dgm:presLayoutVars>
      </dgm:prSet>
      <dgm:spPr/>
    </dgm:pt>
    <dgm:pt modelId="{132B1098-338F-44B1-8A44-899D5B776B4E}" type="pres">
      <dgm:prSet presAssocID="{F7C8C7C7-9A38-444A-A336-B515EB5EE0C6}" presName="hSp" presStyleCnt="0"/>
      <dgm:spPr/>
    </dgm:pt>
    <dgm:pt modelId="{B8386702-D263-452E-BF14-B0970591DA26}" type="pres">
      <dgm:prSet presAssocID="{F7C8C7C7-9A38-444A-A336-B515EB5EE0C6}" presName="vProcSp" presStyleCnt="0"/>
      <dgm:spPr/>
    </dgm:pt>
    <dgm:pt modelId="{9B5A8569-5367-4A9E-978D-D7CF416B2A79}" type="pres">
      <dgm:prSet presAssocID="{F7C8C7C7-9A38-444A-A336-B515EB5EE0C6}" presName="vSp1" presStyleCnt="0"/>
      <dgm:spPr/>
    </dgm:pt>
    <dgm:pt modelId="{0D15A248-526C-4C23-95F4-EBFF840AEF27}" type="pres">
      <dgm:prSet presAssocID="{F7C8C7C7-9A38-444A-A336-B515EB5EE0C6}" presName="simulatedConn" presStyleLbl="solidFgAcc1" presStyleIdx="2" presStyleCnt="3"/>
      <dgm:spPr>
        <a:ln>
          <a:solidFill>
            <a:schemeClr val="accent6"/>
          </a:solidFill>
        </a:ln>
      </dgm:spPr>
    </dgm:pt>
    <dgm:pt modelId="{BCE69343-5FE4-4113-9190-6E472197A164}" type="pres">
      <dgm:prSet presAssocID="{F7C8C7C7-9A38-444A-A336-B515EB5EE0C6}" presName="vSp2" presStyleCnt="0"/>
      <dgm:spPr/>
    </dgm:pt>
    <dgm:pt modelId="{73A2FF9C-69EC-422C-AEE9-A7EB27EB73C3}" type="pres">
      <dgm:prSet presAssocID="{F7C8C7C7-9A38-444A-A336-B515EB5EE0C6}" presName="sibTrans" presStyleCnt="0"/>
      <dgm:spPr/>
    </dgm:pt>
    <dgm:pt modelId="{55C0D31F-80C3-47DE-8398-710E7AEC49C3}" type="pres">
      <dgm:prSet presAssocID="{0C3AF4F0-29FF-4033-A47A-2B4B14F3125F}" presName="compositeNode" presStyleCnt="0">
        <dgm:presLayoutVars>
          <dgm:bulletEnabled val="1"/>
        </dgm:presLayoutVars>
      </dgm:prSet>
      <dgm:spPr/>
    </dgm:pt>
    <dgm:pt modelId="{298438B4-0F24-4703-9410-27DB5EE733AD}" type="pres">
      <dgm:prSet presAssocID="{0C3AF4F0-29FF-4033-A47A-2B4B14F3125F}" presName="bgRect" presStyleLbl="node1" presStyleIdx="3" presStyleCnt="4"/>
      <dgm:spPr/>
    </dgm:pt>
    <dgm:pt modelId="{17D293EB-1AE4-4A13-AEED-83F80DE93D4E}" type="pres">
      <dgm:prSet presAssocID="{0C3AF4F0-29FF-4033-A47A-2B4B14F3125F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AC697C55-5E93-474A-852B-A05899EBB00E}" type="pres">
      <dgm:prSet presAssocID="{0C3AF4F0-29FF-4033-A47A-2B4B14F3125F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B628480C-B62F-43C9-9930-ED847778E26C}" type="presOf" srcId="{0C3AF4F0-29FF-4033-A47A-2B4B14F3125F}" destId="{17D293EB-1AE4-4A13-AEED-83F80DE93D4E}" srcOrd="1" destOrd="0" presId="urn:microsoft.com/office/officeart/2005/8/layout/hProcess7"/>
    <dgm:cxn modelId="{FEA6590C-06DF-457F-BAE0-5A7458849DD5}" srcId="{FB3F1FC6-97C3-41A6-87D1-5D4816EE1CDD}" destId="{DD9CC4C9-54F6-4D9B-80E4-3F08C55700EE}" srcOrd="2" destOrd="0" parTransId="{29BD5DEB-BA81-4AF9-8C86-08B5F583824E}" sibTransId="{F7C8C7C7-9A38-444A-A336-B515EB5EE0C6}"/>
    <dgm:cxn modelId="{21766C0F-D4B4-45C9-B1F6-4BF1FE4D1E7A}" srcId="{3E96B668-8AD1-43F9-B447-7CB09A2F4E7A}" destId="{6FE8C86A-58AB-4337-869C-3A48AAE47012}" srcOrd="0" destOrd="0" parTransId="{2D2F4BE0-DA06-465C-949D-ACFCB0FC09EA}" sibTransId="{B969F95E-A3CB-47C0-BB9E-E9D8F9416D48}"/>
    <dgm:cxn modelId="{92311213-9542-4001-8DD7-13CCEF95E58A}" type="presOf" srcId="{6FE8C86A-58AB-4337-869C-3A48AAE47012}" destId="{551D1682-16FA-413A-8048-686CBA84A4EB}" srcOrd="0" destOrd="0" presId="urn:microsoft.com/office/officeart/2005/8/layout/hProcess7"/>
    <dgm:cxn modelId="{5F07CF17-5AA0-45CE-8D63-7B1B28712D39}" srcId="{2A2EAE16-33CC-4C67-AD16-44577364E228}" destId="{1BC3759F-5073-49EF-BCAA-9B440DE7E0B1}" srcOrd="0" destOrd="0" parTransId="{B15FE9C8-7C14-4C65-8077-96AEADFB306E}" sibTransId="{9DF3624B-ABD6-40F9-A3EF-D2C44795E98E}"/>
    <dgm:cxn modelId="{95EFEF1C-89B8-45AB-B43A-3320D693311D}" type="presOf" srcId="{0C3AF4F0-29FF-4033-A47A-2B4B14F3125F}" destId="{298438B4-0F24-4703-9410-27DB5EE733AD}" srcOrd="0" destOrd="0" presId="urn:microsoft.com/office/officeart/2005/8/layout/hProcess7"/>
    <dgm:cxn modelId="{E0623624-E11D-4F5E-874A-DAA6EEC26ED6}" srcId="{0C3AF4F0-29FF-4033-A47A-2B4B14F3125F}" destId="{3C0870C7-735B-4963-8229-43CA8416CC3B}" srcOrd="0" destOrd="0" parTransId="{6223C238-56F4-4352-9848-357DA1B69CA6}" sibTransId="{077B0727-5842-480C-987A-159E8874904C}"/>
    <dgm:cxn modelId="{68F3582E-95FC-45CE-A219-0A010E25660E}" type="presOf" srcId="{2A2EAE16-33CC-4C67-AD16-44577364E228}" destId="{16011B26-4595-49E3-9794-15B2AD786AE6}" srcOrd="1" destOrd="0" presId="urn:microsoft.com/office/officeart/2005/8/layout/hProcess7"/>
    <dgm:cxn modelId="{F7525379-C115-440F-BE5E-61EDCD0D2479}" type="presOf" srcId="{3E96B668-8AD1-43F9-B447-7CB09A2F4E7A}" destId="{16A35DCD-4E72-4E77-A7D7-8535A448EC8A}" srcOrd="0" destOrd="0" presId="urn:microsoft.com/office/officeart/2005/8/layout/hProcess7"/>
    <dgm:cxn modelId="{9BE5E48B-5E22-4619-A263-2D907454293C}" type="presOf" srcId="{3C0870C7-735B-4963-8229-43CA8416CC3B}" destId="{AC697C55-5E93-474A-852B-A05899EBB00E}" srcOrd="0" destOrd="0" presId="urn:microsoft.com/office/officeart/2005/8/layout/hProcess7"/>
    <dgm:cxn modelId="{C7E7229D-A422-4392-A2EB-964641488FF8}" srcId="{FB3F1FC6-97C3-41A6-87D1-5D4816EE1CDD}" destId="{2A2EAE16-33CC-4C67-AD16-44577364E228}" srcOrd="1" destOrd="0" parTransId="{BFF19E51-C29E-4F7A-AA2D-76633611D99C}" sibTransId="{573F6BE6-8C4F-40B0-80ED-B06260D69BE4}"/>
    <dgm:cxn modelId="{0AF9BB9F-5EF7-4AEC-B56B-7BDB86099544}" type="presOf" srcId="{ABCD4D38-B263-4E30-BE7E-1171B553B2CD}" destId="{C2CED7E2-8879-40D5-B1AA-3E9A4D0846DD}" srcOrd="0" destOrd="1" presId="urn:microsoft.com/office/officeart/2005/8/layout/hProcess7"/>
    <dgm:cxn modelId="{8E7476AA-4917-44C9-B774-0505A85F65E0}" srcId="{FB3F1FC6-97C3-41A6-87D1-5D4816EE1CDD}" destId="{3E96B668-8AD1-43F9-B447-7CB09A2F4E7A}" srcOrd="0" destOrd="0" parTransId="{79F9F07C-5B29-4AE4-A563-9BAD3B505739}" sibTransId="{BC28D005-C69E-4FFE-B62B-6C9DAB5B1F93}"/>
    <dgm:cxn modelId="{664FEFAC-AEB2-462E-8818-29C3EB5E2DBA}" type="presOf" srcId="{1BC3759F-5073-49EF-BCAA-9B440DE7E0B1}" destId="{C2CED7E2-8879-40D5-B1AA-3E9A4D0846DD}" srcOrd="0" destOrd="0" presId="urn:microsoft.com/office/officeart/2005/8/layout/hProcess7"/>
    <dgm:cxn modelId="{835109BA-ACB9-41C6-8746-1C4DEF72A584}" srcId="{DD9CC4C9-54F6-4D9B-80E4-3F08C55700EE}" destId="{42A4D7FD-1771-46A7-8E1E-9238ADADBE17}" srcOrd="0" destOrd="0" parTransId="{0F66BED8-0BD5-437A-A5AF-2DEDCAAA8F9D}" sibTransId="{3B6CD1C8-CAC6-4E4A-ACAA-A59158688126}"/>
    <dgm:cxn modelId="{3BF9CCBA-6372-4B98-9861-46E36F3CCC0C}" srcId="{2A2EAE16-33CC-4C67-AD16-44577364E228}" destId="{ABCD4D38-B263-4E30-BE7E-1171B553B2CD}" srcOrd="1" destOrd="0" parTransId="{E61EF97A-310F-4571-A7B8-EDF35C287902}" sibTransId="{38724DBC-A275-4CFA-BBE0-A2B63FED87E4}"/>
    <dgm:cxn modelId="{A67A82BE-DFF1-4999-866F-90069366669C}" type="presOf" srcId="{DD9CC4C9-54F6-4D9B-80E4-3F08C55700EE}" destId="{0BB4A8C1-7159-43A8-841F-41320E8747E3}" srcOrd="1" destOrd="0" presId="urn:microsoft.com/office/officeart/2005/8/layout/hProcess7"/>
    <dgm:cxn modelId="{52FBE4C8-6581-4C7B-AE2E-BE56D88D4442}" srcId="{FB3F1FC6-97C3-41A6-87D1-5D4816EE1CDD}" destId="{0C3AF4F0-29FF-4033-A47A-2B4B14F3125F}" srcOrd="3" destOrd="0" parTransId="{8191D55D-9A6B-49B3-9D04-4CD440CB7CC3}" sibTransId="{0112FCF8-8EC6-40FB-A418-5587F269786F}"/>
    <dgm:cxn modelId="{AAF930D8-EA6A-4E44-A2ED-2D7458A77058}" type="presOf" srcId="{42A4D7FD-1771-46A7-8E1E-9238ADADBE17}" destId="{D3BE1300-7D61-4E49-8530-831EA0A33B3A}" srcOrd="0" destOrd="0" presId="urn:microsoft.com/office/officeart/2005/8/layout/hProcess7"/>
    <dgm:cxn modelId="{8CA7A6E0-40B8-4DA1-A684-037E3AAC2456}" type="presOf" srcId="{3E96B668-8AD1-43F9-B447-7CB09A2F4E7A}" destId="{F169AD90-E7FE-4B75-86D9-507E7959B662}" srcOrd="1" destOrd="0" presId="urn:microsoft.com/office/officeart/2005/8/layout/hProcess7"/>
    <dgm:cxn modelId="{2A61BDE0-E8AD-4AC8-B31E-48DE639CD256}" type="presOf" srcId="{DD9CC4C9-54F6-4D9B-80E4-3F08C55700EE}" destId="{D25C0E40-A7D1-4E42-AABD-9809E686FB8C}" srcOrd="0" destOrd="0" presId="urn:microsoft.com/office/officeart/2005/8/layout/hProcess7"/>
    <dgm:cxn modelId="{D6D043EE-4715-4A19-B521-E19C7E728FC2}" type="presOf" srcId="{FB3F1FC6-97C3-41A6-87D1-5D4816EE1CDD}" destId="{F89E0B02-DB58-442E-83D8-4E862E9C7CEC}" srcOrd="0" destOrd="0" presId="urn:microsoft.com/office/officeart/2005/8/layout/hProcess7"/>
    <dgm:cxn modelId="{FD7873F8-499A-48AD-8C3A-A5AA099EB547}" type="presOf" srcId="{2A2EAE16-33CC-4C67-AD16-44577364E228}" destId="{A91A7FB1-F5D8-4698-83E6-BBFB316E3FCE}" srcOrd="0" destOrd="0" presId="urn:microsoft.com/office/officeart/2005/8/layout/hProcess7"/>
    <dgm:cxn modelId="{D842209E-BAE1-48E8-8E06-7E129E331222}" type="presParOf" srcId="{F89E0B02-DB58-442E-83D8-4E862E9C7CEC}" destId="{E4839D35-8B99-4073-9C03-CADD543B10DF}" srcOrd="0" destOrd="0" presId="urn:microsoft.com/office/officeart/2005/8/layout/hProcess7"/>
    <dgm:cxn modelId="{D16AF34B-D733-4676-B3A8-37EE3563A39F}" type="presParOf" srcId="{E4839D35-8B99-4073-9C03-CADD543B10DF}" destId="{16A35DCD-4E72-4E77-A7D7-8535A448EC8A}" srcOrd="0" destOrd="0" presId="urn:microsoft.com/office/officeart/2005/8/layout/hProcess7"/>
    <dgm:cxn modelId="{E67424B4-BD24-4263-97CE-F85423E21FB8}" type="presParOf" srcId="{E4839D35-8B99-4073-9C03-CADD543B10DF}" destId="{F169AD90-E7FE-4B75-86D9-507E7959B662}" srcOrd="1" destOrd="0" presId="urn:microsoft.com/office/officeart/2005/8/layout/hProcess7"/>
    <dgm:cxn modelId="{BE86366E-A3D5-4A3E-B220-B4702BD4DDC9}" type="presParOf" srcId="{E4839D35-8B99-4073-9C03-CADD543B10DF}" destId="{551D1682-16FA-413A-8048-686CBA84A4EB}" srcOrd="2" destOrd="0" presId="urn:microsoft.com/office/officeart/2005/8/layout/hProcess7"/>
    <dgm:cxn modelId="{48865133-1098-4F5D-966B-2E20C21633E1}" type="presParOf" srcId="{F89E0B02-DB58-442E-83D8-4E862E9C7CEC}" destId="{D0498933-A6AB-45C7-9834-0E23FBA07E71}" srcOrd="1" destOrd="0" presId="urn:microsoft.com/office/officeart/2005/8/layout/hProcess7"/>
    <dgm:cxn modelId="{73627F9F-A2A7-46C4-8B65-7353CCFAFBDF}" type="presParOf" srcId="{F89E0B02-DB58-442E-83D8-4E862E9C7CEC}" destId="{8CE8FC82-1511-42BF-91B3-6AA5BDD748A7}" srcOrd="2" destOrd="0" presId="urn:microsoft.com/office/officeart/2005/8/layout/hProcess7"/>
    <dgm:cxn modelId="{D727AC2A-B549-405D-B49B-5E6A97772D0B}" type="presParOf" srcId="{8CE8FC82-1511-42BF-91B3-6AA5BDD748A7}" destId="{38E2CECE-C7FC-4EEB-8CBD-1C9896129DA2}" srcOrd="0" destOrd="0" presId="urn:microsoft.com/office/officeart/2005/8/layout/hProcess7"/>
    <dgm:cxn modelId="{57FB7105-B70F-43EB-BF9B-9B9A0796837A}" type="presParOf" srcId="{8CE8FC82-1511-42BF-91B3-6AA5BDD748A7}" destId="{D7EDC001-A749-483C-AD39-FC1829DEEBC1}" srcOrd="1" destOrd="0" presId="urn:microsoft.com/office/officeart/2005/8/layout/hProcess7"/>
    <dgm:cxn modelId="{C93B93E4-4764-4E3C-972F-76D6AB467CB4}" type="presParOf" srcId="{8CE8FC82-1511-42BF-91B3-6AA5BDD748A7}" destId="{C98FB3E5-0987-46C3-8870-7CBA9FCD8076}" srcOrd="2" destOrd="0" presId="urn:microsoft.com/office/officeart/2005/8/layout/hProcess7"/>
    <dgm:cxn modelId="{44A77A51-BF0D-47E4-B5E7-3FAB41F2FEF9}" type="presParOf" srcId="{F89E0B02-DB58-442E-83D8-4E862E9C7CEC}" destId="{2C178DB1-9B3B-469F-A87F-82664B3F9D6F}" srcOrd="3" destOrd="0" presId="urn:microsoft.com/office/officeart/2005/8/layout/hProcess7"/>
    <dgm:cxn modelId="{993F838F-1242-4D87-8EB4-2FE170158DDC}" type="presParOf" srcId="{F89E0B02-DB58-442E-83D8-4E862E9C7CEC}" destId="{20063008-3D85-4373-AAC9-31381FFD9D6F}" srcOrd="4" destOrd="0" presId="urn:microsoft.com/office/officeart/2005/8/layout/hProcess7"/>
    <dgm:cxn modelId="{FCD060CD-4D2D-4CED-BFA2-26CCBD72BE82}" type="presParOf" srcId="{20063008-3D85-4373-AAC9-31381FFD9D6F}" destId="{A91A7FB1-F5D8-4698-83E6-BBFB316E3FCE}" srcOrd="0" destOrd="0" presId="urn:microsoft.com/office/officeart/2005/8/layout/hProcess7"/>
    <dgm:cxn modelId="{1C6BDD21-235B-4CE4-8E2D-D3474988BA85}" type="presParOf" srcId="{20063008-3D85-4373-AAC9-31381FFD9D6F}" destId="{16011B26-4595-49E3-9794-15B2AD786AE6}" srcOrd="1" destOrd="0" presId="urn:microsoft.com/office/officeart/2005/8/layout/hProcess7"/>
    <dgm:cxn modelId="{774937F1-18C0-45E2-B3F9-A26C9235C5D2}" type="presParOf" srcId="{20063008-3D85-4373-AAC9-31381FFD9D6F}" destId="{C2CED7E2-8879-40D5-B1AA-3E9A4D0846DD}" srcOrd="2" destOrd="0" presId="urn:microsoft.com/office/officeart/2005/8/layout/hProcess7"/>
    <dgm:cxn modelId="{A3A57113-AC4D-4B28-960E-41AC5AF97724}" type="presParOf" srcId="{F89E0B02-DB58-442E-83D8-4E862E9C7CEC}" destId="{A57107AB-C879-4EF5-AD98-28CC95F39854}" srcOrd="5" destOrd="0" presId="urn:microsoft.com/office/officeart/2005/8/layout/hProcess7"/>
    <dgm:cxn modelId="{68C0EE21-1AA0-4F17-970E-B6478BBD1930}" type="presParOf" srcId="{F89E0B02-DB58-442E-83D8-4E862E9C7CEC}" destId="{F87CAD9B-F14A-4D58-8210-6C57E5FB88FD}" srcOrd="6" destOrd="0" presId="urn:microsoft.com/office/officeart/2005/8/layout/hProcess7"/>
    <dgm:cxn modelId="{BEECFCA4-06A2-47F3-B8AF-C0A0E1FE3660}" type="presParOf" srcId="{F87CAD9B-F14A-4D58-8210-6C57E5FB88FD}" destId="{D27941CB-484E-423B-B7CD-612E7ACE3D66}" srcOrd="0" destOrd="0" presId="urn:microsoft.com/office/officeart/2005/8/layout/hProcess7"/>
    <dgm:cxn modelId="{BD018863-F473-41BB-9798-8351BBC2879F}" type="presParOf" srcId="{F87CAD9B-F14A-4D58-8210-6C57E5FB88FD}" destId="{66295DE8-C751-4D76-BAC4-DD54C53E70CD}" srcOrd="1" destOrd="0" presId="urn:microsoft.com/office/officeart/2005/8/layout/hProcess7"/>
    <dgm:cxn modelId="{50D42494-E481-4D3C-9773-E2E191DAD13D}" type="presParOf" srcId="{F87CAD9B-F14A-4D58-8210-6C57E5FB88FD}" destId="{16DEF95D-B9B2-452A-B76C-ADB6C5D3BB28}" srcOrd="2" destOrd="0" presId="urn:microsoft.com/office/officeart/2005/8/layout/hProcess7"/>
    <dgm:cxn modelId="{FB4D1EA2-B291-4DA5-B7D2-324729EC8CD5}" type="presParOf" srcId="{F89E0B02-DB58-442E-83D8-4E862E9C7CEC}" destId="{FCFE6C4D-16FA-4D5F-B1BD-BE51D1254CF9}" srcOrd="7" destOrd="0" presId="urn:microsoft.com/office/officeart/2005/8/layout/hProcess7"/>
    <dgm:cxn modelId="{D4FB4EE3-3407-463B-99B3-47AFE9824294}" type="presParOf" srcId="{F89E0B02-DB58-442E-83D8-4E862E9C7CEC}" destId="{95D1DFCB-C2B5-4A56-A59E-6FCD5EC46192}" srcOrd="8" destOrd="0" presId="urn:microsoft.com/office/officeart/2005/8/layout/hProcess7"/>
    <dgm:cxn modelId="{5C3BE5D5-C1EF-489A-9123-4A655090E6F9}" type="presParOf" srcId="{95D1DFCB-C2B5-4A56-A59E-6FCD5EC46192}" destId="{D25C0E40-A7D1-4E42-AABD-9809E686FB8C}" srcOrd="0" destOrd="0" presId="urn:microsoft.com/office/officeart/2005/8/layout/hProcess7"/>
    <dgm:cxn modelId="{15C348CA-9AA4-4DBE-AAFE-7321F8C1BE46}" type="presParOf" srcId="{95D1DFCB-C2B5-4A56-A59E-6FCD5EC46192}" destId="{0BB4A8C1-7159-43A8-841F-41320E8747E3}" srcOrd="1" destOrd="0" presId="urn:microsoft.com/office/officeart/2005/8/layout/hProcess7"/>
    <dgm:cxn modelId="{2B6CE3F1-7694-4261-980B-1AD7530A372D}" type="presParOf" srcId="{95D1DFCB-C2B5-4A56-A59E-6FCD5EC46192}" destId="{D3BE1300-7D61-4E49-8530-831EA0A33B3A}" srcOrd="2" destOrd="0" presId="urn:microsoft.com/office/officeart/2005/8/layout/hProcess7"/>
    <dgm:cxn modelId="{A4DA4B06-CCB4-4899-A4E4-176A1566BEC7}" type="presParOf" srcId="{F89E0B02-DB58-442E-83D8-4E862E9C7CEC}" destId="{132B1098-338F-44B1-8A44-899D5B776B4E}" srcOrd="9" destOrd="0" presId="urn:microsoft.com/office/officeart/2005/8/layout/hProcess7"/>
    <dgm:cxn modelId="{9116B5A5-A081-419A-BA68-622C5A849F67}" type="presParOf" srcId="{F89E0B02-DB58-442E-83D8-4E862E9C7CEC}" destId="{B8386702-D263-452E-BF14-B0970591DA26}" srcOrd="10" destOrd="0" presId="urn:microsoft.com/office/officeart/2005/8/layout/hProcess7"/>
    <dgm:cxn modelId="{B488AD8A-29CC-415C-89E6-18A68E9E44DC}" type="presParOf" srcId="{B8386702-D263-452E-BF14-B0970591DA26}" destId="{9B5A8569-5367-4A9E-978D-D7CF416B2A79}" srcOrd="0" destOrd="0" presId="urn:microsoft.com/office/officeart/2005/8/layout/hProcess7"/>
    <dgm:cxn modelId="{37AB0EEA-D8FD-494E-B9F2-54C865947747}" type="presParOf" srcId="{B8386702-D263-452E-BF14-B0970591DA26}" destId="{0D15A248-526C-4C23-95F4-EBFF840AEF27}" srcOrd="1" destOrd="0" presId="urn:microsoft.com/office/officeart/2005/8/layout/hProcess7"/>
    <dgm:cxn modelId="{2B449890-1F75-4F0B-9D08-17D27C19DF43}" type="presParOf" srcId="{B8386702-D263-452E-BF14-B0970591DA26}" destId="{BCE69343-5FE4-4113-9190-6E472197A164}" srcOrd="2" destOrd="0" presId="urn:microsoft.com/office/officeart/2005/8/layout/hProcess7"/>
    <dgm:cxn modelId="{8F44A3DC-66BE-48C4-BDEB-C1A32D1C6344}" type="presParOf" srcId="{F89E0B02-DB58-442E-83D8-4E862E9C7CEC}" destId="{73A2FF9C-69EC-422C-AEE9-A7EB27EB73C3}" srcOrd="11" destOrd="0" presId="urn:microsoft.com/office/officeart/2005/8/layout/hProcess7"/>
    <dgm:cxn modelId="{64D34CD8-BE9D-43DC-AA88-46B500320BA3}" type="presParOf" srcId="{F89E0B02-DB58-442E-83D8-4E862E9C7CEC}" destId="{55C0D31F-80C3-47DE-8398-710E7AEC49C3}" srcOrd="12" destOrd="0" presId="urn:microsoft.com/office/officeart/2005/8/layout/hProcess7"/>
    <dgm:cxn modelId="{1752EE89-E19B-4756-917E-B5D91CC5F254}" type="presParOf" srcId="{55C0D31F-80C3-47DE-8398-710E7AEC49C3}" destId="{298438B4-0F24-4703-9410-27DB5EE733AD}" srcOrd="0" destOrd="0" presId="urn:microsoft.com/office/officeart/2005/8/layout/hProcess7"/>
    <dgm:cxn modelId="{25BB0877-15FF-42B3-A0C0-1AF441A13F16}" type="presParOf" srcId="{55C0D31F-80C3-47DE-8398-710E7AEC49C3}" destId="{17D293EB-1AE4-4A13-AEED-83F80DE93D4E}" srcOrd="1" destOrd="0" presId="urn:microsoft.com/office/officeart/2005/8/layout/hProcess7"/>
    <dgm:cxn modelId="{782CB05D-E826-4F33-B84A-263D6B3AFEEE}" type="presParOf" srcId="{55C0D31F-80C3-47DE-8398-710E7AEC49C3}" destId="{AC697C55-5E93-474A-852B-A05899EBB00E}" srcOrd="2" destOrd="0" presId="urn:microsoft.com/office/officeart/2005/8/layout/hProcess7"/>
  </dgm:cxnLst>
  <dgm:bg>
    <a:noFill/>
  </dgm:bg>
  <dgm:whole>
    <a:ln w="28575">
      <a:prstDash val="dash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97AC84-1E54-4D0C-B561-A00DB2546D82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254FA912-8D1A-4F79-BA3B-A217DC4373AD}">
      <dgm:prSet phldrT="[Texte]"/>
      <dgm:spPr/>
      <dgm:t>
        <a:bodyPr/>
        <a:lstStyle/>
        <a:p>
          <a:r>
            <a:rPr lang="fr-FR" dirty="0"/>
            <a:t>2001</a:t>
          </a:r>
        </a:p>
      </dgm:t>
    </dgm:pt>
    <dgm:pt modelId="{301512CF-CF30-4D26-AECF-B53D65565499}" type="parTrans" cxnId="{DC217FC9-A5C0-46A2-BDEF-7C3BBE814B4D}">
      <dgm:prSet/>
      <dgm:spPr/>
      <dgm:t>
        <a:bodyPr/>
        <a:lstStyle/>
        <a:p>
          <a:endParaRPr lang="fr-FR"/>
        </a:p>
      </dgm:t>
    </dgm:pt>
    <dgm:pt modelId="{82903381-E1B2-45E9-AD68-29EAF5061C11}" type="sibTrans" cxnId="{DC217FC9-A5C0-46A2-BDEF-7C3BBE814B4D}">
      <dgm:prSet/>
      <dgm:spPr/>
      <dgm:t>
        <a:bodyPr/>
        <a:lstStyle/>
        <a:p>
          <a:endParaRPr lang="fr-FR"/>
        </a:p>
      </dgm:t>
    </dgm:pt>
    <dgm:pt modelId="{CE3B1990-6A4D-40DA-9005-6F69BE1382A0}">
      <dgm:prSet phldrT="[Texte]"/>
      <dgm:spPr/>
      <dgm:t>
        <a:bodyPr/>
        <a:lstStyle/>
        <a:p>
          <a:r>
            <a:rPr lang="fr-FR" dirty="0"/>
            <a:t>692</a:t>
          </a:r>
        </a:p>
      </dgm:t>
    </dgm:pt>
    <dgm:pt modelId="{BDF86CA6-3EC5-47CE-8D18-C6A16C48D121}" type="parTrans" cxnId="{7E8D3EAD-CBE1-4199-8B02-3CB710005A53}">
      <dgm:prSet/>
      <dgm:spPr/>
      <dgm:t>
        <a:bodyPr/>
        <a:lstStyle/>
        <a:p>
          <a:endParaRPr lang="fr-FR"/>
        </a:p>
      </dgm:t>
    </dgm:pt>
    <dgm:pt modelId="{004A0539-663A-4D84-8BAB-F48E2DEF0967}" type="sibTrans" cxnId="{7E8D3EAD-CBE1-4199-8B02-3CB710005A53}">
      <dgm:prSet/>
      <dgm:spPr/>
      <dgm:t>
        <a:bodyPr/>
        <a:lstStyle/>
        <a:p>
          <a:endParaRPr lang="fr-FR"/>
        </a:p>
      </dgm:t>
    </dgm:pt>
    <dgm:pt modelId="{7B3DE148-4435-487A-9A58-A68CD7728389}">
      <dgm:prSet phldrT="[Texte]"/>
      <dgm:spPr/>
      <dgm:t>
        <a:bodyPr/>
        <a:lstStyle/>
        <a:p>
          <a:r>
            <a:rPr lang="fr-FR" dirty="0"/>
            <a:t>78</a:t>
          </a:r>
        </a:p>
      </dgm:t>
    </dgm:pt>
    <dgm:pt modelId="{8DE522CD-9731-47B4-9960-B3B237B434C1}" type="parTrans" cxnId="{6D8C1D19-C257-4D3D-8591-AA38A8DA2567}">
      <dgm:prSet/>
      <dgm:spPr/>
      <dgm:t>
        <a:bodyPr/>
        <a:lstStyle/>
        <a:p>
          <a:endParaRPr lang="fr-FR"/>
        </a:p>
      </dgm:t>
    </dgm:pt>
    <dgm:pt modelId="{F62DA313-ACC4-49D6-A00A-E8A8BED68E0C}" type="sibTrans" cxnId="{6D8C1D19-C257-4D3D-8591-AA38A8DA2567}">
      <dgm:prSet/>
      <dgm:spPr/>
      <dgm:t>
        <a:bodyPr/>
        <a:lstStyle/>
        <a:p>
          <a:endParaRPr lang="fr-FR"/>
        </a:p>
      </dgm:t>
    </dgm:pt>
    <dgm:pt modelId="{21F39C83-83AC-4352-BF82-666B310CFC6C}">
      <dgm:prSet phldrT="[Texte]"/>
      <dgm:spPr/>
      <dgm:t>
        <a:bodyPr/>
        <a:lstStyle/>
        <a:p>
          <a:r>
            <a:rPr lang="fr-FR" dirty="0"/>
            <a:t>12</a:t>
          </a:r>
        </a:p>
      </dgm:t>
    </dgm:pt>
    <dgm:pt modelId="{EC964337-697D-4778-87E9-6A4243B56A66}" type="parTrans" cxnId="{0E609E4B-7AE0-45E9-838E-3E4D87DC747A}">
      <dgm:prSet/>
      <dgm:spPr/>
      <dgm:t>
        <a:bodyPr/>
        <a:lstStyle/>
        <a:p>
          <a:endParaRPr lang="fr-FR"/>
        </a:p>
      </dgm:t>
    </dgm:pt>
    <dgm:pt modelId="{DD707AC7-5ED3-40D3-A17C-BE34A1B877E8}" type="sibTrans" cxnId="{0E609E4B-7AE0-45E9-838E-3E4D87DC747A}">
      <dgm:prSet/>
      <dgm:spPr/>
      <dgm:t>
        <a:bodyPr/>
        <a:lstStyle/>
        <a:p>
          <a:endParaRPr lang="fr-FR"/>
        </a:p>
      </dgm:t>
    </dgm:pt>
    <dgm:pt modelId="{FA34B559-8190-4FAE-A1F5-334684DEB3C7}" type="pres">
      <dgm:prSet presAssocID="{FF97AC84-1E54-4D0C-B561-A00DB2546D82}" presName="Name0" presStyleCnt="0">
        <dgm:presLayoutVars>
          <dgm:dir/>
          <dgm:resizeHandles val="exact"/>
        </dgm:presLayoutVars>
      </dgm:prSet>
      <dgm:spPr/>
    </dgm:pt>
    <dgm:pt modelId="{7A2D1AA3-3A4D-4D2C-877F-A512AD868A92}" type="pres">
      <dgm:prSet presAssocID="{254FA912-8D1A-4F79-BA3B-A217DC4373AD}" presName="Name5" presStyleLbl="vennNode1" presStyleIdx="0" presStyleCnt="4">
        <dgm:presLayoutVars>
          <dgm:bulletEnabled val="1"/>
        </dgm:presLayoutVars>
      </dgm:prSet>
      <dgm:spPr/>
    </dgm:pt>
    <dgm:pt modelId="{D8C4DF16-3467-4E83-9067-4C797ADD5FE2}" type="pres">
      <dgm:prSet presAssocID="{82903381-E1B2-45E9-AD68-29EAF5061C11}" presName="space" presStyleCnt="0"/>
      <dgm:spPr/>
    </dgm:pt>
    <dgm:pt modelId="{44149478-946A-4CBA-9D15-157D25FCF1EC}" type="pres">
      <dgm:prSet presAssocID="{CE3B1990-6A4D-40DA-9005-6F69BE1382A0}" presName="Name5" presStyleLbl="vennNode1" presStyleIdx="1" presStyleCnt="4">
        <dgm:presLayoutVars>
          <dgm:bulletEnabled val="1"/>
        </dgm:presLayoutVars>
      </dgm:prSet>
      <dgm:spPr/>
    </dgm:pt>
    <dgm:pt modelId="{E90BD06D-375E-4C7B-9E7A-AC442F2E6F74}" type="pres">
      <dgm:prSet presAssocID="{004A0539-663A-4D84-8BAB-F48E2DEF0967}" presName="space" presStyleCnt="0"/>
      <dgm:spPr/>
    </dgm:pt>
    <dgm:pt modelId="{5BBD7DB7-34D4-4FC6-AD2B-02B4CC7E11FB}" type="pres">
      <dgm:prSet presAssocID="{7B3DE148-4435-487A-9A58-A68CD7728389}" presName="Name5" presStyleLbl="vennNode1" presStyleIdx="2" presStyleCnt="4">
        <dgm:presLayoutVars>
          <dgm:bulletEnabled val="1"/>
        </dgm:presLayoutVars>
      </dgm:prSet>
      <dgm:spPr/>
    </dgm:pt>
    <dgm:pt modelId="{A9F10FA0-F96B-438E-B8BB-748ED7CAC8E1}" type="pres">
      <dgm:prSet presAssocID="{F62DA313-ACC4-49D6-A00A-E8A8BED68E0C}" presName="space" presStyleCnt="0"/>
      <dgm:spPr/>
    </dgm:pt>
    <dgm:pt modelId="{4AE7C2F7-A590-46CC-A656-CC36A2ABE836}" type="pres">
      <dgm:prSet presAssocID="{21F39C83-83AC-4352-BF82-666B310CFC6C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6D8C1D19-C257-4D3D-8591-AA38A8DA2567}" srcId="{FF97AC84-1E54-4D0C-B561-A00DB2546D82}" destId="{7B3DE148-4435-487A-9A58-A68CD7728389}" srcOrd="2" destOrd="0" parTransId="{8DE522CD-9731-47B4-9960-B3B237B434C1}" sibTransId="{F62DA313-ACC4-49D6-A00A-E8A8BED68E0C}"/>
    <dgm:cxn modelId="{F0AB8335-C5C7-41F7-8AA5-C960A3FB89DD}" type="presOf" srcId="{21F39C83-83AC-4352-BF82-666B310CFC6C}" destId="{4AE7C2F7-A590-46CC-A656-CC36A2ABE836}" srcOrd="0" destOrd="0" presId="urn:microsoft.com/office/officeart/2005/8/layout/venn3"/>
    <dgm:cxn modelId="{0E609E4B-7AE0-45E9-838E-3E4D87DC747A}" srcId="{FF97AC84-1E54-4D0C-B561-A00DB2546D82}" destId="{21F39C83-83AC-4352-BF82-666B310CFC6C}" srcOrd="3" destOrd="0" parTransId="{EC964337-697D-4778-87E9-6A4243B56A66}" sibTransId="{DD707AC7-5ED3-40D3-A17C-BE34A1B877E8}"/>
    <dgm:cxn modelId="{809FFF4E-F56A-45F3-9B45-B10E3E83321A}" type="presOf" srcId="{254FA912-8D1A-4F79-BA3B-A217DC4373AD}" destId="{7A2D1AA3-3A4D-4D2C-877F-A512AD868A92}" srcOrd="0" destOrd="0" presId="urn:microsoft.com/office/officeart/2005/8/layout/venn3"/>
    <dgm:cxn modelId="{7E8D3EAD-CBE1-4199-8B02-3CB710005A53}" srcId="{FF97AC84-1E54-4D0C-B561-A00DB2546D82}" destId="{CE3B1990-6A4D-40DA-9005-6F69BE1382A0}" srcOrd="1" destOrd="0" parTransId="{BDF86CA6-3EC5-47CE-8D18-C6A16C48D121}" sibTransId="{004A0539-663A-4D84-8BAB-F48E2DEF0967}"/>
    <dgm:cxn modelId="{DC217FC9-A5C0-46A2-BDEF-7C3BBE814B4D}" srcId="{FF97AC84-1E54-4D0C-B561-A00DB2546D82}" destId="{254FA912-8D1A-4F79-BA3B-A217DC4373AD}" srcOrd="0" destOrd="0" parTransId="{301512CF-CF30-4D26-AECF-B53D65565499}" sibTransId="{82903381-E1B2-45E9-AD68-29EAF5061C11}"/>
    <dgm:cxn modelId="{7E9EDFD2-9BE4-454E-B494-56EF75ABD34D}" type="presOf" srcId="{FF97AC84-1E54-4D0C-B561-A00DB2546D82}" destId="{FA34B559-8190-4FAE-A1F5-334684DEB3C7}" srcOrd="0" destOrd="0" presId="urn:microsoft.com/office/officeart/2005/8/layout/venn3"/>
    <dgm:cxn modelId="{057821F2-3D5A-4F87-8953-72C0E9C4D820}" type="presOf" srcId="{CE3B1990-6A4D-40DA-9005-6F69BE1382A0}" destId="{44149478-946A-4CBA-9D15-157D25FCF1EC}" srcOrd="0" destOrd="0" presId="urn:microsoft.com/office/officeart/2005/8/layout/venn3"/>
    <dgm:cxn modelId="{92D83DF3-6383-4BCA-9F41-92EE2B023E70}" type="presOf" srcId="{7B3DE148-4435-487A-9A58-A68CD7728389}" destId="{5BBD7DB7-34D4-4FC6-AD2B-02B4CC7E11FB}" srcOrd="0" destOrd="0" presId="urn:microsoft.com/office/officeart/2005/8/layout/venn3"/>
    <dgm:cxn modelId="{C5843DE9-FC56-4D32-88A2-E4793165D207}" type="presParOf" srcId="{FA34B559-8190-4FAE-A1F5-334684DEB3C7}" destId="{7A2D1AA3-3A4D-4D2C-877F-A512AD868A92}" srcOrd="0" destOrd="0" presId="urn:microsoft.com/office/officeart/2005/8/layout/venn3"/>
    <dgm:cxn modelId="{E512A8A1-E2D3-427A-A320-B7BEDF26A133}" type="presParOf" srcId="{FA34B559-8190-4FAE-A1F5-334684DEB3C7}" destId="{D8C4DF16-3467-4E83-9067-4C797ADD5FE2}" srcOrd="1" destOrd="0" presId="urn:microsoft.com/office/officeart/2005/8/layout/venn3"/>
    <dgm:cxn modelId="{C7877DD4-F1C1-4A7C-B685-1DDAC5E8268F}" type="presParOf" srcId="{FA34B559-8190-4FAE-A1F5-334684DEB3C7}" destId="{44149478-946A-4CBA-9D15-157D25FCF1EC}" srcOrd="2" destOrd="0" presId="urn:microsoft.com/office/officeart/2005/8/layout/venn3"/>
    <dgm:cxn modelId="{43611217-8FCA-4739-BF77-4BE1A4EC4000}" type="presParOf" srcId="{FA34B559-8190-4FAE-A1F5-334684DEB3C7}" destId="{E90BD06D-375E-4C7B-9E7A-AC442F2E6F74}" srcOrd="3" destOrd="0" presId="urn:microsoft.com/office/officeart/2005/8/layout/venn3"/>
    <dgm:cxn modelId="{CD443813-10A2-4A2C-8660-F07267304B43}" type="presParOf" srcId="{FA34B559-8190-4FAE-A1F5-334684DEB3C7}" destId="{5BBD7DB7-34D4-4FC6-AD2B-02B4CC7E11FB}" srcOrd="4" destOrd="0" presId="urn:microsoft.com/office/officeart/2005/8/layout/venn3"/>
    <dgm:cxn modelId="{0D01CC7D-1C15-4C48-BB03-3EF415D27679}" type="presParOf" srcId="{FA34B559-8190-4FAE-A1F5-334684DEB3C7}" destId="{A9F10FA0-F96B-438E-B8BB-748ED7CAC8E1}" srcOrd="5" destOrd="0" presId="urn:microsoft.com/office/officeart/2005/8/layout/venn3"/>
    <dgm:cxn modelId="{FDCDCC72-D65E-4877-823D-E2B238A01BEE}" type="presParOf" srcId="{FA34B559-8190-4FAE-A1F5-334684DEB3C7}" destId="{4AE7C2F7-A590-46CC-A656-CC36A2ABE836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35DCD-4E72-4E77-A7D7-8535A448EC8A}">
      <dsp:nvSpPr>
        <dsp:cNvPr id="0" name=""/>
        <dsp:cNvSpPr/>
      </dsp:nvSpPr>
      <dsp:spPr>
        <a:xfrm>
          <a:off x="3348" y="178376"/>
          <a:ext cx="2014105" cy="2416926"/>
        </a:xfrm>
        <a:prstGeom prst="roundRect">
          <a:avLst>
            <a:gd name="adj" fmla="val 5000"/>
          </a:avLst>
        </a:prstGeom>
        <a:noFill/>
        <a:ln w="25400" cap="flat" cmpd="sng" algn="ctr">
          <a:solidFill>
            <a:schemeClr val="accent4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spc="-1" dirty="0">
            <a:solidFill>
              <a:srgbClr val="000000"/>
            </a:solidFill>
            <a:uFill>
              <a:solidFill>
                <a:srgbClr val="FFFFFF"/>
              </a:solidFill>
            </a:uFill>
            <a:latin typeface="+mn-lt"/>
          </a:endParaRPr>
        </a:p>
      </dsp:txBody>
      <dsp:txXfrm rot="16200000">
        <a:off x="-786180" y="967906"/>
        <a:ext cx="1981879" cy="402821"/>
      </dsp:txXfrm>
    </dsp:sp>
    <dsp:sp modelId="{551D1682-16FA-413A-8048-686CBA84A4EB}">
      <dsp:nvSpPr>
        <dsp:cNvPr id="0" name=""/>
        <dsp:cNvSpPr/>
      </dsp:nvSpPr>
      <dsp:spPr>
        <a:xfrm>
          <a:off x="406169" y="178376"/>
          <a:ext cx="1500508" cy="24169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 spc="-1" dirty="0">
            <a:solidFill>
              <a:srgbClr val="000000"/>
            </a:solidFill>
            <a:uFill>
              <a:solidFill>
                <a:srgbClr val="FFFFFF"/>
              </a:solidFill>
            </a:uFill>
            <a:latin typeface="+mn-lt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n-lt"/>
            </a:rPr>
            <a:t>Tour de table de présentation</a:t>
          </a:r>
        </a:p>
      </dsp:txBody>
      <dsp:txXfrm>
        <a:off x="406169" y="178376"/>
        <a:ext cx="1500508" cy="2416926"/>
      </dsp:txXfrm>
    </dsp:sp>
    <dsp:sp modelId="{A91A7FB1-F5D8-4698-83E6-BBFB316E3FCE}">
      <dsp:nvSpPr>
        <dsp:cNvPr id="0" name=""/>
        <dsp:cNvSpPr/>
      </dsp:nvSpPr>
      <dsp:spPr>
        <a:xfrm>
          <a:off x="2087947" y="178376"/>
          <a:ext cx="2014105" cy="2416926"/>
        </a:xfrm>
        <a:prstGeom prst="roundRect">
          <a:avLst>
            <a:gd name="adj" fmla="val 5000"/>
          </a:avLst>
        </a:prstGeom>
        <a:noFill/>
        <a:ln w="25400" cap="flat" cmpd="sng" algn="ctr">
          <a:solidFill>
            <a:schemeClr val="accent4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spc="-1" dirty="0">
            <a:solidFill>
              <a:srgbClr val="000000"/>
            </a:solidFill>
            <a:uFill>
              <a:solidFill>
                <a:srgbClr val="FFFFFF"/>
              </a:solidFill>
            </a:uFill>
            <a:latin typeface="+mn-lt"/>
          </a:endParaRPr>
        </a:p>
      </dsp:txBody>
      <dsp:txXfrm rot="16200000">
        <a:off x="1298418" y="967906"/>
        <a:ext cx="1981879" cy="402821"/>
      </dsp:txXfrm>
    </dsp:sp>
    <dsp:sp modelId="{D7EDC001-A749-483C-AD39-FC1829DEEBC1}">
      <dsp:nvSpPr>
        <dsp:cNvPr id="0" name=""/>
        <dsp:cNvSpPr/>
      </dsp:nvSpPr>
      <dsp:spPr>
        <a:xfrm rot="5400000">
          <a:off x="1920370" y="2099869"/>
          <a:ext cx="355294" cy="30211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ED7E2-8879-40D5-B1AA-3E9A4D0846DD}">
      <dsp:nvSpPr>
        <dsp:cNvPr id="0" name=""/>
        <dsp:cNvSpPr/>
      </dsp:nvSpPr>
      <dsp:spPr>
        <a:xfrm>
          <a:off x="2490768" y="178376"/>
          <a:ext cx="1500508" cy="24169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 spc="-1" dirty="0">
            <a:solidFill>
              <a:schemeClr val="tx1"/>
            </a:solidFill>
            <a:uFill>
              <a:solidFill>
                <a:srgbClr val="FFFFFF"/>
              </a:solidFill>
            </a:uFill>
            <a:latin typeface="+mn-lt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+mn-lt"/>
            </a:rPr>
            <a:t>Présentation des Sociétés Coopératives d’Intérêt Collectif (SCIC)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 spc="-1" dirty="0">
            <a:solidFill>
              <a:srgbClr val="7E003D"/>
            </a:solidFill>
            <a:uFill>
              <a:solidFill>
                <a:srgbClr val="FFFFFF"/>
              </a:solidFill>
            </a:uFill>
            <a:latin typeface="+mn-lt"/>
          </a:endParaRPr>
        </a:p>
      </dsp:txBody>
      <dsp:txXfrm>
        <a:off x="2490768" y="178376"/>
        <a:ext cx="1500508" cy="2416926"/>
      </dsp:txXfrm>
    </dsp:sp>
    <dsp:sp modelId="{D25C0E40-A7D1-4E42-AABD-9809E686FB8C}">
      <dsp:nvSpPr>
        <dsp:cNvPr id="0" name=""/>
        <dsp:cNvSpPr/>
      </dsp:nvSpPr>
      <dsp:spPr>
        <a:xfrm>
          <a:off x="4172546" y="178376"/>
          <a:ext cx="2014105" cy="2416926"/>
        </a:xfrm>
        <a:prstGeom prst="roundRect">
          <a:avLst>
            <a:gd name="adj" fmla="val 5000"/>
          </a:avLst>
        </a:prstGeom>
        <a:noFill/>
        <a:ln w="25400" cap="flat" cmpd="sng" algn="ctr">
          <a:solidFill>
            <a:schemeClr val="accent5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spc="-1" dirty="0">
            <a:solidFill>
              <a:srgbClr val="000000"/>
            </a:solidFill>
            <a:uFill>
              <a:solidFill>
                <a:srgbClr val="FFFFFF"/>
              </a:solidFill>
            </a:uFill>
            <a:latin typeface="+mn-lt"/>
          </a:endParaRPr>
        </a:p>
      </dsp:txBody>
      <dsp:txXfrm rot="16200000">
        <a:off x="3383017" y="967906"/>
        <a:ext cx="1981879" cy="402821"/>
      </dsp:txXfrm>
    </dsp:sp>
    <dsp:sp modelId="{66295DE8-C751-4D76-BAC4-DD54C53E70CD}">
      <dsp:nvSpPr>
        <dsp:cNvPr id="0" name=""/>
        <dsp:cNvSpPr/>
      </dsp:nvSpPr>
      <dsp:spPr>
        <a:xfrm rot="5400000">
          <a:off x="4004970" y="2099869"/>
          <a:ext cx="355294" cy="30211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E1300-7D61-4E49-8530-831EA0A33B3A}">
      <dsp:nvSpPr>
        <dsp:cNvPr id="0" name=""/>
        <dsp:cNvSpPr/>
      </dsp:nvSpPr>
      <dsp:spPr>
        <a:xfrm>
          <a:off x="4575367" y="178376"/>
          <a:ext cx="1500508" cy="24169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 spc="-1" dirty="0">
            <a:solidFill>
              <a:schemeClr val="tx1"/>
            </a:solidFill>
            <a:uFill>
              <a:solidFill>
                <a:srgbClr val="FFFFFF"/>
              </a:solidFill>
            </a:uFill>
            <a:latin typeface="+mn-lt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+mn-lt"/>
            </a:rPr>
            <a:t>Liens entre SCIC et collectivités</a:t>
          </a:r>
        </a:p>
      </dsp:txBody>
      <dsp:txXfrm>
        <a:off x="4575367" y="178376"/>
        <a:ext cx="1500508" cy="2416926"/>
      </dsp:txXfrm>
    </dsp:sp>
    <dsp:sp modelId="{298438B4-0F24-4703-9410-27DB5EE733AD}">
      <dsp:nvSpPr>
        <dsp:cNvPr id="0" name=""/>
        <dsp:cNvSpPr/>
      </dsp:nvSpPr>
      <dsp:spPr>
        <a:xfrm>
          <a:off x="6257146" y="178376"/>
          <a:ext cx="2014105" cy="2416926"/>
        </a:xfrm>
        <a:prstGeom prst="roundRect">
          <a:avLst>
            <a:gd name="adj" fmla="val 5000"/>
          </a:avLst>
        </a:prstGeom>
        <a:noFill/>
        <a:ln w="25400" cap="flat" cmpd="sng" algn="ctr">
          <a:solidFill>
            <a:schemeClr val="accent6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 spc="-1" dirty="0">
            <a:solidFill>
              <a:srgbClr val="7E003D"/>
            </a:solidFill>
            <a:uFill>
              <a:solidFill>
                <a:srgbClr val="FFFFFF"/>
              </a:solidFill>
            </a:uFill>
            <a:latin typeface="+mn-lt"/>
          </a:endParaRPr>
        </a:p>
      </dsp:txBody>
      <dsp:txXfrm rot="16200000">
        <a:off x="5467616" y="967906"/>
        <a:ext cx="1981879" cy="402821"/>
      </dsp:txXfrm>
    </dsp:sp>
    <dsp:sp modelId="{0D15A248-526C-4C23-95F4-EBFF840AEF27}">
      <dsp:nvSpPr>
        <dsp:cNvPr id="0" name=""/>
        <dsp:cNvSpPr/>
      </dsp:nvSpPr>
      <dsp:spPr>
        <a:xfrm rot="5400000">
          <a:off x="6089569" y="2099869"/>
          <a:ext cx="355294" cy="30211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97C55-5E93-474A-852B-A05899EBB00E}">
      <dsp:nvSpPr>
        <dsp:cNvPr id="0" name=""/>
        <dsp:cNvSpPr/>
      </dsp:nvSpPr>
      <dsp:spPr>
        <a:xfrm>
          <a:off x="6659967" y="178376"/>
          <a:ext cx="1500508" cy="24169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 spc="-1" dirty="0">
            <a:solidFill>
              <a:schemeClr val="tx1"/>
            </a:solidFill>
            <a:uFill>
              <a:solidFill>
                <a:srgbClr val="FFFFFF"/>
              </a:solidFill>
            </a:uFill>
            <a:latin typeface="+mn-lt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+mn-lt"/>
            </a:rPr>
            <a:t>Témoignage de Marie-Colombe Trolle, SCIC </a:t>
          </a:r>
          <a:r>
            <a:rPr lang="fr-FR" sz="2000" kern="1200" spc="-1" dirty="0">
              <a:uFill>
                <a:solidFill>
                  <a:srgbClr val="FFFFFF"/>
                </a:solidFill>
              </a:uFill>
              <a:latin typeface="+mn-lt"/>
            </a:rPr>
            <a:t>Graines de Sol</a:t>
          </a:r>
        </a:p>
      </dsp:txBody>
      <dsp:txXfrm>
        <a:off x="6659967" y="178376"/>
        <a:ext cx="1500508" cy="2416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D1AA3-3A4D-4D2C-877F-A512AD868A92}">
      <dsp:nvSpPr>
        <dsp:cNvPr id="0" name=""/>
        <dsp:cNvSpPr/>
      </dsp:nvSpPr>
      <dsp:spPr>
        <a:xfrm>
          <a:off x="2379" y="1130446"/>
          <a:ext cx="2387482" cy="238748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391" tIns="63500" rIns="131391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0" kern="1200" dirty="0"/>
            <a:t>2001</a:t>
          </a:r>
        </a:p>
      </dsp:txBody>
      <dsp:txXfrm>
        <a:off x="352018" y="1480085"/>
        <a:ext cx="1688204" cy="1688204"/>
      </dsp:txXfrm>
    </dsp:sp>
    <dsp:sp modelId="{44149478-946A-4CBA-9D15-157D25FCF1EC}">
      <dsp:nvSpPr>
        <dsp:cNvPr id="0" name=""/>
        <dsp:cNvSpPr/>
      </dsp:nvSpPr>
      <dsp:spPr>
        <a:xfrm>
          <a:off x="1912365" y="1130446"/>
          <a:ext cx="2387482" cy="2387482"/>
        </a:xfrm>
        <a:prstGeom prst="ellipse">
          <a:avLst/>
        </a:prstGeom>
        <a:solidFill>
          <a:schemeClr val="accent4">
            <a:alpha val="50000"/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391" tIns="63500" rIns="131391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0" kern="1200" dirty="0"/>
            <a:t>692</a:t>
          </a:r>
        </a:p>
      </dsp:txBody>
      <dsp:txXfrm>
        <a:off x="2262004" y="1480085"/>
        <a:ext cx="1688204" cy="1688204"/>
      </dsp:txXfrm>
    </dsp:sp>
    <dsp:sp modelId="{5BBD7DB7-34D4-4FC6-AD2B-02B4CC7E11FB}">
      <dsp:nvSpPr>
        <dsp:cNvPr id="0" name=""/>
        <dsp:cNvSpPr/>
      </dsp:nvSpPr>
      <dsp:spPr>
        <a:xfrm>
          <a:off x="3822351" y="1130446"/>
          <a:ext cx="2387482" cy="2387482"/>
        </a:xfrm>
        <a:prstGeom prst="ellipse">
          <a:avLst/>
        </a:prstGeom>
        <a:solidFill>
          <a:schemeClr val="accent4">
            <a:alpha val="50000"/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391" tIns="63500" rIns="131391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0" kern="1200" dirty="0"/>
            <a:t>78</a:t>
          </a:r>
        </a:p>
      </dsp:txBody>
      <dsp:txXfrm>
        <a:off x="4171990" y="1480085"/>
        <a:ext cx="1688204" cy="1688204"/>
      </dsp:txXfrm>
    </dsp:sp>
    <dsp:sp modelId="{4AE7C2F7-A590-46CC-A656-CC36A2ABE836}">
      <dsp:nvSpPr>
        <dsp:cNvPr id="0" name=""/>
        <dsp:cNvSpPr/>
      </dsp:nvSpPr>
      <dsp:spPr>
        <a:xfrm>
          <a:off x="5732337" y="1130446"/>
          <a:ext cx="2387482" cy="2387482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1391" tIns="63500" rIns="131391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0" kern="1200" dirty="0"/>
            <a:t>12</a:t>
          </a:r>
        </a:p>
      </dsp:txBody>
      <dsp:txXfrm>
        <a:off x="6081976" y="1480085"/>
        <a:ext cx="1688204" cy="1688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Image 33"/>
          <p:cNvPicPr/>
          <p:nvPr/>
        </p:nvPicPr>
        <p:blipFill>
          <a:blip r:embed="rId2"/>
          <a:stretch/>
        </p:blipFill>
        <p:spPr>
          <a:xfrm>
            <a:off x="2291400" y="1768680"/>
            <a:ext cx="5497200" cy="4384080"/>
          </a:xfrm>
          <a:prstGeom prst="rect">
            <a:avLst/>
          </a:prstGeom>
          <a:ln>
            <a:noFill/>
          </a:ln>
        </p:spPr>
      </p:pic>
      <p:pic>
        <p:nvPicPr>
          <p:cNvPr id="35" name="Image 34"/>
          <p:cNvPicPr/>
          <p:nvPr/>
        </p:nvPicPr>
        <p:blipFill>
          <a:blip r:embed="rId2"/>
          <a:stretch/>
        </p:blipFill>
        <p:spPr>
          <a:xfrm>
            <a:off x="2291400" y="1768680"/>
            <a:ext cx="549720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 71"/>
          <p:cNvPicPr/>
          <p:nvPr/>
        </p:nvPicPr>
        <p:blipFill>
          <a:blip r:embed="rId2"/>
          <a:stretch/>
        </p:blipFill>
        <p:spPr>
          <a:xfrm>
            <a:off x="20880" y="15480"/>
            <a:ext cx="10078200" cy="7559280"/>
          </a:xfrm>
          <a:prstGeom prst="rect">
            <a:avLst/>
          </a:prstGeom>
          <a:ln>
            <a:noFill/>
          </a:ln>
        </p:spPr>
      </p:pic>
      <p:sp>
        <p:nvSpPr>
          <p:cNvPr id="73" name="TextShape 1"/>
          <p:cNvSpPr txBox="1"/>
          <p:nvPr/>
        </p:nvSpPr>
        <p:spPr>
          <a:xfrm>
            <a:off x="1944000" y="2448000"/>
            <a:ext cx="1944000" cy="34632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ZoneTexte 1"/>
          <p:cNvSpPr txBox="1"/>
          <p:nvPr/>
        </p:nvSpPr>
        <p:spPr>
          <a:xfrm>
            <a:off x="6233160" y="4770120"/>
            <a:ext cx="3642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rgbClr val="7E003D"/>
                </a:solidFill>
                <a:latin typeface="TitilliumText14L" pitchFamily="50" charset="0"/>
              </a:rPr>
              <a:t>Léa BROCHET</a:t>
            </a:r>
          </a:p>
          <a:p>
            <a:pPr algn="r"/>
            <a:r>
              <a:rPr lang="fr-FR" sz="2000" b="1" dirty="0">
                <a:solidFill>
                  <a:srgbClr val="7E003D"/>
                </a:solidFill>
                <a:latin typeface="TitilliumText14L" pitchFamily="50" charset="0"/>
              </a:rPr>
              <a:t>Union Régionale des SCOP et SCIC d’Auvergne Rhône-Alpes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81000" y="1356360"/>
            <a:ext cx="166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E003D"/>
                </a:solidFill>
                <a:latin typeface="TitilliumText14L" pitchFamily="50" charset="0"/>
              </a:rPr>
              <a:t>18 JUIN 2019</a:t>
            </a:r>
          </a:p>
        </p:txBody>
      </p:sp>
      <p:sp>
        <p:nvSpPr>
          <p:cNvPr id="3" name="Rectangle 2"/>
          <p:cNvSpPr/>
          <p:nvPr/>
        </p:nvSpPr>
        <p:spPr>
          <a:xfrm>
            <a:off x="6751320" y="6080759"/>
            <a:ext cx="3329305" cy="147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40" y="6553200"/>
            <a:ext cx="1360507" cy="721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1728000" y="3096000"/>
            <a:ext cx="7270560" cy="331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5" name="Image 74"/>
          <p:cNvPicPr/>
          <p:nvPr/>
        </p:nvPicPr>
        <p:blipFill>
          <a:blip r:embed="rId2"/>
          <a:stretch/>
        </p:blipFill>
        <p:spPr>
          <a:xfrm>
            <a:off x="225720" y="360"/>
            <a:ext cx="780840" cy="7558200"/>
          </a:xfrm>
          <a:prstGeom prst="rect">
            <a:avLst/>
          </a:prstGeom>
          <a:ln>
            <a:noFill/>
          </a:ln>
        </p:spPr>
      </p:pic>
      <p:sp>
        <p:nvSpPr>
          <p:cNvPr id="76" name="CustomShape 2"/>
          <p:cNvSpPr/>
          <p:nvPr/>
        </p:nvSpPr>
        <p:spPr>
          <a:xfrm>
            <a:off x="1656000" y="420954"/>
            <a:ext cx="8194582" cy="6150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4000" b="0" strike="noStrike" spc="-1" dirty="0">
                <a:solidFill>
                  <a:srgbClr val="7D003E"/>
                </a:solidFill>
                <a:uFill>
                  <a:solidFill>
                    <a:srgbClr val="FFFFFF"/>
                  </a:solidFill>
                </a:uFill>
              </a:rPr>
              <a:t>Le multisociétariat </a:t>
            </a:r>
            <a:endParaRPr lang="fr-FR" sz="1800" b="0" strike="noStrike" spc="-1" dirty="0">
              <a:solidFill>
                <a:srgbClr val="7D003E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7" name="CustomShape 3"/>
          <p:cNvSpPr/>
          <p:nvPr/>
        </p:nvSpPr>
        <p:spPr>
          <a:xfrm>
            <a:off x="1655999" y="1036048"/>
            <a:ext cx="7880303" cy="9475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Regroupement de toute personne physique ou personne morale autour d’un projet économique commun  pour des raisons différentes.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65" y="1983583"/>
            <a:ext cx="8604164" cy="5342007"/>
          </a:xfrm>
          <a:prstGeom prst="rect">
            <a:avLst/>
          </a:prstGeom>
        </p:spPr>
      </p:pic>
      <p:sp>
        <p:nvSpPr>
          <p:cNvPr id="7" name="CustomShape 3"/>
          <p:cNvSpPr/>
          <p:nvPr/>
        </p:nvSpPr>
        <p:spPr>
          <a:xfrm>
            <a:off x="7004114" y="5525982"/>
            <a:ext cx="2846468" cy="5161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/>
            <a:r>
              <a:rPr lang="fr-FR" i="1" spc="-1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FFFF"/>
                  </a:solidFill>
                </a:uFill>
              </a:rPr>
              <a:t>Un associé = une voix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40" y="6553200"/>
            <a:ext cx="1360507" cy="72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40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1728000" y="3096000"/>
            <a:ext cx="7270560" cy="331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5" name="Image 74"/>
          <p:cNvPicPr/>
          <p:nvPr/>
        </p:nvPicPr>
        <p:blipFill>
          <a:blip r:embed="rId2"/>
          <a:stretch/>
        </p:blipFill>
        <p:spPr>
          <a:xfrm>
            <a:off x="225720" y="360"/>
            <a:ext cx="780840" cy="7558200"/>
          </a:xfrm>
          <a:prstGeom prst="rect">
            <a:avLst/>
          </a:prstGeom>
          <a:ln>
            <a:noFill/>
          </a:ln>
        </p:spPr>
      </p:pic>
      <p:sp>
        <p:nvSpPr>
          <p:cNvPr id="76" name="CustomShape 2"/>
          <p:cNvSpPr/>
          <p:nvPr/>
        </p:nvSpPr>
        <p:spPr>
          <a:xfrm>
            <a:off x="1800000" y="607991"/>
            <a:ext cx="7487280" cy="129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4000" spc="-1" dirty="0">
                <a:solidFill>
                  <a:srgbClr val="7D003E"/>
                </a:solidFill>
                <a:uFill>
                  <a:solidFill>
                    <a:srgbClr val="FFFFFF"/>
                  </a:solidFill>
                </a:uFill>
              </a:rPr>
              <a:t>Le projet coopératif</a:t>
            </a:r>
            <a:endParaRPr lang="fr-FR" sz="1800" b="0" strike="noStrike" spc="-1" dirty="0">
              <a:solidFill>
                <a:srgbClr val="7D003E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7" name="CustomShape 3"/>
          <p:cNvSpPr/>
          <p:nvPr/>
        </p:nvSpPr>
        <p:spPr>
          <a:xfrm>
            <a:off x="1763640" y="2855487"/>
            <a:ext cx="7199280" cy="30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2400" b="0" strike="noStrike" spc="-1" dirty="0">
                <a:solidFill>
                  <a:srgbClr val="E2003F"/>
                </a:solidFill>
                <a:uFill>
                  <a:solidFill>
                    <a:srgbClr val="FFFFFF"/>
                  </a:solidFill>
                </a:uFill>
              </a:rPr>
              <a:t>&gt; </a:t>
            </a:r>
            <a:r>
              <a:rPr lang="fr-FR" sz="2400" spc="-1" dirty="0">
                <a:solidFill>
                  <a:srgbClr val="E2003F"/>
                </a:solidFill>
                <a:uFill>
                  <a:solidFill>
                    <a:srgbClr val="FFFFFF"/>
                  </a:solidFill>
                </a:uFill>
              </a:rPr>
              <a:t>L’intérêt collectif</a:t>
            </a:r>
          </a:p>
          <a:p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L’intérêt par lequel tous les associés et l’environnement peuvent se retrouver autour d’un objet commun.</a:t>
            </a:r>
          </a:p>
          <a:p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&gt; Structuration territoriale et/ou de filière</a:t>
            </a:r>
          </a:p>
          <a:p>
            <a:endParaRPr lang="fr-F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fr-FR" sz="2400" spc="-1" dirty="0">
                <a:solidFill>
                  <a:srgbClr val="E2003F"/>
                </a:solidFill>
                <a:uFill>
                  <a:solidFill>
                    <a:srgbClr val="FFFFFF"/>
                  </a:solidFill>
                </a:uFill>
              </a:rPr>
              <a:t>&gt; Le caractère d’utilité sociale</a:t>
            </a:r>
          </a:p>
          <a:p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Les conditions dans lesquelles la Scic exerce son activité, notamment en organisant un gouvernement multi parties-prenantes 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CustomShape 3"/>
          <p:cNvSpPr/>
          <p:nvPr/>
        </p:nvSpPr>
        <p:spPr>
          <a:xfrm>
            <a:off x="1800000" y="1257971"/>
            <a:ext cx="7880303" cy="9475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Les fondateurs élaborent à travers les activités de production une ambition commune, un projet politique, qui repose sur :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40" y="6553200"/>
            <a:ext cx="1360507" cy="72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016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1728000" y="3096000"/>
            <a:ext cx="7270560" cy="331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5" name="Image 74"/>
          <p:cNvPicPr/>
          <p:nvPr/>
        </p:nvPicPr>
        <p:blipFill>
          <a:blip r:embed="rId2"/>
          <a:stretch/>
        </p:blipFill>
        <p:spPr>
          <a:xfrm>
            <a:off x="225720" y="360"/>
            <a:ext cx="780840" cy="7558200"/>
          </a:xfrm>
          <a:prstGeom prst="rect">
            <a:avLst/>
          </a:prstGeom>
          <a:ln>
            <a:noFill/>
          </a:ln>
        </p:spPr>
      </p:pic>
      <p:sp>
        <p:nvSpPr>
          <p:cNvPr id="76" name="CustomShape 2"/>
          <p:cNvSpPr/>
          <p:nvPr/>
        </p:nvSpPr>
        <p:spPr>
          <a:xfrm>
            <a:off x="1511280" y="3025752"/>
            <a:ext cx="7726238" cy="690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4000" spc="-1" dirty="0">
                <a:solidFill>
                  <a:srgbClr val="7D003E"/>
                </a:solidFill>
                <a:uFill>
                  <a:solidFill>
                    <a:srgbClr val="FFFFFF"/>
                  </a:solidFill>
                </a:uFill>
              </a:rPr>
              <a:t>Quelle procédure et impacts ?</a:t>
            </a:r>
          </a:p>
          <a:p>
            <a:endParaRPr lang="fr-FR" sz="4000" spc="-1" dirty="0">
              <a:solidFill>
                <a:srgbClr val="7D003E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fr-FR" sz="4000" spc="-1" dirty="0">
              <a:solidFill>
                <a:srgbClr val="7D003E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fr-FR" sz="1800" b="0" strike="noStrike" spc="-1" dirty="0">
              <a:solidFill>
                <a:srgbClr val="7D003E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40" y="6553200"/>
            <a:ext cx="1360507" cy="72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071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 bwMode="auto">
          <a:xfrm>
            <a:off x="1223784" y="253570"/>
            <a:ext cx="8192042" cy="126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z="4409" dirty="0">
                <a:solidFill>
                  <a:srgbClr val="7E003D"/>
                </a:solidFill>
                <a:latin typeface="TitilliumText14L" pitchFamily="50" charset="0"/>
                <a:cs typeface="Arial" panose="020B0604020202020204" pitchFamily="34" charset="0"/>
              </a:rPr>
              <a:t>Les motivations pour une transformation d’association</a:t>
            </a:r>
          </a:p>
        </p:txBody>
      </p:sp>
      <p:pic>
        <p:nvPicPr>
          <p:cNvPr id="4" name="Image 3"/>
          <p:cNvPicPr/>
          <p:nvPr/>
        </p:nvPicPr>
        <p:blipFill>
          <a:blip r:embed="rId2"/>
          <a:stretch/>
        </p:blipFill>
        <p:spPr>
          <a:xfrm>
            <a:off x="225720" y="360"/>
            <a:ext cx="780840" cy="7558200"/>
          </a:xfrm>
          <a:prstGeom prst="rect">
            <a:avLst/>
          </a:prstGeom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872" y="6838478"/>
            <a:ext cx="1259374" cy="421296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3152685" y="3635026"/>
            <a:ext cx="1542528" cy="101263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435439" y="3014197"/>
            <a:ext cx="1717247" cy="6342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3172969" y="2741947"/>
            <a:ext cx="419896" cy="8930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endCxn id="65" idx="0"/>
          </p:cNvCxnSpPr>
          <p:nvPr/>
        </p:nvCxnSpPr>
        <p:spPr>
          <a:xfrm flipH="1">
            <a:off x="6772051" y="2969367"/>
            <a:ext cx="464470" cy="119252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6772051" y="3633086"/>
            <a:ext cx="1378229" cy="6839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3094343" y="4851429"/>
            <a:ext cx="1440576" cy="142209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Ellipse 74"/>
          <p:cNvSpPr/>
          <p:nvPr/>
        </p:nvSpPr>
        <p:spPr>
          <a:xfrm>
            <a:off x="2795493" y="6009523"/>
            <a:ext cx="566956" cy="561172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/>
          <p:cNvSpPr/>
          <p:nvPr/>
        </p:nvSpPr>
        <p:spPr>
          <a:xfrm>
            <a:off x="2929437" y="6142101"/>
            <a:ext cx="299066" cy="296015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ZoneTexte 76"/>
          <p:cNvSpPr txBox="1"/>
          <p:nvPr/>
        </p:nvSpPr>
        <p:spPr>
          <a:xfrm>
            <a:off x="3327044" y="6096064"/>
            <a:ext cx="274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E1142"/>
                </a:solidFill>
                <a:latin typeface="Calibri" panose="020F0502020204030204"/>
              </a:rPr>
              <a:t>LISIBILITE</a:t>
            </a:r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4695214" y="4294407"/>
            <a:ext cx="2060921" cy="35836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e 23"/>
          <p:cNvGrpSpPr/>
          <p:nvPr/>
        </p:nvGrpSpPr>
        <p:grpSpPr>
          <a:xfrm>
            <a:off x="2869208" y="3354892"/>
            <a:ext cx="566956" cy="561172"/>
            <a:chOff x="2003367" y="1787236"/>
            <a:chExt cx="644583" cy="644583"/>
          </a:xfrm>
        </p:grpSpPr>
        <p:sp>
          <p:nvSpPr>
            <p:cNvPr id="70" name="Ellipse 69"/>
            <p:cNvSpPr/>
            <p:nvPr/>
          </p:nvSpPr>
          <p:spPr>
            <a:xfrm>
              <a:off x="2003367" y="1787236"/>
              <a:ext cx="644583" cy="6445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Ellipse 70"/>
            <p:cNvSpPr/>
            <p:nvPr/>
          </p:nvSpPr>
          <p:spPr>
            <a:xfrm>
              <a:off x="2155651" y="1939520"/>
              <a:ext cx="340014" cy="340014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4411736" y="4355971"/>
            <a:ext cx="566956" cy="561172"/>
            <a:chOff x="2003367" y="1787236"/>
            <a:chExt cx="644583" cy="644583"/>
          </a:xfrm>
        </p:grpSpPr>
        <p:sp>
          <p:nvSpPr>
            <p:cNvPr id="68" name="Ellipse 67"/>
            <p:cNvSpPr/>
            <p:nvPr/>
          </p:nvSpPr>
          <p:spPr>
            <a:xfrm>
              <a:off x="2003367" y="1787236"/>
              <a:ext cx="644583" cy="644583"/>
            </a:xfrm>
            <a:prstGeom prst="ellipse">
              <a:avLst/>
            </a:prstGeom>
            <a:solidFill>
              <a:srgbClr val="E200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Ellipse 68"/>
            <p:cNvSpPr/>
            <p:nvPr/>
          </p:nvSpPr>
          <p:spPr>
            <a:xfrm>
              <a:off x="2155651" y="1939520"/>
              <a:ext cx="340014" cy="3400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6488573" y="4029316"/>
            <a:ext cx="566956" cy="561172"/>
            <a:chOff x="2003367" y="1787235"/>
            <a:chExt cx="644583" cy="644583"/>
          </a:xfrm>
        </p:grpSpPr>
        <p:sp>
          <p:nvSpPr>
            <p:cNvPr id="64" name="Ellipse 63"/>
            <p:cNvSpPr/>
            <p:nvPr/>
          </p:nvSpPr>
          <p:spPr>
            <a:xfrm>
              <a:off x="2003367" y="1787235"/>
              <a:ext cx="644583" cy="64458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Ellipse 64"/>
            <p:cNvSpPr/>
            <p:nvPr/>
          </p:nvSpPr>
          <p:spPr>
            <a:xfrm>
              <a:off x="2155651" y="1939520"/>
              <a:ext cx="340014" cy="340014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1278738" y="2860555"/>
            <a:ext cx="299106" cy="296917"/>
            <a:chOff x="2003367" y="1787236"/>
            <a:chExt cx="644583" cy="644583"/>
          </a:xfrm>
        </p:grpSpPr>
        <p:sp>
          <p:nvSpPr>
            <p:cNvPr id="62" name="Ellipse 61"/>
            <p:cNvSpPr/>
            <p:nvPr/>
          </p:nvSpPr>
          <p:spPr>
            <a:xfrm>
              <a:off x="2003367" y="1787236"/>
              <a:ext cx="644583" cy="6445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Ellipse 62"/>
            <p:cNvSpPr/>
            <p:nvPr/>
          </p:nvSpPr>
          <p:spPr>
            <a:xfrm>
              <a:off x="2155651" y="1939520"/>
              <a:ext cx="340014" cy="34001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3436164" y="2587448"/>
            <a:ext cx="299106" cy="296917"/>
            <a:chOff x="2003367" y="1787236"/>
            <a:chExt cx="644583" cy="644583"/>
          </a:xfrm>
        </p:grpSpPr>
        <p:sp>
          <p:nvSpPr>
            <p:cNvPr id="58" name="Ellipse 57"/>
            <p:cNvSpPr/>
            <p:nvPr/>
          </p:nvSpPr>
          <p:spPr>
            <a:xfrm>
              <a:off x="2003367" y="1787236"/>
              <a:ext cx="644583" cy="6445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Ellipse 58"/>
            <p:cNvSpPr/>
            <p:nvPr/>
          </p:nvSpPr>
          <p:spPr>
            <a:xfrm>
              <a:off x="2155651" y="1939520"/>
              <a:ext cx="340014" cy="34001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7087719" y="2817831"/>
            <a:ext cx="299106" cy="296917"/>
            <a:chOff x="2003367" y="1787236"/>
            <a:chExt cx="644583" cy="644583"/>
          </a:xfrm>
        </p:grpSpPr>
        <p:sp>
          <p:nvSpPr>
            <p:cNvPr id="56" name="Ellipse 55"/>
            <p:cNvSpPr/>
            <p:nvPr/>
          </p:nvSpPr>
          <p:spPr>
            <a:xfrm>
              <a:off x="2003367" y="1787236"/>
              <a:ext cx="644583" cy="64458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Ellipse 56"/>
            <p:cNvSpPr/>
            <p:nvPr/>
          </p:nvSpPr>
          <p:spPr>
            <a:xfrm>
              <a:off x="2155651" y="1939520"/>
              <a:ext cx="340014" cy="34001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8000746" y="3486567"/>
            <a:ext cx="299106" cy="296917"/>
            <a:chOff x="2003367" y="1787236"/>
            <a:chExt cx="644583" cy="644583"/>
          </a:xfrm>
        </p:grpSpPr>
        <p:sp>
          <p:nvSpPr>
            <p:cNvPr id="54" name="Ellipse 53"/>
            <p:cNvSpPr/>
            <p:nvPr/>
          </p:nvSpPr>
          <p:spPr>
            <a:xfrm>
              <a:off x="2003367" y="1787236"/>
              <a:ext cx="644583" cy="6445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Ellipse 54"/>
            <p:cNvSpPr/>
            <p:nvPr/>
          </p:nvSpPr>
          <p:spPr>
            <a:xfrm>
              <a:off x="2155651" y="1939520"/>
              <a:ext cx="340014" cy="34001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6" name="ZoneTexte 35"/>
          <p:cNvSpPr txBox="1"/>
          <p:nvPr/>
        </p:nvSpPr>
        <p:spPr>
          <a:xfrm>
            <a:off x="4922166" y="5105737"/>
            <a:ext cx="3740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b="1" dirty="0">
                <a:solidFill>
                  <a:srgbClr val="E5064D"/>
                </a:solidFill>
                <a:latin typeface="Titillium Lt" panose="00000400000000000000" pitchFamily="50" charset="0"/>
              </a:rPr>
              <a:t>FAIRE FACE AUX ENJEUX ÉCONOMIQUES</a:t>
            </a:r>
            <a:endParaRPr lang="fr-FR" sz="2400" b="1" dirty="0">
              <a:solidFill>
                <a:srgbClr val="7E1142"/>
              </a:solidFill>
              <a:latin typeface="Calibri" panose="020F0502020204030204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1022148" y="3968689"/>
            <a:ext cx="274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E1142"/>
                </a:solidFill>
                <a:latin typeface="Calibri" panose="020F0502020204030204"/>
              </a:rPr>
              <a:t>PROFESSIONALISATION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7071117" y="4298733"/>
            <a:ext cx="274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E1142"/>
                </a:solidFill>
                <a:latin typeface="Calibri" panose="020F0502020204030204"/>
              </a:rPr>
              <a:t>NOUVELLES CAPACITES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265264" y="2141465"/>
            <a:ext cx="1897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E1142"/>
                </a:solidFill>
                <a:latin typeface="Calibri" panose="020F0502020204030204"/>
              </a:rPr>
              <a:t>Responsabilités</a:t>
            </a:r>
          </a:p>
          <a:p>
            <a:r>
              <a:rPr lang="fr-FR" dirty="0">
                <a:solidFill>
                  <a:srgbClr val="7E1142"/>
                </a:solidFill>
                <a:latin typeface="Calibri" panose="020F0502020204030204"/>
              </a:rPr>
              <a:t>partagées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3732782" y="2589987"/>
            <a:ext cx="2407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E1142"/>
                </a:solidFill>
                <a:latin typeface="Calibri" panose="020F0502020204030204"/>
              </a:rPr>
              <a:t>Passage de membre à associé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7316160" y="2563938"/>
            <a:ext cx="1485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E1142"/>
                </a:solidFill>
                <a:latin typeface="Calibri" panose="020F0502020204030204"/>
              </a:rPr>
              <a:t>Capital social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8324768" y="3156402"/>
            <a:ext cx="1755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E1142"/>
                </a:solidFill>
                <a:latin typeface="Calibri" panose="020F0502020204030204"/>
              </a:rPr>
              <a:t>Ancrage économique et financier</a:t>
            </a:r>
          </a:p>
        </p:txBody>
      </p:sp>
    </p:spTree>
    <p:extLst>
      <p:ext uri="{BB962C8B-B14F-4D97-AF65-F5344CB8AC3E}">
        <p14:creationId xmlns:p14="http://schemas.microsoft.com/office/powerpoint/2010/main" val="1216984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 bwMode="auto">
          <a:xfrm>
            <a:off x="1223784" y="253570"/>
            <a:ext cx="8192042" cy="126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z="4409" dirty="0">
                <a:solidFill>
                  <a:srgbClr val="7E003D"/>
                </a:solidFill>
                <a:latin typeface="TitilliumText14L" pitchFamily="50" charset="0"/>
                <a:cs typeface="Arial" panose="020B0604020202020204" pitchFamily="34" charset="0"/>
              </a:rPr>
              <a:t>Les motivations pour une transformation d’association</a:t>
            </a:r>
          </a:p>
        </p:txBody>
      </p:sp>
      <p:pic>
        <p:nvPicPr>
          <p:cNvPr id="4" name="Image 3"/>
          <p:cNvPicPr/>
          <p:nvPr/>
        </p:nvPicPr>
        <p:blipFill>
          <a:blip r:embed="rId2"/>
          <a:stretch/>
        </p:blipFill>
        <p:spPr>
          <a:xfrm>
            <a:off x="225720" y="360"/>
            <a:ext cx="780840" cy="7558200"/>
          </a:xfrm>
          <a:prstGeom prst="rect">
            <a:avLst/>
          </a:prstGeom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872" y="6838478"/>
            <a:ext cx="1259374" cy="421296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3152685" y="3635026"/>
            <a:ext cx="1542528" cy="101263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435439" y="3014197"/>
            <a:ext cx="1717247" cy="6342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3172969" y="2741947"/>
            <a:ext cx="419896" cy="8930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endCxn id="65" idx="0"/>
          </p:cNvCxnSpPr>
          <p:nvPr/>
        </p:nvCxnSpPr>
        <p:spPr>
          <a:xfrm flipH="1">
            <a:off x="6772051" y="2969367"/>
            <a:ext cx="464470" cy="119252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6772051" y="3633086"/>
            <a:ext cx="1378229" cy="6839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4695214" y="4294407"/>
            <a:ext cx="2060921" cy="35836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e 23"/>
          <p:cNvGrpSpPr/>
          <p:nvPr/>
        </p:nvGrpSpPr>
        <p:grpSpPr>
          <a:xfrm>
            <a:off x="2869208" y="3354892"/>
            <a:ext cx="566956" cy="561172"/>
            <a:chOff x="2003367" y="1787236"/>
            <a:chExt cx="644583" cy="644583"/>
          </a:xfrm>
        </p:grpSpPr>
        <p:sp>
          <p:nvSpPr>
            <p:cNvPr id="70" name="Ellipse 69"/>
            <p:cNvSpPr/>
            <p:nvPr/>
          </p:nvSpPr>
          <p:spPr>
            <a:xfrm>
              <a:off x="2003367" y="1787236"/>
              <a:ext cx="644583" cy="6445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Ellipse 70"/>
            <p:cNvSpPr/>
            <p:nvPr/>
          </p:nvSpPr>
          <p:spPr>
            <a:xfrm>
              <a:off x="2155651" y="1939520"/>
              <a:ext cx="340014" cy="340014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4411736" y="4355971"/>
            <a:ext cx="566956" cy="561172"/>
            <a:chOff x="2003367" y="1787236"/>
            <a:chExt cx="644583" cy="644583"/>
          </a:xfrm>
        </p:grpSpPr>
        <p:sp>
          <p:nvSpPr>
            <p:cNvPr id="68" name="Ellipse 67"/>
            <p:cNvSpPr/>
            <p:nvPr/>
          </p:nvSpPr>
          <p:spPr>
            <a:xfrm>
              <a:off x="2003367" y="1787236"/>
              <a:ext cx="644583" cy="644583"/>
            </a:xfrm>
            <a:prstGeom prst="ellipse">
              <a:avLst/>
            </a:prstGeom>
            <a:solidFill>
              <a:srgbClr val="E200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Ellipse 68"/>
            <p:cNvSpPr/>
            <p:nvPr/>
          </p:nvSpPr>
          <p:spPr>
            <a:xfrm>
              <a:off x="2155651" y="1939520"/>
              <a:ext cx="340014" cy="3400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6488573" y="4029316"/>
            <a:ext cx="566956" cy="561172"/>
            <a:chOff x="2003367" y="1787235"/>
            <a:chExt cx="644583" cy="644583"/>
          </a:xfrm>
        </p:grpSpPr>
        <p:sp>
          <p:nvSpPr>
            <p:cNvPr id="64" name="Ellipse 63"/>
            <p:cNvSpPr/>
            <p:nvPr/>
          </p:nvSpPr>
          <p:spPr>
            <a:xfrm>
              <a:off x="2003367" y="1787235"/>
              <a:ext cx="644583" cy="64458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Ellipse 64"/>
            <p:cNvSpPr/>
            <p:nvPr/>
          </p:nvSpPr>
          <p:spPr>
            <a:xfrm>
              <a:off x="2155651" y="1939520"/>
              <a:ext cx="340014" cy="340014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1278738" y="2860555"/>
            <a:ext cx="299106" cy="296917"/>
            <a:chOff x="2003367" y="1787236"/>
            <a:chExt cx="644583" cy="644583"/>
          </a:xfrm>
        </p:grpSpPr>
        <p:sp>
          <p:nvSpPr>
            <p:cNvPr id="62" name="Ellipse 61"/>
            <p:cNvSpPr/>
            <p:nvPr/>
          </p:nvSpPr>
          <p:spPr>
            <a:xfrm>
              <a:off x="2003367" y="1787236"/>
              <a:ext cx="644583" cy="6445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Ellipse 62"/>
            <p:cNvSpPr/>
            <p:nvPr/>
          </p:nvSpPr>
          <p:spPr>
            <a:xfrm>
              <a:off x="2155651" y="1939520"/>
              <a:ext cx="340014" cy="34001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3436164" y="2587448"/>
            <a:ext cx="299106" cy="296917"/>
            <a:chOff x="2003367" y="1787236"/>
            <a:chExt cx="644583" cy="644583"/>
          </a:xfrm>
        </p:grpSpPr>
        <p:sp>
          <p:nvSpPr>
            <p:cNvPr id="58" name="Ellipse 57"/>
            <p:cNvSpPr/>
            <p:nvPr/>
          </p:nvSpPr>
          <p:spPr>
            <a:xfrm>
              <a:off x="2003367" y="1787236"/>
              <a:ext cx="644583" cy="6445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Ellipse 58"/>
            <p:cNvSpPr/>
            <p:nvPr/>
          </p:nvSpPr>
          <p:spPr>
            <a:xfrm>
              <a:off x="2155651" y="1939520"/>
              <a:ext cx="340014" cy="34001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7087719" y="2817831"/>
            <a:ext cx="299106" cy="296917"/>
            <a:chOff x="2003367" y="1787236"/>
            <a:chExt cx="644583" cy="644583"/>
          </a:xfrm>
        </p:grpSpPr>
        <p:sp>
          <p:nvSpPr>
            <p:cNvPr id="56" name="Ellipse 55"/>
            <p:cNvSpPr/>
            <p:nvPr/>
          </p:nvSpPr>
          <p:spPr>
            <a:xfrm>
              <a:off x="2003367" y="1787236"/>
              <a:ext cx="644583" cy="64458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Ellipse 56"/>
            <p:cNvSpPr/>
            <p:nvPr/>
          </p:nvSpPr>
          <p:spPr>
            <a:xfrm>
              <a:off x="2155651" y="1939520"/>
              <a:ext cx="340014" cy="34001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8000746" y="3486567"/>
            <a:ext cx="299106" cy="296917"/>
            <a:chOff x="2003367" y="1787236"/>
            <a:chExt cx="644583" cy="644583"/>
          </a:xfrm>
        </p:grpSpPr>
        <p:sp>
          <p:nvSpPr>
            <p:cNvPr id="54" name="Ellipse 53"/>
            <p:cNvSpPr/>
            <p:nvPr/>
          </p:nvSpPr>
          <p:spPr>
            <a:xfrm>
              <a:off x="2003367" y="1787236"/>
              <a:ext cx="644583" cy="6445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Ellipse 54"/>
            <p:cNvSpPr/>
            <p:nvPr/>
          </p:nvSpPr>
          <p:spPr>
            <a:xfrm>
              <a:off x="2155651" y="1939520"/>
              <a:ext cx="340014" cy="34001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6" name="ZoneTexte 35"/>
          <p:cNvSpPr txBox="1"/>
          <p:nvPr/>
        </p:nvSpPr>
        <p:spPr>
          <a:xfrm>
            <a:off x="4922166" y="5105737"/>
            <a:ext cx="3740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altLang="fr-FR" sz="2400" b="1" dirty="0">
                <a:solidFill>
                  <a:srgbClr val="E5064D"/>
                </a:solidFill>
                <a:latin typeface="Titillium Lt" panose="00000400000000000000" pitchFamily="50" charset="0"/>
              </a:rPr>
              <a:t>CHANGER LA GOUVERNANCE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262778" y="3808269"/>
            <a:ext cx="274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E1142"/>
                </a:solidFill>
                <a:latin typeface="Calibri" panose="020F0502020204030204"/>
              </a:rPr>
              <a:t>MUTUALISATION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7071117" y="4298733"/>
            <a:ext cx="274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E1142"/>
                </a:solidFill>
                <a:latin typeface="Calibri" panose="020F0502020204030204"/>
              </a:rPr>
              <a:t>RESPONSABILISATION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265264" y="2141465"/>
            <a:ext cx="1897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E1142"/>
                </a:solidFill>
                <a:latin typeface="Calibri" panose="020F0502020204030204"/>
              </a:rPr>
              <a:t>Implication des partenaires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3732782" y="2589987"/>
            <a:ext cx="2407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E1142"/>
                </a:solidFill>
                <a:latin typeface="Calibri" panose="020F0502020204030204"/>
              </a:rPr>
              <a:t>Création d’un écosystème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7316160" y="2563938"/>
            <a:ext cx="185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E1142"/>
                </a:solidFill>
                <a:latin typeface="Calibri" panose="020F0502020204030204"/>
              </a:rPr>
              <a:t>Double qualité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8324768" y="3156402"/>
            <a:ext cx="175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E1142"/>
                </a:solidFill>
                <a:latin typeface="Calibri" panose="020F0502020204030204"/>
              </a:rPr>
              <a:t>Unicité d’action</a:t>
            </a:r>
          </a:p>
        </p:txBody>
      </p:sp>
    </p:spTree>
    <p:extLst>
      <p:ext uri="{BB962C8B-B14F-4D97-AF65-F5344CB8AC3E}">
        <p14:creationId xmlns:p14="http://schemas.microsoft.com/office/powerpoint/2010/main" val="2766223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 bwMode="auto">
          <a:xfrm>
            <a:off x="1223784" y="253570"/>
            <a:ext cx="8192042" cy="126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z="4409" dirty="0">
                <a:solidFill>
                  <a:srgbClr val="7E003D"/>
                </a:solidFill>
                <a:latin typeface="TitilliumText14L" pitchFamily="50" charset="0"/>
                <a:cs typeface="Arial" panose="020B0604020202020204" pitchFamily="34" charset="0"/>
              </a:rPr>
              <a:t>Les motivations pour une transformation d’association</a:t>
            </a:r>
          </a:p>
        </p:txBody>
      </p:sp>
      <p:pic>
        <p:nvPicPr>
          <p:cNvPr id="4" name="Image 3"/>
          <p:cNvPicPr/>
          <p:nvPr/>
        </p:nvPicPr>
        <p:blipFill>
          <a:blip r:embed="rId2"/>
          <a:stretch/>
        </p:blipFill>
        <p:spPr>
          <a:xfrm>
            <a:off x="225720" y="360"/>
            <a:ext cx="780840" cy="7558200"/>
          </a:xfrm>
          <a:prstGeom prst="rect">
            <a:avLst/>
          </a:prstGeom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872" y="6838478"/>
            <a:ext cx="1259374" cy="421296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3152685" y="3635026"/>
            <a:ext cx="1542528" cy="101263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435439" y="3014197"/>
            <a:ext cx="1717247" cy="6342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3172969" y="2741947"/>
            <a:ext cx="419896" cy="8930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3094343" y="4851429"/>
            <a:ext cx="1440576" cy="142209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Ellipse 74"/>
          <p:cNvSpPr/>
          <p:nvPr/>
        </p:nvSpPr>
        <p:spPr>
          <a:xfrm>
            <a:off x="2795493" y="6009523"/>
            <a:ext cx="566956" cy="561172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/>
          <p:cNvSpPr/>
          <p:nvPr/>
        </p:nvSpPr>
        <p:spPr>
          <a:xfrm>
            <a:off x="2929437" y="6142101"/>
            <a:ext cx="299066" cy="296015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ZoneTexte 76"/>
          <p:cNvSpPr txBox="1"/>
          <p:nvPr/>
        </p:nvSpPr>
        <p:spPr>
          <a:xfrm>
            <a:off x="3327044" y="6096064"/>
            <a:ext cx="2746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E1142"/>
                </a:solidFill>
                <a:latin typeface="Calibri" panose="020F0502020204030204"/>
              </a:rPr>
              <a:t>CONTINUITE DE LA </a:t>
            </a:r>
          </a:p>
          <a:p>
            <a:r>
              <a:rPr lang="fr-FR" dirty="0">
                <a:solidFill>
                  <a:srgbClr val="7E1142"/>
                </a:solidFill>
                <a:latin typeface="Calibri" panose="020F0502020204030204"/>
              </a:rPr>
              <a:t>PERSONNE MORALE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2869208" y="3354892"/>
            <a:ext cx="566956" cy="561172"/>
            <a:chOff x="2003367" y="1787236"/>
            <a:chExt cx="644583" cy="644583"/>
          </a:xfrm>
        </p:grpSpPr>
        <p:sp>
          <p:nvSpPr>
            <p:cNvPr id="70" name="Ellipse 69"/>
            <p:cNvSpPr/>
            <p:nvPr/>
          </p:nvSpPr>
          <p:spPr>
            <a:xfrm>
              <a:off x="2003367" y="1787236"/>
              <a:ext cx="644583" cy="6445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Ellipse 70"/>
            <p:cNvSpPr/>
            <p:nvPr/>
          </p:nvSpPr>
          <p:spPr>
            <a:xfrm>
              <a:off x="2155651" y="1939520"/>
              <a:ext cx="340014" cy="340014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4411736" y="4355971"/>
            <a:ext cx="566956" cy="561172"/>
            <a:chOff x="2003367" y="1787236"/>
            <a:chExt cx="644583" cy="644583"/>
          </a:xfrm>
        </p:grpSpPr>
        <p:sp>
          <p:nvSpPr>
            <p:cNvPr id="68" name="Ellipse 67"/>
            <p:cNvSpPr/>
            <p:nvPr/>
          </p:nvSpPr>
          <p:spPr>
            <a:xfrm>
              <a:off x="2003367" y="1787236"/>
              <a:ext cx="644583" cy="644583"/>
            </a:xfrm>
            <a:prstGeom prst="ellipse">
              <a:avLst/>
            </a:prstGeom>
            <a:solidFill>
              <a:srgbClr val="E200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Ellipse 68"/>
            <p:cNvSpPr/>
            <p:nvPr/>
          </p:nvSpPr>
          <p:spPr>
            <a:xfrm>
              <a:off x="2155651" y="1939520"/>
              <a:ext cx="340014" cy="3400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1278738" y="2860555"/>
            <a:ext cx="299106" cy="296917"/>
            <a:chOff x="2003367" y="1787236"/>
            <a:chExt cx="644583" cy="644583"/>
          </a:xfrm>
        </p:grpSpPr>
        <p:sp>
          <p:nvSpPr>
            <p:cNvPr id="62" name="Ellipse 61"/>
            <p:cNvSpPr/>
            <p:nvPr/>
          </p:nvSpPr>
          <p:spPr>
            <a:xfrm>
              <a:off x="2003367" y="1787236"/>
              <a:ext cx="644583" cy="6445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Ellipse 62"/>
            <p:cNvSpPr/>
            <p:nvPr/>
          </p:nvSpPr>
          <p:spPr>
            <a:xfrm>
              <a:off x="2155651" y="1939520"/>
              <a:ext cx="340014" cy="34001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3436164" y="2587448"/>
            <a:ext cx="299106" cy="296917"/>
            <a:chOff x="2003367" y="1787236"/>
            <a:chExt cx="644583" cy="644583"/>
          </a:xfrm>
        </p:grpSpPr>
        <p:sp>
          <p:nvSpPr>
            <p:cNvPr id="58" name="Ellipse 57"/>
            <p:cNvSpPr/>
            <p:nvPr/>
          </p:nvSpPr>
          <p:spPr>
            <a:xfrm>
              <a:off x="2003367" y="1787236"/>
              <a:ext cx="644583" cy="6445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Ellipse 58"/>
            <p:cNvSpPr/>
            <p:nvPr/>
          </p:nvSpPr>
          <p:spPr>
            <a:xfrm>
              <a:off x="2155651" y="1939520"/>
              <a:ext cx="340014" cy="34001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6" name="ZoneTexte 35"/>
          <p:cNvSpPr txBox="1"/>
          <p:nvPr/>
        </p:nvSpPr>
        <p:spPr>
          <a:xfrm>
            <a:off x="5258112" y="4260108"/>
            <a:ext cx="3740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2400" b="1" dirty="0">
                <a:solidFill>
                  <a:srgbClr val="E5064D"/>
                </a:solidFill>
                <a:latin typeface="TitilliumText14L" pitchFamily="50" charset="0"/>
              </a:rPr>
              <a:t>RESPECTER LE PROJET SOCIAL INITIAL</a:t>
            </a:r>
            <a:endParaRPr lang="fr-FR" sz="2400" b="1" dirty="0">
              <a:solidFill>
                <a:srgbClr val="7E1142"/>
              </a:solidFill>
              <a:latin typeface="Calibri" panose="020F0502020204030204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1022148" y="3968689"/>
            <a:ext cx="2746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E1142"/>
                </a:solidFill>
                <a:latin typeface="Calibri" panose="020F0502020204030204"/>
              </a:rPr>
              <a:t>ADHESION AUX PRINCIPES DE L’ESS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031873" y="2366574"/>
            <a:ext cx="189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E1142"/>
                </a:solidFill>
                <a:latin typeface="Calibri" panose="020F0502020204030204"/>
              </a:rPr>
              <a:t>Projet collectif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3732782" y="2589987"/>
            <a:ext cx="240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E1142"/>
                </a:solidFill>
                <a:latin typeface="Calibri" panose="020F0502020204030204"/>
              </a:rPr>
              <a:t>Vote démocratique</a:t>
            </a:r>
          </a:p>
        </p:txBody>
      </p:sp>
      <p:grpSp>
        <p:nvGrpSpPr>
          <p:cNvPr id="44" name="Groupe 43"/>
          <p:cNvGrpSpPr/>
          <p:nvPr/>
        </p:nvGrpSpPr>
        <p:grpSpPr>
          <a:xfrm>
            <a:off x="4772613" y="3188504"/>
            <a:ext cx="299106" cy="296917"/>
            <a:chOff x="2003367" y="1787236"/>
            <a:chExt cx="644583" cy="644583"/>
          </a:xfrm>
        </p:grpSpPr>
        <p:sp>
          <p:nvSpPr>
            <p:cNvPr id="45" name="Ellipse 44"/>
            <p:cNvSpPr/>
            <p:nvPr/>
          </p:nvSpPr>
          <p:spPr>
            <a:xfrm>
              <a:off x="2003367" y="1787236"/>
              <a:ext cx="644583" cy="64458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Ellipse 45"/>
            <p:cNvSpPr/>
            <p:nvPr/>
          </p:nvSpPr>
          <p:spPr>
            <a:xfrm>
              <a:off x="2155651" y="1939520"/>
              <a:ext cx="340014" cy="340014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47" name="Connecteur droit 46"/>
          <p:cNvCxnSpPr>
            <a:endCxn id="70" idx="6"/>
          </p:cNvCxnSpPr>
          <p:nvPr/>
        </p:nvCxnSpPr>
        <p:spPr>
          <a:xfrm flipH="1">
            <a:off x="3436164" y="3331310"/>
            <a:ext cx="1385396" cy="30416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5093436" y="3161660"/>
            <a:ext cx="2959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E1142"/>
                </a:solidFill>
                <a:latin typeface="Calibri" panose="020F0502020204030204"/>
              </a:rPr>
              <a:t>Réserves impartageables</a:t>
            </a:r>
          </a:p>
        </p:txBody>
      </p:sp>
    </p:spTree>
    <p:extLst>
      <p:ext uri="{BB962C8B-B14F-4D97-AF65-F5344CB8AC3E}">
        <p14:creationId xmlns:p14="http://schemas.microsoft.com/office/powerpoint/2010/main" val="2784134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1728000" y="3096000"/>
            <a:ext cx="7270560" cy="331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5" name="Image 74"/>
          <p:cNvPicPr/>
          <p:nvPr/>
        </p:nvPicPr>
        <p:blipFill>
          <a:blip r:embed="rId2"/>
          <a:stretch/>
        </p:blipFill>
        <p:spPr>
          <a:xfrm>
            <a:off x="225720" y="360"/>
            <a:ext cx="780840" cy="7558200"/>
          </a:xfrm>
          <a:prstGeom prst="rect">
            <a:avLst/>
          </a:prstGeom>
          <a:ln>
            <a:noFill/>
          </a:ln>
        </p:spPr>
      </p:pic>
      <p:sp>
        <p:nvSpPr>
          <p:cNvPr id="76" name="CustomShape 2"/>
          <p:cNvSpPr/>
          <p:nvPr/>
        </p:nvSpPr>
        <p:spPr>
          <a:xfrm>
            <a:off x="1656000" y="431345"/>
            <a:ext cx="7851682" cy="129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4000" b="0" strike="noStrike" spc="-1" dirty="0">
                <a:solidFill>
                  <a:srgbClr val="7D003E"/>
                </a:solidFill>
                <a:uFill>
                  <a:solidFill>
                    <a:srgbClr val="FFFFFF"/>
                  </a:solidFill>
                </a:uFill>
              </a:rPr>
              <a:t>Les étapes de la transformation</a:t>
            </a:r>
            <a:endParaRPr lang="fr-FR" sz="1800" b="0" strike="noStrike" spc="-1" dirty="0">
              <a:solidFill>
                <a:srgbClr val="7D003E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7" name="CustomShape 3"/>
          <p:cNvSpPr/>
          <p:nvPr/>
        </p:nvSpPr>
        <p:spPr>
          <a:xfrm>
            <a:off x="1127760" y="2179320"/>
            <a:ext cx="8379922" cy="37714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r>
              <a:rPr lang="fr-FR" altLang="fr-FR" sz="2000" dirty="0">
                <a:latin typeface="+mj-lt"/>
                <a:cs typeface="Calibri" panose="020F0502020204030204" pitchFamily="34" charset="0"/>
              </a:rPr>
              <a:t>→ </a:t>
            </a:r>
            <a:r>
              <a:rPr lang="fr-FR" altLang="fr-FR" sz="2000" dirty="0">
                <a:latin typeface="+mj-lt"/>
              </a:rPr>
              <a:t>Le diagnostic et le traitement des situations particulières </a:t>
            </a:r>
          </a:p>
          <a:p>
            <a:pPr>
              <a:defRPr/>
            </a:pPr>
            <a:r>
              <a:rPr lang="fr-FR" altLang="fr-FR" sz="2000" dirty="0">
                <a:latin typeface="+mj-lt"/>
                <a:cs typeface="Calibri" panose="020F0502020204030204" pitchFamily="34" charset="0"/>
              </a:rPr>
              <a:t>→ </a:t>
            </a:r>
            <a:r>
              <a:rPr lang="fr-FR" altLang="fr-FR" sz="2000" dirty="0">
                <a:latin typeface="+mj-lt"/>
              </a:rPr>
              <a:t>L’accompagnement au changement de gouvernance</a:t>
            </a:r>
          </a:p>
          <a:p>
            <a:pPr>
              <a:defRPr/>
            </a:pPr>
            <a:r>
              <a:rPr lang="fr-FR" altLang="fr-FR" sz="2000" dirty="0">
                <a:latin typeface="+mj-lt"/>
                <a:cs typeface="Calibri" panose="020F0502020204030204" pitchFamily="34" charset="0"/>
              </a:rPr>
              <a:t>→ </a:t>
            </a:r>
            <a:r>
              <a:rPr lang="fr-FR" altLang="fr-FR" sz="2000" dirty="0">
                <a:latin typeface="+mj-lt"/>
              </a:rPr>
              <a:t>La modélisation économique : Impact économique de la transformation </a:t>
            </a:r>
          </a:p>
          <a:p>
            <a:pPr>
              <a:defRPr/>
            </a:pPr>
            <a:endParaRPr lang="fr-FR" altLang="fr-FR" sz="2000" dirty="0">
              <a:latin typeface="+mj-lt"/>
            </a:endParaRPr>
          </a:p>
          <a:p>
            <a:pPr>
              <a:defRPr/>
            </a:pPr>
            <a:r>
              <a:rPr lang="fr-FR" altLang="fr-FR" sz="2000" dirty="0">
                <a:latin typeface="+mj-lt"/>
                <a:cs typeface="Calibri" panose="020F0502020204030204" pitchFamily="34" charset="0"/>
              </a:rPr>
              <a:t>→ </a:t>
            </a:r>
            <a:r>
              <a:rPr lang="fr-FR" altLang="fr-FR" sz="2000" dirty="0">
                <a:latin typeface="+mj-lt"/>
              </a:rPr>
              <a:t>Créer les conditions de la transformation : l’assemblée générale intermédiaire </a:t>
            </a:r>
          </a:p>
          <a:p>
            <a:pPr>
              <a:defRPr/>
            </a:pPr>
            <a:r>
              <a:rPr lang="fr-FR" altLang="fr-FR" sz="2000" dirty="0">
                <a:latin typeface="+mj-lt"/>
                <a:cs typeface="Calibri" panose="020F0502020204030204" pitchFamily="34" charset="0"/>
              </a:rPr>
              <a:t>→ </a:t>
            </a:r>
            <a:r>
              <a:rPr lang="fr-FR" altLang="fr-FR" sz="2000" dirty="0">
                <a:latin typeface="+mj-lt"/>
              </a:rPr>
              <a:t>L’assemblée générale de transformation : les principales résolutions à adopter </a:t>
            </a:r>
          </a:p>
          <a:p>
            <a:pPr>
              <a:defRPr/>
            </a:pPr>
            <a:endParaRPr lang="fr-FR" altLang="fr-FR" sz="2000" dirty="0">
              <a:latin typeface="+mj-lt"/>
            </a:endParaRPr>
          </a:p>
          <a:p>
            <a:pPr>
              <a:defRPr/>
            </a:pPr>
            <a:endParaRPr lang="fr-FR" altLang="fr-FR" sz="2000" dirty="0"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40" y="6553200"/>
            <a:ext cx="1360507" cy="72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680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1728000" y="3096000"/>
            <a:ext cx="7270560" cy="331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5" name="Image 74"/>
          <p:cNvPicPr/>
          <p:nvPr/>
        </p:nvPicPr>
        <p:blipFill>
          <a:blip r:embed="rId2"/>
          <a:stretch/>
        </p:blipFill>
        <p:spPr>
          <a:xfrm>
            <a:off x="225720" y="360"/>
            <a:ext cx="780840" cy="7558200"/>
          </a:xfrm>
          <a:prstGeom prst="rect">
            <a:avLst/>
          </a:prstGeom>
          <a:ln>
            <a:noFill/>
          </a:ln>
        </p:spPr>
      </p:pic>
      <p:sp>
        <p:nvSpPr>
          <p:cNvPr id="76" name="CustomShape 2"/>
          <p:cNvSpPr/>
          <p:nvPr/>
        </p:nvSpPr>
        <p:spPr>
          <a:xfrm>
            <a:off x="1656000" y="431345"/>
            <a:ext cx="7851682" cy="129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4000" b="0" strike="noStrike" spc="-1" dirty="0">
                <a:solidFill>
                  <a:srgbClr val="7D003E"/>
                </a:solidFill>
                <a:uFill>
                  <a:solidFill>
                    <a:srgbClr val="FFFFFF"/>
                  </a:solidFill>
                </a:uFill>
              </a:rPr>
              <a:t>Les impacts de la transformation</a:t>
            </a:r>
            <a:endParaRPr lang="fr-FR" sz="1800" b="0" strike="noStrike" spc="-1" dirty="0">
              <a:solidFill>
                <a:srgbClr val="7D003E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40" y="6553200"/>
            <a:ext cx="1360507" cy="721171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/>
          </p:nvPr>
        </p:nvSpPr>
        <p:spPr>
          <a:xfrm>
            <a:off x="1006560" y="1768680"/>
            <a:ext cx="3924360" cy="4384080"/>
          </a:xfrm>
        </p:spPr>
        <p:txBody>
          <a:bodyPr/>
          <a:lstStyle/>
          <a:p>
            <a:pPr marL="0" indent="0" algn="ctr">
              <a:buNone/>
            </a:pPr>
            <a:r>
              <a:rPr lang="fr-FR" sz="2000" b="1" dirty="0"/>
              <a:t>Les avantages de la transformation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Agir pour soulager des dirigeants bénévoles en structurant la gouvernance  qui permet d’associer à la décision les salariés, bénéficiaires et collectivités</a:t>
            </a:r>
          </a:p>
          <a:p>
            <a:pPr marL="0" indent="0">
              <a:buNone/>
            </a:pPr>
            <a:r>
              <a:rPr lang="fr-FR" sz="2000" dirty="0"/>
              <a:t>Conserver un cadre non lucratif, démocratique et responsabilisant</a:t>
            </a:r>
          </a:p>
          <a:p>
            <a:pPr marL="0" indent="0">
              <a:buNone/>
            </a:pPr>
            <a:r>
              <a:rPr lang="fr-FR" sz="2000" dirty="0"/>
              <a:t>Structurer le modèle économique et financier (mise en capital, transparence, responsabilisation, etc.)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/>
          </p:nvPr>
        </p:nvSpPr>
        <p:spPr>
          <a:xfrm>
            <a:off x="5273040" y="1768680"/>
            <a:ext cx="4306560" cy="4384080"/>
          </a:xfrm>
        </p:spPr>
        <p:txBody>
          <a:bodyPr/>
          <a:lstStyle/>
          <a:p>
            <a:pPr marL="0" indent="0" algn="ctr">
              <a:buNone/>
            </a:pPr>
            <a:r>
              <a:rPr lang="fr-FR" sz="2000" b="1" dirty="0"/>
              <a:t>Les inconvénients de la transformation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Changement de régime fiscal : assujettissement à l’IS + paiement de la CET + fin de l’abattement sur la taxe sur les salaires (possibilité de demander un rescrit)</a:t>
            </a:r>
          </a:p>
          <a:p>
            <a:pPr marL="0" indent="0">
              <a:buNone/>
            </a:pPr>
            <a:r>
              <a:rPr lang="fr-FR" sz="2000" dirty="0"/>
              <a:t>Pas d’assujettissement à la TVA</a:t>
            </a:r>
          </a:p>
          <a:p>
            <a:pPr marL="0" indent="0">
              <a:buNone/>
            </a:pPr>
            <a:r>
              <a:rPr lang="fr-FR" sz="2000" dirty="0"/>
              <a:t>Coût de la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8304040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1728000" y="3096000"/>
            <a:ext cx="7270560" cy="331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5" name="Image 74"/>
          <p:cNvPicPr/>
          <p:nvPr/>
        </p:nvPicPr>
        <p:blipFill>
          <a:blip r:embed="rId2"/>
          <a:stretch/>
        </p:blipFill>
        <p:spPr>
          <a:xfrm>
            <a:off x="225720" y="360"/>
            <a:ext cx="780840" cy="7558200"/>
          </a:xfrm>
          <a:prstGeom prst="rect">
            <a:avLst/>
          </a:prstGeom>
          <a:ln>
            <a:noFill/>
          </a:ln>
        </p:spPr>
      </p:pic>
      <p:sp>
        <p:nvSpPr>
          <p:cNvPr id="76" name="CustomShape 2"/>
          <p:cNvSpPr/>
          <p:nvPr/>
        </p:nvSpPr>
        <p:spPr>
          <a:xfrm>
            <a:off x="1511280" y="3025752"/>
            <a:ext cx="7726238" cy="690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4000" spc="-1" dirty="0">
                <a:solidFill>
                  <a:srgbClr val="7D003E"/>
                </a:solidFill>
                <a:uFill>
                  <a:solidFill>
                    <a:srgbClr val="FFFFFF"/>
                  </a:solidFill>
                </a:uFill>
              </a:rPr>
              <a:t>Temps de restitution</a:t>
            </a:r>
          </a:p>
          <a:p>
            <a:endParaRPr lang="fr-FR" sz="4000" spc="-1" dirty="0">
              <a:solidFill>
                <a:srgbClr val="7D003E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fr-FR" sz="4000" spc="-1" dirty="0">
              <a:solidFill>
                <a:srgbClr val="7D003E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fr-FR" sz="1800" b="0" strike="noStrike" spc="-1" dirty="0">
              <a:solidFill>
                <a:srgbClr val="7D003E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40" y="6553200"/>
            <a:ext cx="1360507" cy="72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375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1728000" y="3096000"/>
            <a:ext cx="7270560" cy="331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63" y="1990474"/>
            <a:ext cx="6921789" cy="5188201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5246" y="694482"/>
            <a:ext cx="8891154" cy="296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9207" tIns="51588" rIns="99207" bIns="5158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4000" dirty="0">
                <a:solidFill>
                  <a:srgbClr val="7E003F"/>
                </a:solidFill>
                <a:latin typeface="+mn-lt"/>
                <a:cs typeface="Tahoma" panose="020B0604030504040204" pitchFamily="34" charset="0"/>
              </a:rPr>
              <a:t>Des questions avant de se quitter ?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400" dirty="0">
              <a:solidFill>
                <a:srgbClr val="333333"/>
              </a:solidFill>
              <a:latin typeface="+mn-lt"/>
              <a:cs typeface="Tahoma" panose="020B0604030504040204" pitchFamily="34" charset="0"/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400" dirty="0">
              <a:solidFill>
                <a:srgbClr val="333333"/>
              </a:solidFill>
              <a:latin typeface="+mn-lt"/>
              <a:cs typeface="Tahoma" panose="020B0604030504040204" pitchFamily="34" charset="0"/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400" dirty="0">
              <a:solidFill>
                <a:srgbClr val="333333"/>
              </a:solidFill>
              <a:latin typeface="+mn-lt"/>
              <a:cs typeface="Tahoma" panose="020B0604030504040204" pitchFamily="34" charset="0"/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2400" dirty="0">
                <a:solidFill>
                  <a:srgbClr val="333333"/>
                </a:solidFill>
                <a:latin typeface="+mn-lt"/>
                <a:cs typeface="Tahoma" panose="020B0604030504040204" pitchFamily="34" charset="0"/>
              </a:rPr>
              <a:t>Plus d’informations</a:t>
            </a:r>
            <a:br>
              <a:rPr lang="fr-FR" altLang="fr-FR" sz="2000" dirty="0">
                <a:latin typeface="+mn-lt"/>
                <a:cs typeface="Tahoma" panose="020B0604030504040204" pitchFamily="34" charset="0"/>
              </a:rPr>
            </a:br>
            <a:r>
              <a:rPr lang="fr-FR" altLang="fr-FR" sz="2800" b="1" dirty="0">
                <a:latin typeface="+mn-lt"/>
                <a:cs typeface="Tahoma" panose="020B0604030504040204" pitchFamily="34" charset="0"/>
              </a:rPr>
              <a:t>  </a:t>
            </a:r>
            <a:r>
              <a:rPr lang="fr-FR" altLang="fr-FR" sz="3600" dirty="0">
                <a:solidFill>
                  <a:srgbClr val="E2003D"/>
                </a:solidFill>
                <a:latin typeface="+mn-lt"/>
                <a:cs typeface="Tahoma" panose="020B0604030504040204" pitchFamily="34" charset="0"/>
              </a:rPr>
              <a:t>www.les-scic.coop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800" b="1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69480" y="5730240"/>
            <a:ext cx="2496072" cy="1781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312" y="6482976"/>
            <a:ext cx="1360507" cy="72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029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 74"/>
          <p:cNvPicPr/>
          <p:nvPr/>
        </p:nvPicPr>
        <p:blipFill>
          <a:blip r:embed="rId2"/>
          <a:stretch/>
        </p:blipFill>
        <p:spPr>
          <a:xfrm>
            <a:off x="225720" y="360"/>
            <a:ext cx="780840" cy="7558200"/>
          </a:xfrm>
          <a:prstGeom prst="rect">
            <a:avLst/>
          </a:prstGeom>
          <a:ln>
            <a:noFill/>
          </a:ln>
        </p:spPr>
      </p:pic>
      <p:sp>
        <p:nvSpPr>
          <p:cNvPr id="76" name="CustomShape 2"/>
          <p:cNvSpPr/>
          <p:nvPr/>
        </p:nvSpPr>
        <p:spPr>
          <a:xfrm>
            <a:off x="1236960" y="663552"/>
            <a:ext cx="7487280" cy="690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4000" spc="-1" dirty="0">
                <a:solidFill>
                  <a:srgbClr val="7D003E"/>
                </a:solidFill>
                <a:uFill>
                  <a:solidFill>
                    <a:srgbClr val="FFFFFF"/>
                  </a:solidFill>
                </a:uFill>
              </a:rPr>
              <a:t>Déroulé de la présentation</a:t>
            </a:r>
          </a:p>
          <a:p>
            <a:endParaRPr lang="fr-FR" sz="1800" b="0" strike="noStrike" spc="-1" dirty="0">
              <a:solidFill>
                <a:srgbClr val="7D003E"/>
              </a:solidFill>
              <a:uFill>
                <a:solidFill>
                  <a:srgbClr val="FFFFFF"/>
                </a:solidFill>
              </a:uFill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4040468540"/>
              </p:ext>
            </p:extLst>
          </p:nvPr>
        </p:nvGraphicFramePr>
        <p:xfrm>
          <a:off x="1006560" y="2499360"/>
          <a:ext cx="8274600" cy="277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40" y="6553200"/>
            <a:ext cx="1360507" cy="72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424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1728000" y="3096000"/>
            <a:ext cx="7270560" cy="331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5" name="Image 74"/>
          <p:cNvPicPr/>
          <p:nvPr/>
        </p:nvPicPr>
        <p:blipFill>
          <a:blip r:embed="rId2"/>
          <a:stretch/>
        </p:blipFill>
        <p:spPr>
          <a:xfrm>
            <a:off x="225720" y="360"/>
            <a:ext cx="780840" cy="7558200"/>
          </a:xfrm>
          <a:prstGeom prst="rect">
            <a:avLst/>
          </a:prstGeom>
          <a:ln>
            <a:noFill/>
          </a:ln>
        </p:spPr>
      </p:pic>
      <p:sp>
        <p:nvSpPr>
          <p:cNvPr id="76" name="CustomShape 2"/>
          <p:cNvSpPr/>
          <p:nvPr/>
        </p:nvSpPr>
        <p:spPr>
          <a:xfrm>
            <a:off x="1511280" y="3025752"/>
            <a:ext cx="7487280" cy="690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4000" spc="-1" dirty="0">
                <a:solidFill>
                  <a:srgbClr val="7D003E"/>
                </a:solidFill>
                <a:uFill>
                  <a:solidFill>
                    <a:srgbClr val="FFFFFF"/>
                  </a:solidFill>
                </a:uFill>
              </a:rPr>
              <a:t>Émergence et spécificités des SCIC</a:t>
            </a:r>
          </a:p>
          <a:p>
            <a:endParaRPr lang="fr-FR" sz="1800" b="0" strike="noStrike" spc="-1" dirty="0">
              <a:solidFill>
                <a:srgbClr val="7D003E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40" y="6553200"/>
            <a:ext cx="1360507" cy="72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51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1728000" y="3096000"/>
            <a:ext cx="7270560" cy="331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5" name="Image 74"/>
          <p:cNvPicPr/>
          <p:nvPr/>
        </p:nvPicPr>
        <p:blipFill>
          <a:blip r:embed="rId2"/>
          <a:stretch/>
        </p:blipFill>
        <p:spPr>
          <a:xfrm>
            <a:off x="225720" y="360"/>
            <a:ext cx="780840" cy="7558200"/>
          </a:xfrm>
          <a:prstGeom prst="rect">
            <a:avLst/>
          </a:prstGeom>
          <a:ln>
            <a:noFill/>
          </a:ln>
        </p:spPr>
      </p:pic>
      <p:sp>
        <p:nvSpPr>
          <p:cNvPr id="76" name="CustomShape 2"/>
          <p:cNvSpPr/>
          <p:nvPr/>
        </p:nvSpPr>
        <p:spPr>
          <a:xfrm>
            <a:off x="1511280" y="348219"/>
            <a:ext cx="7487280" cy="690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4000" b="0" strike="noStrike" spc="-1" dirty="0">
                <a:solidFill>
                  <a:srgbClr val="7D003E"/>
                </a:solidFill>
                <a:uFill>
                  <a:solidFill>
                    <a:srgbClr val="FFFFFF"/>
                  </a:solidFill>
                </a:uFill>
              </a:rPr>
              <a:t>Les SCIC en chiffres</a:t>
            </a:r>
            <a:endParaRPr lang="fr-FR" sz="1800" b="0" strike="noStrike" spc="-1" dirty="0">
              <a:solidFill>
                <a:srgbClr val="7D003E"/>
              </a:solidFill>
              <a:uFill>
                <a:solidFill>
                  <a:srgbClr val="FFFFFF"/>
                </a:solidFill>
              </a:u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339870128"/>
              </p:ext>
            </p:extLst>
          </p:nvPr>
        </p:nvGraphicFramePr>
        <p:xfrm>
          <a:off x="1302180" y="1173480"/>
          <a:ext cx="8122200" cy="4648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719990" y="5000751"/>
            <a:ext cx="146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Création du statut Scic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714480" y="4979225"/>
            <a:ext cx="146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Scic en France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600820" y="4898526"/>
            <a:ext cx="164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Scic en Auvergne Rhône-Alpes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40" y="6553200"/>
            <a:ext cx="1360507" cy="721171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541640" y="4927421"/>
            <a:ext cx="164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Scic dans le domaine de la santé (2015)</a:t>
            </a:r>
          </a:p>
        </p:txBody>
      </p:sp>
    </p:spTree>
    <p:extLst>
      <p:ext uri="{BB962C8B-B14F-4D97-AF65-F5344CB8AC3E}">
        <p14:creationId xmlns:p14="http://schemas.microsoft.com/office/powerpoint/2010/main" val="26012048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1728000" y="3096000"/>
            <a:ext cx="7270560" cy="331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5" name="Image 74"/>
          <p:cNvPicPr/>
          <p:nvPr/>
        </p:nvPicPr>
        <p:blipFill>
          <a:blip r:embed="rId2"/>
          <a:stretch/>
        </p:blipFill>
        <p:spPr>
          <a:xfrm>
            <a:off x="225720" y="360"/>
            <a:ext cx="780840" cy="7558200"/>
          </a:xfrm>
          <a:prstGeom prst="rect">
            <a:avLst/>
          </a:prstGeom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40" y="6553200"/>
            <a:ext cx="1360507" cy="721171"/>
          </a:xfrm>
          <a:prstGeom prst="rect">
            <a:avLst/>
          </a:prstGeom>
        </p:spPr>
      </p:pic>
      <p:sp>
        <p:nvSpPr>
          <p:cNvPr id="14" name="CustomShape 2"/>
          <p:cNvSpPr/>
          <p:nvPr/>
        </p:nvSpPr>
        <p:spPr>
          <a:xfrm>
            <a:off x="1511280" y="348219"/>
            <a:ext cx="7487280" cy="690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4000" b="0" strike="noStrike" spc="-1" dirty="0">
                <a:solidFill>
                  <a:srgbClr val="7D003E"/>
                </a:solidFill>
                <a:uFill>
                  <a:solidFill>
                    <a:srgbClr val="FFFFFF"/>
                  </a:solidFill>
                </a:uFill>
              </a:rPr>
              <a:t>Les secteurs d’activité SCIC</a:t>
            </a:r>
            <a:endParaRPr lang="fr-FR" sz="1800" b="0" strike="noStrike" spc="-1" dirty="0">
              <a:solidFill>
                <a:srgbClr val="7D003E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1126671" y="1228593"/>
            <a:ext cx="4702629" cy="4682349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Services : formation, coworking et fablab, CAE, petite enfance, appui à la structuration territoriale ou filière </a:t>
            </a:r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6550740" y="1571767"/>
            <a:ext cx="1969997" cy="196536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Culture</a:t>
            </a:r>
          </a:p>
        </p:txBody>
      </p:sp>
      <p:sp>
        <p:nvSpPr>
          <p:cNvPr id="16" name="Ellipse 15"/>
          <p:cNvSpPr/>
          <p:nvPr/>
        </p:nvSpPr>
        <p:spPr>
          <a:xfrm>
            <a:off x="4975742" y="3190522"/>
            <a:ext cx="3455898" cy="344777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Agriculture et alimentation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57707" y="6222801"/>
            <a:ext cx="4588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Pas de SCIC dans le domaine de la santé sur la région</a:t>
            </a:r>
          </a:p>
        </p:txBody>
      </p:sp>
    </p:spTree>
    <p:extLst>
      <p:ext uri="{BB962C8B-B14F-4D97-AF65-F5344CB8AC3E}">
        <p14:creationId xmlns:p14="http://schemas.microsoft.com/office/powerpoint/2010/main" val="22487301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1728000" y="3096000"/>
            <a:ext cx="7270560" cy="331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5" name="Image 74"/>
          <p:cNvPicPr/>
          <p:nvPr/>
        </p:nvPicPr>
        <p:blipFill>
          <a:blip r:embed="rId2"/>
          <a:stretch/>
        </p:blipFill>
        <p:spPr>
          <a:xfrm>
            <a:off x="225720" y="360"/>
            <a:ext cx="780840" cy="7558200"/>
          </a:xfrm>
          <a:prstGeom prst="rect">
            <a:avLst/>
          </a:prstGeom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40" y="6553200"/>
            <a:ext cx="1360507" cy="721171"/>
          </a:xfrm>
          <a:prstGeom prst="rect">
            <a:avLst/>
          </a:prstGeom>
        </p:spPr>
      </p:pic>
      <p:sp>
        <p:nvSpPr>
          <p:cNvPr id="14" name="CustomShape 2"/>
          <p:cNvSpPr/>
          <p:nvPr/>
        </p:nvSpPr>
        <p:spPr>
          <a:xfrm>
            <a:off x="1511280" y="348219"/>
            <a:ext cx="7487280" cy="690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4000" b="0" strike="noStrike" spc="-1" dirty="0">
                <a:solidFill>
                  <a:srgbClr val="7D003E"/>
                </a:solidFill>
                <a:uFill>
                  <a:solidFill>
                    <a:srgbClr val="FFFFFF"/>
                  </a:solidFill>
                </a:uFill>
              </a:rPr>
              <a:t>Les SCIC dans la santé</a:t>
            </a:r>
            <a:endParaRPr lang="fr-FR" sz="1800" b="0" strike="noStrike" spc="-1" dirty="0">
              <a:solidFill>
                <a:srgbClr val="7D003E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75340" y="1595543"/>
            <a:ext cx="81591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Ordonnance du 26 janvier 2016 : mise en application en janvier 2018</a:t>
            </a:r>
          </a:p>
          <a:p>
            <a:endParaRPr lang="fr-FR" sz="2000" dirty="0"/>
          </a:p>
          <a:p>
            <a:r>
              <a:rPr lang="fr-FR" sz="2000" b="1" dirty="0"/>
              <a:t>Possibilité pour les Centres de santé de se constituer sous forme de Scic. </a:t>
            </a:r>
          </a:p>
          <a:p>
            <a:endParaRPr lang="fr-FR" sz="2000" dirty="0"/>
          </a:p>
          <a:p>
            <a:r>
              <a:rPr lang="fr-FR" sz="2000" dirty="0"/>
              <a:t>Objectifs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organisation de projets de santé structurés autour de parcours de soins en réponse aux évolutions des pathologies (augmentation des poly-pathologies, maladies chroniques, vieillissement de la population,…)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l’exercice de la profession médicale dans un cadre collectif, avec des conditions de travail plus sereines et efficaces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Lutter contre les déserts médicaux ruraux, urbains ou péri-urbains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Ouvrir de nouvelles perspectives en matière de démocratie, en associant les usagers</a:t>
            </a:r>
          </a:p>
          <a:p>
            <a:pPr marL="342900" indent="-342900">
              <a:buFontTx/>
              <a:buChar char="-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5590714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1728000" y="3096000"/>
            <a:ext cx="7270560" cy="331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5" name="Image 74"/>
          <p:cNvPicPr/>
          <p:nvPr/>
        </p:nvPicPr>
        <p:blipFill>
          <a:blip r:embed="rId2"/>
          <a:stretch/>
        </p:blipFill>
        <p:spPr>
          <a:xfrm>
            <a:off x="225720" y="360"/>
            <a:ext cx="780840" cy="7558200"/>
          </a:xfrm>
          <a:prstGeom prst="rect">
            <a:avLst/>
          </a:prstGeom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40" y="6553200"/>
            <a:ext cx="1360507" cy="721171"/>
          </a:xfrm>
          <a:prstGeom prst="rect">
            <a:avLst/>
          </a:prstGeom>
        </p:spPr>
      </p:pic>
      <p:sp>
        <p:nvSpPr>
          <p:cNvPr id="14" name="CustomShape 2"/>
          <p:cNvSpPr/>
          <p:nvPr/>
        </p:nvSpPr>
        <p:spPr>
          <a:xfrm>
            <a:off x="1511280" y="348219"/>
            <a:ext cx="7487280" cy="690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4000" b="0" strike="noStrike" spc="-1" dirty="0">
                <a:solidFill>
                  <a:srgbClr val="7D003E"/>
                </a:solidFill>
                <a:uFill>
                  <a:solidFill>
                    <a:srgbClr val="FFFFFF"/>
                  </a:solidFill>
                </a:uFill>
              </a:rPr>
              <a:t>Zoom sur Santé Commune</a:t>
            </a:r>
            <a:endParaRPr lang="fr-FR" sz="1800" b="0" strike="noStrike" spc="-1" dirty="0">
              <a:solidFill>
                <a:srgbClr val="7D003E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93582" y="4426921"/>
            <a:ext cx="91226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/>
              <a:t>« </a:t>
            </a:r>
            <a:r>
              <a:rPr lang="fr-FR" i="1" dirty="0"/>
              <a:t>Santé Commune est une association ouverte à toutes et tous mais qui a été créée plus particulièrement à destination des personnes en difficultés d’accès aux droits et aux soins dans l’esprit de la Charte d’Ottawa.</a:t>
            </a:r>
          </a:p>
          <a:p>
            <a:pPr algn="ctr"/>
            <a:r>
              <a:rPr lang="fr-FR" i="1" dirty="0"/>
              <a:t>Ainsi elle vise à développer des actions de promotion de la santé et de santé communautaire. Pour ce faire, elle s’attache à sortir d’une médecine générale à la fois libérale et isolée en imaginant un projet pluridisciplinaire favorisant le travail en équipe et le partage de compétences.»</a:t>
            </a:r>
            <a:endParaRPr lang="fr-FR" sz="2400" i="1" dirty="0"/>
          </a:p>
        </p:txBody>
      </p:sp>
      <p:pic>
        <p:nvPicPr>
          <p:cNvPr id="1028" name="Picture 4" descr="RÃ©sultat de recherche d'images pour &quot;SANTE COMMUN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000" y="1279031"/>
            <a:ext cx="6069551" cy="3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7063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1728000" y="3096000"/>
            <a:ext cx="7270560" cy="331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5" name="Image 74"/>
          <p:cNvPicPr/>
          <p:nvPr/>
        </p:nvPicPr>
        <p:blipFill>
          <a:blip r:embed="rId2"/>
          <a:stretch/>
        </p:blipFill>
        <p:spPr>
          <a:xfrm>
            <a:off x="225720" y="360"/>
            <a:ext cx="780840" cy="7558200"/>
          </a:xfrm>
          <a:prstGeom prst="rect">
            <a:avLst/>
          </a:prstGeom>
          <a:ln>
            <a:noFill/>
          </a:ln>
        </p:spPr>
      </p:pic>
      <p:sp>
        <p:nvSpPr>
          <p:cNvPr id="76" name="CustomShape 2"/>
          <p:cNvSpPr/>
          <p:nvPr/>
        </p:nvSpPr>
        <p:spPr>
          <a:xfrm>
            <a:off x="1511280" y="348219"/>
            <a:ext cx="7487280" cy="690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4000" b="0" strike="noStrike" spc="-1" dirty="0">
                <a:solidFill>
                  <a:srgbClr val="7D003E"/>
                </a:solidFill>
                <a:uFill>
                  <a:solidFill>
                    <a:srgbClr val="FFFFFF"/>
                  </a:solidFill>
                </a:uFill>
              </a:rPr>
              <a:t>Législation</a:t>
            </a:r>
            <a:endParaRPr lang="fr-FR" sz="1800" b="0" strike="noStrike" spc="-1" dirty="0">
              <a:solidFill>
                <a:srgbClr val="7D003E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9" b="9383"/>
          <a:stretch/>
        </p:blipFill>
        <p:spPr>
          <a:xfrm>
            <a:off x="2306476" y="1039091"/>
            <a:ext cx="5896887" cy="601003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40" y="6553200"/>
            <a:ext cx="1360507" cy="721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1728000" y="3096000"/>
            <a:ext cx="7270560" cy="331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5" name="Image 74"/>
          <p:cNvPicPr/>
          <p:nvPr/>
        </p:nvPicPr>
        <p:blipFill>
          <a:blip r:embed="rId2"/>
          <a:stretch/>
        </p:blipFill>
        <p:spPr>
          <a:xfrm>
            <a:off x="225720" y="360"/>
            <a:ext cx="780840" cy="7558200"/>
          </a:xfrm>
          <a:prstGeom prst="rect">
            <a:avLst/>
          </a:prstGeom>
          <a:ln>
            <a:noFill/>
          </a:ln>
        </p:spPr>
      </p:pic>
      <p:sp>
        <p:nvSpPr>
          <p:cNvPr id="76" name="CustomShape 2"/>
          <p:cNvSpPr/>
          <p:nvPr/>
        </p:nvSpPr>
        <p:spPr>
          <a:xfrm>
            <a:off x="1390191" y="392603"/>
            <a:ext cx="7487280" cy="129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4000" b="0" strike="noStrike" spc="-1" dirty="0">
                <a:solidFill>
                  <a:srgbClr val="7D003E"/>
                </a:solidFill>
                <a:uFill>
                  <a:solidFill>
                    <a:srgbClr val="FFFFFF"/>
                  </a:solidFill>
                </a:uFill>
              </a:rPr>
              <a:t>De l’association vers la coopérative</a:t>
            </a:r>
            <a:endParaRPr lang="fr-FR" sz="1800" b="0" strike="noStrike" spc="-1" dirty="0">
              <a:solidFill>
                <a:srgbClr val="7D003E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CustomShape 1"/>
          <p:cNvSpPr/>
          <p:nvPr/>
        </p:nvSpPr>
        <p:spPr>
          <a:xfrm>
            <a:off x="1728000" y="3096000"/>
            <a:ext cx="7270560" cy="331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2" t="11357" r="27118" b="34415"/>
          <a:stretch/>
        </p:blipFill>
        <p:spPr>
          <a:xfrm>
            <a:off x="1728000" y="2014451"/>
            <a:ext cx="7059518" cy="504998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493909" y="2438127"/>
            <a:ext cx="3015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pc="-1" dirty="0">
                <a:solidFill>
                  <a:srgbClr val="7D003E"/>
                </a:solidFill>
                <a:uFill>
                  <a:solidFill>
                    <a:srgbClr val="FFFFFF"/>
                  </a:solidFill>
                </a:uFill>
              </a:rPr>
              <a:t>Statut créé en 2001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40" y="6553200"/>
            <a:ext cx="1360507" cy="721171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2082800" y="3357296"/>
            <a:ext cx="1879600" cy="3023863"/>
          </a:xfrm>
          <a:prstGeom prst="ellipse">
            <a:avLst/>
          </a:prstGeom>
          <a:solidFill>
            <a:srgbClr val="12A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111684" y="3357295"/>
            <a:ext cx="1612900" cy="3023863"/>
          </a:xfrm>
          <a:prstGeom prst="ellipse">
            <a:avLst/>
          </a:prstGeom>
          <a:solidFill>
            <a:srgbClr val="554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1 personne = 1 voix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Utilité sociale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Production biens ou services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288073" y="3961286"/>
            <a:ext cx="19628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Pas de capital</a:t>
            </a:r>
          </a:p>
          <a:p>
            <a:endParaRPr lang="fr-FR" sz="1600" dirty="0">
              <a:solidFill>
                <a:schemeClr val="bg1"/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But non lucratif</a:t>
            </a:r>
          </a:p>
          <a:p>
            <a:endParaRPr lang="fr-FR" sz="1600" dirty="0">
              <a:solidFill>
                <a:schemeClr val="bg1"/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Défiscalisée selon activité</a:t>
            </a:r>
          </a:p>
          <a:p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873868" y="3889008"/>
            <a:ext cx="1720732" cy="378192"/>
          </a:xfrm>
          <a:prstGeom prst="ellipse">
            <a:avLst/>
          </a:prstGeom>
          <a:solidFill>
            <a:srgbClr val="E50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591116" y="3915566"/>
            <a:ext cx="2003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chemeClr val="bg1"/>
                </a:solidFill>
              </a:rPr>
              <a:t>Société commerciale</a:t>
            </a:r>
          </a:p>
          <a:p>
            <a:pPr algn="r"/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830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</TotalTime>
  <Words>606</Words>
  <Application>Microsoft Office PowerPoint</Application>
  <PresentationFormat>Personnalisé</PresentationFormat>
  <Paragraphs>121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Titillium Lt</vt:lpstr>
      <vt:lpstr>TitilliumText14L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motivations pour une transformation d’association</vt:lpstr>
      <vt:lpstr>Les motivations pour une transformation d’association</vt:lpstr>
      <vt:lpstr>Les motivations pour une transformation d’association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Jean JHU. HUET</dc:creator>
  <dc:description/>
  <cp:lastModifiedBy>Anouk</cp:lastModifiedBy>
  <cp:revision>89</cp:revision>
  <cp:lastPrinted>2016-07-19T09:54:15Z</cp:lastPrinted>
  <dcterms:modified xsi:type="dcterms:W3CDTF">2019-06-24T09:11:06Z</dcterms:modified>
  <dc:language>fr-FR</dc:language>
</cp:coreProperties>
</file>