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slideLayouts/slideLayout11.xml" ContentType="application/vnd.openxmlformats-officedocument.presentationml.slideLayout+xml"/>
  <Override PartName="/ppt/theme/theme9.xml" ContentType="application/vnd.openxmlformats-officedocument.theme+xml"/>
  <Override PartName="/ppt/slideLayouts/slideLayout12.xml" ContentType="application/vnd.openxmlformats-officedocument.presentationml.slideLayout+xml"/>
  <Override PartName="/ppt/theme/theme10.xml" ContentType="application/vnd.openxmlformats-officedocument.theme+xml"/>
  <Override PartName="/ppt/slideLayouts/slideLayout13.xml" ContentType="application/vnd.openxmlformats-officedocument.presentationml.slideLayout+xml"/>
  <Override PartName="/ppt/theme/theme11.xml" ContentType="application/vnd.openxmlformats-officedocument.theme+xml"/>
  <Override PartName="/ppt/slideLayouts/slideLayout14.xml" ContentType="application/vnd.openxmlformats-officedocument.presentationml.slideLayout+xml"/>
  <Override PartName="/ppt/theme/theme12.xml" ContentType="application/vnd.openxmlformats-officedocument.theme+xml"/>
  <Override PartName="/ppt/slideLayouts/slideLayout15.xml" ContentType="application/vnd.openxmlformats-officedocument.presentationml.slideLayout+xml"/>
  <Override PartName="/ppt/theme/theme1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1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93" r:id="rId2"/>
    <p:sldMasterId id="2147483668" r:id="rId3"/>
    <p:sldMasterId id="2147483670" r:id="rId4"/>
    <p:sldMasterId id="2147483730" r:id="rId5"/>
    <p:sldMasterId id="2147483719" r:id="rId6"/>
    <p:sldMasterId id="2147483725" r:id="rId7"/>
    <p:sldMasterId id="2147483736" r:id="rId8"/>
    <p:sldMasterId id="2147483721" r:id="rId9"/>
    <p:sldMasterId id="2147483712" r:id="rId10"/>
    <p:sldMasterId id="2147483732" r:id="rId11"/>
    <p:sldMasterId id="2147483727" r:id="rId12"/>
    <p:sldMasterId id="2147483674" r:id="rId13"/>
    <p:sldMasterId id="2147483676" r:id="rId14"/>
    <p:sldMasterId id="2147483743" r:id="rId15"/>
  </p:sldMasterIdLst>
  <p:notesMasterIdLst>
    <p:notesMasterId r:id="rId33"/>
  </p:notesMasterIdLst>
  <p:handoutMasterIdLst>
    <p:handoutMasterId r:id="rId34"/>
  </p:handoutMasterIdLst>
  <p:sldIdLst>
    <p:sldId id="258" r:id="rId16"/>
    <p:sldId id="304" r:id="rId17"/>
    <p:sldId id="306" r:id="rId18"/>
    <p:sldId id="307" r:id="rId19"/>
    <p:sldId id="308" r:id="rId20"/>
    <p:sldId id="309" r:id="rId21"/>
    <p:sldId id="310" r:id="rId22"/>
    <p:sldId id="311" r:id="rId23"/>
    <p:sldId id="312" r:id="rId24"/>
    <p:sldId id="313" r:id="rId25"/>
    <p:sldId id="316" r:id="rId26"/>
    <p:sldId id="314" r:id="rId27"/>
    <p:sldId id="315" r:id="rId28"/>
    <p:sldId id="317" r:id="rId29"/>
    <p:sldId id="318" r:id="rId30"/>
    <p:sldId id="319" r:id="rId31"/>
    <p:sldId id="320" r:id="rId3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4693"/>
    <a:srgbClr val="6570BF"/>
    <a:srgbClr val="A3AA0E"/>
    <a:srgbClr val="E54334"/>
    <a:srgbClr val="4B58B5"/>
    <a:srgbClr val="F8F9DB"/>
    <a:srgbClr val="C8D223"/>
    <a:srgbClr val="6DA0A7"/>
    <a:srgbClr val="C3D8DB"/>
    <a:srgbClr val="6A9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1" autoAdjust="0"/>
    <p:restoredTop sz="86433" autoAdjust="0"/>
  </p:normalViewPr>
  <p:slideViewPr>
    <p:cSldViewPr showGuides="1">
      <p:cViewPr>
        <p:scale>
          <a:sx n="80" d="100"/>
          <a:sy n="80" d="100"/>
        </p:scale>
        <p:origin x="-75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9" d="100"/>
          <a:sy n="99" d="100"/>
        </p:scale>
        <p:origin x="-354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A69655-323A-4C9C-948D-EEF53BC73DC9}" type="doc">
      <dgm:prSet loTypeId="urn:microsoft.com/office/officeart/2005/8/layout/hProcess9" loCatId="process" qsTypeId="urn:microsoft.com/office/officeart/2005/8/quickstyle/simple1" qsCatId="simple" csTypeId="urn:microsoft.com/office/officeart/2005/8/colors/accent2_1" csCatId="accent2" phldr="1"/>
      <dgm:spPr/>
    </dgm:pt>
    <dgm:pt modelId="{CB2D5FFB-7C39-4E8C-A0D0-9142804CF9CF}">
      <dgm:prSet phldrT="[Texte]"/>
      <dgm:spPr/>
      <dgm:t>
        <a:bodyPr/>
        <a:lstStyle/>
        <a:p>
          <a:r>
            <a:rPr lang="fr-FR" dirty="0" smtClean="0"/>
            <a:t>Pré-projet déposé par les porteurs de projets à l’ARS DD</a:t>
          </a:r>
          <a:endParaRPr lang="fr-FR" dirty="0"/>
        </a:p>
      </dgm:t>
    </dgm:pt>
    <dgm:pt modelId="{8FCA0E4C-5F2B-4102-8C40-FE3DDEF683C4}" type="parTrans" cxnId="{41FB7B39-B108-4E8C-A7BB-525614643D7F}">
      <dgm:prSet/>
      <dgm:spPr/>
      <dgm:t>
        <a:bodyPr/>
        <a:lstStyle/>
        <a:p>
          <a:endParaRPr lang="fr-FR"/>
        </a:p>
      </dgm:t>
    </dgm:pt>
    <dgm:pt modelId="{490EF146-AAE3-4406-8E81-74A415E50F38}" type="sibTrans" cxnId="{41FB7B39-B108-4E8C-A7BB-525614643D7F}">
      <dgm:prSet/>
      <dgm:spPr/>
      <dgm:t>
        <a:bodyPr/>
        <a:lstStyle/>
        <a:p>
          <a:endParaRPr lang="fr-FR"/>
        </a:p>
      </dgm:t>
    </dgm:pt>
    <dgm:pt modelId="{931D8E29-28F6-4CE1-B19B-758A47DA6306}">
      <dgm:prSet phldrT="[Texte]"/>
      <dgm:spPr/>
      <dgm:t>
        <a:bodyPr/>
        <a:lstStyle/>
        <a:p>
          <a:r>
            <a:rPr lang="fr-FR" dirty="0" smtClean="0"/>
            <a:t>Validation du pré-projet (selon cohérence ACI et PRS) = financement ARS de     15 000€ (construction et rédaction du projet de santé) </a:t>
          </a:r>
          <a:endParaRPr lang="fr-FR" dirty="0"/>
        </a:p>
      </dgm:t>
    </dgm:pt>
    <dgm:pt modelId="{EA9BEAE9-8FBE-428E-8DD9-03358A62ABF1}" type="parTrans" cxnId="{BF3F9BFC-926A-46F1-BD20-DFBC9665B7AE}">
      <dgm:prSet/>
      <dgm:spPr/>
      <dgm:t>
        <a:bodyPr/>
        <a:lstStyle/>
        <a:p>
          <a:endParaRPr lang="fr-FR"/>
        </a:p>
      </dgm:t>
    </dgm:pt>
    <dgm:pt modelId="{5BA22A3C-3878-4B1F-9EE0-2BF1182EFD4D}" type="sibTrans" cxnId="{BF3F9BFC-926A-46F1-BD20-DFBC9665B7AE}">
      <dgm:prSet/>
      <dgm:spPr/>
      <dgm:t>
        <a:bodyPr/>
        <a:lstStyle/>
        <a:p>
          <a:endParaRPr lang="fr-FR"/>
        </a:p>
      </dgm:t>
    </dgm:pt>
    <dgm:pt modelId="{857B3F09-EA1C-4733-9F45-D26D6B2159AE}">
      <dgm:prSet phldrT="[Texte]"/>
      <dgm:spPr/>
      <dgm:t>
        <a:bodyPr/>
        <a:lstStyle/>
        <a:p>
          <a:r>
            <a:rPr lang="fr-FR" dirty="0" smtClean="0"/>
            <a:t>Rédaction du Projet de santé</a:t>
          </a:r>
          <a:endParaRPr lang="fr-FR" dirty="0"/>
        </a:p>
      </dgm:t>
    </dgm:pt>
    <dgm:pt modelId="{C34CFCC4-2B18-4DBA-83E2-93551664E98D}" type="parTrans" cxnId="{15BE1341-3E1B-4257-9974-1167AB0760C0}">
      <dgm:prSet/>
      <dgm:spPr/>
      <dgm:t>
        <a:bodyPr/>
        <a:lstStyle/>
        <a:p>
          <a:endParaRPr lang="fr-FR"/>
        </a:p>
      </dgm:t>
    </dgm:pt>
    <dgm:pt modelId="{9AF2F226-29D7-4655-BADB-4E49639F3C8D}" type="sibTrans" cxnId="{15BE1341-3E1B-4257-9974-1167AB0760C0}">
      <dgm:prSet/>
      <dgm:spPr/>
      <dgm:t>
        <a:bodyPr/>
        <a:lstStyle/>
        <a:p>
          <a:endParaRPr lang="fr-FR"/>
        </a:p>
      </dgm:t>
    </dgm:pt>
    <dgm:pt modelId="{5471EAE8-0ED7-458B-92EB-E0D6AA3762A0}">
      <dgm:prSet phldrT="[Texte]"/>
      <dgm:spPr/>
      <dgm:t>
        <a:bodyPr/>
        <a:lstStyle/>
        <a:p>
          <a:r>
            <a:rPr lang="fr-FR" dirty="0" smtClean="0"/>
            <a:t>Validation du projet de santé et financement pérenne à terme par l’AM (ACI CPTS)</a:t>
          </a:r>
          <a:endParaRPr lang="fr-FR" dirty="0"/>
        </a:p>
      </dgm:t>
    </dgm:pt>
    <dgm:pt modelId="{DC40D534-A17C-4379-B44C-B673F393555E}" type="parTrans" cxnId="{CF26E294-0CD0-43E2-B1C4-7B56FF2518E2}">
      <dgm:prSet/>
      <dgm:spPr/>
      <dgm:t>
        <a:bodyPr/>
        <a:lstStyle/>
        <a:p>
          <a:endParaRPr lang="fr-FR"/>
        </a:p>
      </dgm:t>
    </dgm:pt>
    <dgm:pt modelId="{1603B443-D79B-4A6A-8954-B4A595AF49BC}" type="sibTrans" cxnId="{CF26E294-0CD0-43E2-B1C4-7B56FF2518E2}">
      <dgm:prSet/>
      <dgm:spPr/>
      <dgm:t>
        <a:bodyPr/>
        <a:lstStyle/>
        <a:p>
          <a:endParaRPr lang="fr-FR"/>
        </a:p>
      </dgm:t>
    </dgm:pt>
    <dgm:pt modelId="{0A086011-4CF5-4ADC-AE9F-30692CDA3C0B}" type="pres">
      <dgm:prSet presAssocID="{87A69655-323A-4C9C-948D-EEF53BC73DC9}" presName="CompostProcess" presStyleCnt="0">
        <dgm:presLayoutVars>
          <dgm:dir/>
          <dgm:resizeHandles val="exact"/>
        </dgm:presLayoutVars>
      </dgm:prSet>
      <dgm:spPr/>
    </dgm:pt>
    <dgm:pt modelId="{803EB2AF-B194-444C-8E56-9B5A2E59A530}" type="pres">
      <dgm:prSet presAssocID="{87A69655-323A-4C9C-948D-EEF53BC73DC9}" presName="arrow" presStyleLbl="bgShp" presStyleIdx="0" presStyleCnt="1"/>
      <dgm:spPr/>
    </dgm:pt>
    <dgm:pt modelId="{6AF6AF21-0D81-461E-871B-D238F3626B3A}" type="pres">
      <dgm:prSet presAssocID="{87A69655-323A-4C9C-948D-EEF53BC73DC9}" presName="linearProcess" presStyleCnt="0"/>
      <dgm:spPr/>
    </dgm:pt>
    <dgm:pt modelId="{28D81804-806D-4A78-BCAC-A73B417125BF}" type="pres">
      <dgm:prSet presAssocID="{CB2D5FFB-7C39-4E8C-A0D0-9142804CF9CF}" presName="textNode" presStyleLbl="node1" presStyleIdx="0" presStyleCnt="4">
        <dgm:presLayoutVars>
          <dgm:bulletEnabled val="1"/>
        </dgm:presLayoutVars>
      </dgm:prSet>
      <dgm:spPr/>
      <dgm:t>
        <a:bodyPr/>
        <a:lstStyle/>
        <a:p>
          <a:endParaRPr lang="fr-FR"/>
        </a:p>
      </dgm:t>
    </dgm:pt>
    <dgm:pt modelId="{82C26399-F3C4-4F28-8FC4-9072C5E3E91F}" type="pres">
      <dgm:prSet presAssocID="{490EF146-AAE3-4406-8E81-74A415E50F38}" presName="sibTrans" presStyleCnt="0"/>
      <dgm:spPr/>
    </dgm:pt>
    <dgm:pt modelId="{D5794287-5FDD-4DD2-A438-D2D4AE3B0399}" type="pres">
      <dgm:prSet presAssocID="{931D8E29-28F6-4CE1-B19B-758A47DA6306}" presName="textNode" presStyleLbl="node1" presStyleIdx="1" presStyleCnt="4">
        <dgm:presLayoutVars>
          <dgm:bulletEnabled val="1"/>
        </dgm:presLayoutVars>
      </dgm:prSet>
      <dgm:spPr/>
      <dgm:t>
        <a:bodyPr/>
        <a:lstStyle/>
        <a:p>
          <a:endParaRPr lang="fr-FR"/>
        </a:p>
      </dgm:t>
    </dgm:pt>
    <dgm:pt modelId="{EA191435-D383-4EFD-A273-59E49BD040CA}" type="pres">
      <dgm:prSet presAssocID="{5BA22A3C-3878-4B1F-9EE0-2BF1182EFD4D}" presName="sibTrans" presStyleCnt="0"/>
      <dgm:spPr/>
    </dgm:pt>
    <dgm:pt modelId="{D03D84A6-ECD5-4817-ACB6-B66C3B3FD821}" type="pres">
      <dgm:prSet presAssocID="{857B3F09-EA1C-4733-9F45-D26D6B2159AE}" presName="textNode" presStyleLbl="node1" presStyleIdx="2" presStyleCnt="4">
        <dgm:presLayoutVars>
          <dgm:bulletEnabled val="1"/>
        </dgm:presLayoutVars>
      </dgm:prSet>
      <dgm:spPr/>
      <dgm:t>
        <a:bodyPr/>
        <a:lstStyle/>
        <a:p>
          <a:endParaRPr lang="fr-FR"/>
        </a:p>
      </dgm:t>
    </dgm:pt>
    <dgm:pt modelId="{77AAF491-1903-480D-99C7-CB97D204C2B6}" type="pres">
      <dgm:prSet presAssocID="{9AF2F226-29D7-4655-BADB-4E49639F3C8D}" presName="sibTrans" presStyleCnt="0"/>
      <dgm:spPr/>
    </dgm:pt>
    <dgm:pt modelId="{A70E02DD-680A-4E1E-A8D2-5606AC71D23B}" type="pres">
      <dgm:prSet presAssocID="{5471EAE8-0ED7-458B-92EB-E0D6AA3762A0}" presName="textNode" presStyleLbl="node1" presStyleIdx="3" presStyleCnt="4">
        <dgm:presLayoutVars>
          <dgm:bulletEnabled val="1"/>
        </dgm:presLayoutVars>
      </dgm:prSet>
      <dgm:spPr/>
      <dgm:t>
        <a:bodyPr/>
        <a:lstStyle/>
        <a:p>
          <a:endParaRPr lang="fr-FR"/>
        </a:p>
      </dgm:t>
    </dgm:pt>
  </dgm:ptLst>
  <dgm:cxnLst>
    <dgm:cxn modelId="{BF3F9BFC-926A-46F1-BD20-DFBC9665B7AE}" srcId="{87A69655-323A-4C9C-948D-EEF53BC73DC9}" destId="{931D8E29-28F6-4CE1-B19B-758A47DA6306}" srcOrd="1" destOrd="0" parTransId="{EA9BEAE9-8FBE-428E-8DD9-03358A62ABF1}" sibTransId="{5BA22A3C-3878-4B1F-9EE0-2BF1182EFD4D}"/>
    <dgm:cxn modelId="{BA84CAE2-8B03-4592-8AE2-0AE3FD3A0CAB}" type="presOf" srcId="{931D8E29-28F6-4CE1-B19B-758A47DA6306}" destId="{D5794287-5FDD-4DD2-A438-D2D4AE3B0399}" srcOrd="0" destOrd="0" presId="urn:microsoft.com/office/officeart/2005/8/layout/hProcess9"/>
    <dgm:cxn modelId="{15BE1341-3E1B-4257-9974-1167AB0760C0}" srcId="{87A69655-323A-4C9C-948D-EEF53BC73DC9}" destId="{857B3F09-EA1C-4733-9F45-D26D6B2159AE}" srcOrd="2" destOrd="0" parTransId="{C34CFCC4-2B18-4DBA-83E2-93551664E98D}" sibTransId="{9AF2F226-29D7-4655-BADB-4E49639F3C8D}"/>
    <dgm:cxn modelId="{A180573A-4B6B-4739-95C8-EE021A1AA67C}" type="presOf" srcId="{CB2D5FFB-7C39-4E8C-A0D0-9142804CF9CF}" destId="{28D81804-806D-4A78-BCAC-A73B417125BF}" srcOrd="0" destOrd="0" presId="urn:microsoft.com/office/officeart/2005/8/layout/hProcess9"/>
    <dgm:cxn modelId="{86C93915-7F1A-4921-895A-683218DD1129}" type="presOf" srcId="{857B3F09-EA1C-4733-9F45-D26D6B2159AE}" destId="{D03D84A6-ECD5-4817-ACB6-B66C3B3FD821}" srcOrd="0" destOrd="0" presId="urn:microsoft.com/office/officeart/2005/8/layout/hProcess9"/>
    <dgm:cxn modelId="{CF26E294-0CD0-43E2-B1C4-7B56FF2518E2}" srcId="{87A69655-323A-4C9C-948D-EEF53BC73DC9}" destId="{5471EAE8-0ED7-458B-92EB-E0D6AA3762A0}" srcOrd="3" destOrd="0" parTransId="{DC40D534-A17C-4379-B44C-B673F393555E}" sibTransId="{1603B443-D79B-4A6A-8954-B4A595AF49BC}"/>
    <dgm:cxn modelId="{904C8E2B-1FFD-43CE-9711-B03F358662D3}" type="presOf" srcId="{87A69655-323A-4C9C-948D-EEF53BC73DC9}" destId="{0A086011-4CF5-4ADC-AE9F-30692CDA3C0B}" srcOrd="0" destOrd="0" presId="urn:microsoft.com/office/officeart/2005/8/layout/hProcess9"/>
    <dgm:cxn modelId="{332A0CA2-4146-4483-B612-E65BEAD289A8}" type="presOf" srcId="{5471EAE8-0ED7-458B-92EB-E0D6AA3762A0}" destId="{A70E02DD-680A-4E1E-A8D2-5606AC71D23B}" srcOrd="0" destOrd="0" presId="urn:microsoft.com/office/officeart/2005/8/layout/hProcess9"/>
    <dgm:cxn modelId="{41FB7B39-B108-4E8C-A7BB-525614643D7F}" srcId="{87A69655-323A-4C9C-948D-EEF53BC73DC9}" destId="{CB2D5FFB-7C39-4E8C-A0D0-9142804CF9CF}" srcOrd="0" destOrd="0" parTransId="{8FCA0E4C-5F2B-4102-8C40-FE3DDEF683C4}" sibTransId="{490EF146-AAE3-4406-8E81-74A415E50F38}"/>
    <dgm:cxn modelId="{BA862E4E-4AFB-41FB-9F24-51EDDC02773B}" type="presParOf" srcId="{0A086011-4CF5-4ADC-AE9F-30692CDA3C0B}" destId="{803EB2AF-B194-444C-8E56-9B5A2E59A530}" srcOrd="0" destOrd="0" presId="urn:microsoft.com/office/officeart/2005/8/layout/hProcess9"/>
    <dgm:cxn modelId="{BFF8DC59-A827-4D00-8123-9C5C20560114}" type="presParOf" srcId="{0A086011-4CF5-4ADC-AE9F-30692CDA3C0B}" destId="{6AF6AF21-0D81-461E-871B-D238F3626B3A}" srcOrd="1" destOrd="0" presId="urn:microsoft.com/office/officeart/2005/8/layout/hProcess9"/>
    <dgm:cxn modelId="{E529577D-8F02-4232-9650-335D695160A3}" type="presParOf" srcId="{6AF6AF21-0D81-461E-871B-D238F3626B3A}" destId="{28D81804-806D-4A78-BCAC-A73B417125BF}" srcOrd="0" destOrd="0" presId="urn:microsoft.com/office/officeart/2005/8/layout/hProcess9"/>
    <dgm:cxn modelId="{D00CB45D-C19A-4163-A5C8-799C71AB383E}" type="presParOf" srcId="{6AF6AF21-0D81-461E-871B-D238F3626B3A}" destId="{82C26399-F3C4-4F28-8FC4-9072C5E3E91F}" srcOrd="1" destOrd="0" presId="urn:microsoft.com/office/officeart/2005/8/layout/hProcess9"/>
    <dgm:cxn modelId="{49B3E336-5D54-4788-BF7A-CB6C05D1D207}" type="presParOf" srcId="{6AF6AF21-0D81-461E-871B-D238F3626B3A}" destId="{D5794287-5FDD-4DD2-A438-D2D4AE3B0399}" srcOrd="2" destOrd="0" presId="urn:microsoft.com/office/officeart/2005/8/layout/hProcess9"/>
    <dgm:cxn modelId="{32F1DE85-AC20-4091-B844-4C6CE6E8A2B2}" type="presParOf" srcId="{6AF6AF21-0D81-461E-871B-D238F3626B3A}" destId="{EA191435-D383-4EFD-A273-59E49BD040CA}" srcOrd="3" destOrd="0" presId="urn:microsoft.com/office/officeart/2005/8/layout/hProcess9"/>
    <dgm:cxn modelId="{4FFE4BB3-D895-4989-982D-7F4F1D786108}" type="presParOf" srcId="{6AF6AF21-0D81-461E-871B-D238F3626B3A}" destId="{D03D84A6-ECD5-4817-ACB6-B66C3B3FD821}" srcOrd="4" destOrd="0" presId="urn:microsoft.com/office/officeart/2005/8/layout/hProcess9"/>
    <dgm:cxn modelId="{91699958-BA7A-43C8-B0E7-8BB0E44FF384}" type="presParOf" srcId="{6AF6AF21-0D81-461E-871B-D238F3626B3A}" destId="{77AAF491-1903-480D-99C7-CB97D204C2B6}" srcOrd="5" destOrd="0" presId="urn:microsoft.com/office/officeart/2005/8/layout/hProcess9"/>
    <dgm:cxn modelId="{63A04AA5-C7FD-40A8-8E95-E583619BE8E5}" type="presParOf" srcId="{6AF6AF21-0D81-461E-871B-D238F3626B3A}" destId="{A70E02DD-680A-4E1E-A8D2-5606AC71D23B}"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EB2AF-B194-444C-8E56-9B5A2E59A530}">
      <dsp:nvSpPr>
        <dsp:cNvPr id="0" name=""/>
        <dsp:cNvSpPr/>
      </dsp:nvSpPr>
      <dsp:spPr>
        <a:xfrm>
          <a:off x="642671" y="0"/>
          <a:ext cx="7283609" cy="406400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D81804-806D-4A78-BCAC-A73B417125BF}">
      <dsp:nvSpPr>
        <dsp:cNvPr id="0" name=""/>
        <dsp:cNvSpPr/>
      </dsp:nvSpPr>
      <dsp:spPr>
        <a:xfrm>
          <a:off x="4288" y="1219199"/>
          <a:ext cx="2062740" cy="16256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Pré-projet déposé par les porteurs de projets à l’ARS DD</a:t>
          </a:r>
          <a:endParaRPr lang="fr-FR" sz="1300" kern="1200" dirty="0"/>
        </a:p>
      </dsp:txBody>
      <dsp:txXfrm>
        <a:off x="83643" y="1298554"/>
        <a:ext cx="1904030" cy="1466890"/>
      </dsp:txXfrm>
    </dsp:sp>
    <dsp:sp modelId="{D5794287-5FDD-4DD2-A438-D2D4AE3B0399}">
      <dsp:nvSpPr>
        <dsp:cNvPr id="0" name=""/>
        <dsp:cNvSpPr/>
      </dsp:nvSpPr>
      <dsp:spPr>
        <a:xfrm>
          <a:off x="2170166" y="1219199"/>
          <a:ext cx="2062740" cy="16256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Validation du pré-projet (selon cohérence ACI et PRS) = financement ARS de     15 000€ (construction et rédaction du projet de santé) </a:t>
          </a:r>
          <a:endParaRPr lang="fr-FR" sz="1300" kern="1200" dirty="0"/>
        </a:p>
      </dsp:txBody>
      <dsp:txXfrm>
        <a:off x="2249521" y="1298554"/>
        <a:ext cx="1904030" cy="1466890"/>
      </dsp:txXfrm>
    </dsp:sp>
    <dsp:sp modelId="{D03D84A6-ECD5-4817-ACB6-B66C3B3FD821}">
      <dsp:nvSpPr>
        <dsp:cNvPr id="0" name=""/>
        <dsp:cNvSpPr/>
      </dsp:nvSpPr>
      <dsp:spPr>
        <a:xfrm>
          <a:off x="4336044" y="1219199"/>
          <a:ext cx="2062740" cy="16256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Rédaction du Projet de santé</a:t>
          </a:r>
          <a:endParaRPr lang="fr-FR" sz="1300" kern="1200" dirty="0"/>
        </a:p>
      </dsp:txBody>
      <dsp:txXfrm>
        <a:off x="4415399" y="1298554"/>
        <a:ext cx="1904030" cy="1466890"/>
      </dsp:txXfrm>
    </dsp:sp>
    <dsp:sp modelId="{A70E02DD-680A-4E1E-A8D2-5606AC71D23B}">
      <dsp:nvSpPr>
        <dsp:cNvPr id="0" name=""/>
        <dsp:cNvSpPr/>
      </dsp:nvSpPr>
      <dsp:spPr>
        <a:xfrm>
          <a:off x="6501922" y="1219199"/>
          <a:ext cx="2062740" cy="16256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Validation du projet de santé et financement pérenne à terme par l’AM (ACI CPTS)</a:t>
          </a:r>
          <a:endParaRPr lang="fr-FR" sz="1300" kern="1200" dirty="0"/>
        </a:p>
      </dsp:txBody>
      <dsp:txXfrm>
        <a:off x="6581277" y="1298554"/>
        <a:ext cx="190403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A861617-B106-4819-B10C-26985E97A133}" type="datetimeFigureOut">
              <a:rPr lang="fr-FR" smtClean="0"/>
              <a:t>17/06/2019</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AD22D66-0BD4-4E78-80BA-7555703A446A}" type="slidenum">
              <a:rPr lang="fr-FR" smtClean="0"/>
              <a:t>‹N°›</a:t>
            </a:fld>
            <a:endParaRPr lang="fr-FR"/>
          </a:p>
        </p:txBody>
      </p:sp>
    </p:spTree>
    <p:extLst>
      <p:ext uri="{BB962C8B-B14F-4D97-AF65-F5344CB8AC3E}">
        <p14:creationId xmlns:p14="http://schemas.microsoft.com/office/powerpoint/2010/main" val="18161798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9CEFC5-9A4C-482A-B1EC-3EAF8E14D7F4}" type="datetimeFigureOut">
              <a:rPr lang="fr-FR" smtClean="0"/>
              <a:t>17/06/2019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A63AFAB-3E6E-4EDC-8A6A-951EF2BE633C}" type="slidenum">
              <a:rPr lang="fr-FR" smtClean="0"/>
              <a:t>‹N°›</a:t>
            </a:fld>
            <a:endParaRPr lang="fr-FR"/>
          </a:p>
        </p:txBody>
      </p:sp>
    </p:spTree>
    <p:extLst>
      <p:ext uri="{BB962C8B-B14F-4D97-AF65-F5344CB8AC3E}">
        <p14:creationId xmlns:p14="http://schemas.microsoft.com/office/powerpoint/2010/main" val="20312567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RS_Titre Principal Présentation">
    <p:spTree>
      <p:nvGrpSpPr>
        <p:cNvPr id="1" name=""/>
        <p:cNvGrpSpPr/>
        <p:nvPr/>
      </p:nvGrpSpPr>
      <p:grpSpPr>
        <a:xfrm>
          <a:off x="0" y="0"/>
          <a:ext cx="0" cy="0"/>
          <a:chOff x="0" y="0"/>
          <a:chExt cx="0" cy="0"/>
        </a:xfrm>
      </p:grpSpPr>
      <p:cxnSp>
        <p:nvCxnSpPr>
          <p:cNvPr id="9" name="Connecteur droit 8"/>
          <p:cNvCxnSpPr/>
          <p:nvPr userDrawn="1"/>
        </p:nvCxnSpPr>
        <p:spPr>
          <a:xfrm>
            <a:off x="6192472" y="800704"/>
            <a:ext cx="2628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6192472" y="1484784"/>
            <a:ext cx="2628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12796"/>
          <a:stretch/>
        </p:blipFill>
        <p:spPr bwMode="auto">
          <a:xfrm>
            <a:off x="7697144" y="4150768"/>
            <a:ext cx="1447048"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02493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55072"/>
            <a:ext cx="611088" cy="309632"/>
          </a:xfrm>
          <a:prstGeom prst="rect">
            <a:avLst/>
          </a:prstGeom>
        </p:spPr>
        <p:txBody>
          <a:bodyPr/>
          <a:lstStyle>
            <a:lvl1pPr algn="ctr">
              <a:defRPr sz="1400">
                <a:solidFill>
                  <a:srgbClr val="6570BF"/>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29256681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550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15426110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RS_Diapo_Texte_Titre 2 lignes">
    <p:spTree>
      <p:nvGrpSpPr>
        <p:cNvPr id="1" name=""/>
        <p:cNvGrpSpPr/>
        <p:nvPr/>
      </p:nvGrpSpPr>
      <p:grpSpPr>
        <a:xfrm>
          <a:off x="0" y="0"/>
          <a:ext cx="0" cy="0"/>
          <a:chOff x="0" y="0"/>
          <a:chExt cx="0" cy="0"/>
        </a:xfrm>
      </p:grpSpPr>
      <p:sp>
        <p:nvSpPr>
          <p:cNvPr id="4" name="Espace réservé du numéro de diapositive 6"/>
          <p:cNvSpPr>
            <a:spLocks noGrp="1"/>
          </p:cNvSpPr>
          <p:nvPr>
            <p:ph type="sldNum" sz="quarter" idx="12"/>
          </p:nvPr>
        </p:nvSpPr>
        <p:spPr>
          <a:xfrm>
            <a:off x="8209384" y="4334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34095350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55072"/>
            <a:ext cx="611088" cy="309632"/>
          </a:xfrm>
          <a:prstGeom prst="rect">
            <a:avLst/>
          </a:prstGeom>
        </p:spPr>
        <p:txBody>
          <a:bodyPr/>
          <a:lstStyle>
            <a:lvl1pPr algn="ctr">
              <a:defRPr sz="1400">
                <a:solidFill>
                  <a:srgbClr val="6570BF"/>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27225574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5" name="Espace réservé du numéro de diapositive 6"/>
          <p:cNvSpPr>
            <a:spLocks noGrp="1"/>
          </p:cNvSpPr>
          <p:nvPr>
            <p:ph type="sldNum" sz="quarter" idx="12"/>
          </p:nvPr>
        </p:nvSpPr>
        <p:spPr>
          <a:xfrm>
            <a:off x="8209384" y="4406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97371671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4" name="Rectangle 3"/>
          <p:cNvSpPr/>
          <p:nvPr userDrawn="1"/>
        </p:nvSpPr>
        <p:spPr>
          <a:xfrm>
            <a:off x="6012160" y="0"/>
            <a:ext cx="3131840" cy="6858000"/>
          </a:xfrm>
          <a:prstGeom prst="rect">
            <a:avLst/>
          </a:prstGeom>
          <a:solidFill>
            <a:srgbClr val="DDE9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6"/>
          <p:cNvSpPr>
            <a:spLocks noGrp="1"/>
          </p:cNvSpPr>
          <p:nvPr>
            <p:ph type="sldNum" sz="quarter" idx="12"/>
          </p:nvPr>
        </p:nvSpPr>
        <p:spPr>
          <a:xfrm>
            <a:off x="8208472" y="4550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cxnSp>
        <p:nvCxnSpPr>
          <p:cNvPr id="7" name="Connecteur droit 6"/>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55295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RS_Diapo_Texte_Titre 2 lignes">
    <p:spTree>
      <p:nvGrpSpPr>
        <p:cNvPr id="1" name=""/>
        <p:cNvGrpSpPr/>
        <p:nvPr/>
      </p:nvGrpSpPr>
      <p:grpSpPr>
        <a:xfrm>
          <a:off x="0" y="0"/>
          <a:ext cx="0" cy="0"/>
          <a:chOff x="0" y="0"/>
          <a:chExt cx="0" cy="0"/>
        </a:xfrm>
      </p:grpSpPr>
      <p:sp>
        <p:nvSpPr>
          <p:cNvPr id="4" name="Espace réservé du numéro de diapositive 6"/>
          <p:cNvSpPr>
            <a:spLocks noGrp="1"/>
          </p:cNvSpPr>
          <p:nvPr>
            <p:ph type="sldNum" sz="quarter" idx="12"/>
          </p:nvPr>
        </p:nvSpPr>
        <p:spPr>
          <a:xfrm>
            <a:off x="8209384" y="4406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72010779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ARS_Diapo_Texte_Titre 2 lignes">
    <p:spTree>
      <p:nvGrpSpPr>
        <p:cNvPr id="1" name=""/>
        <p:cNvGrpSpPr/>
        <p:nvPr/>
      </p:nvGrpSpPr>
      <p:grpSpPr>
        <a:xfrm>
          <a:off x="0" y="0"/>
          <a:ext cx="0" cy="0"/>
          <a:chOff x="0" y="0"/>
          <a:chExt cx="0" cy="0"/>
        </a:xfrm>
      </p:grpSpPr>
      <p:sp>
        <p:nvSpPr>
          <p:cNvPr id="3" name="Rectangle 2"/>
          <p:cNvSpPr/>
          <p:nvPr userDrawn="1"/>
        </p:nvSpPr>
        <p:spPr>
          <a:xfrm>
            <a:off x="6012160" y="0"/>
            <a:ext cx="3131840" cy="6858000"/>
          </a:xfrm>
          <a:prstGeom prst="rect">
            <a:avLst/>
          </a:prstGeom>
          <a:solidFill>
            <a:srgbClr val="DDE9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6"/>
          <p:cNvSpPr>
            <a:spLocks noGrp="1"/>
          </p:cNvSpPr>
          <p:nvPr>
            <p:ph type="sldNum" sz="quarter" idx="12"/>
          </p:nvPr>
        </p:nvSpPr>
        <p:spPr>
          <a:xfrm>
            <a:off x="8208472" y="4550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cxnSp>
        <p:nvCxnSpPr>
          <p:cNvPr id="6" name="Connecteur droit 5"/>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834268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RS_Diapo_Texte_Titre 2 lignes">
    <p:spTree>
      <p:nvGrpSpPr>
        <p:cNvPr id="1" name=""/>
        <p:cNvGrpSpPr/>
        <p:nvPr/>
      </p:nvGrpSpPr>
      <p:grpSpPr>
        <a:xfrm>
          <a:off x="0" y="0"/>
          <a:ext cx="0" cy="0"/>
          <a:chOff x="0" y="0"/>
          <a:chExt cx="0" cy="0"/>
        </a:xfrm>
      </p:grpSpPr>
      <p:sp>
        <p:nvSpPr>
          <p:cNvPr id="4" name="Espace réservé du numéro de diapositive 6"/>
          <p:cNvSpPr>
            <a:spLocks noGrp="1"/>
          </p:cNvSpPr>
          <p:nvPr>
            <p:ph type="sldNum" sz="quarter" idx="12"/>
          </p:nvPr>
        </p:nvSpPr>
        <p:spPr>
          <a:xfrm>
            <a:off x="8209384" y="4406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279058081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ARS_Diapo_Texte_Titre 2 lignes">
    <p:spTree>
      <p:nvGrpSpPr>
        <p:cNvPr id="1" name=""/>
        <p:cNvGrpSpPr/>
        <p:nvPr/>
      </p:nvGrpSpPr>
      <p:grpSpPr>
        <a:xfrm>
          <a:off x="0" y="0"/>
          <a:ext cx="0" cy="0"/>
          <a:chOff x="0" y="0"/>
          <a:chExt cx="0" cy="0"/>
        </a:xfrm>
      </p:grpSpPr>
      <p:sp>
        <p:nvSpPr>
          <p:cNvPr id="3" name="Rectangle 2"/>
          <p:cNvSpPr/>
          <p:nvPr userDrawn="1"/>
        </p:nvSpPr>
        <p:spPr>
          <a:xfrm>
            <a:off x="6012160" y="0"/>
            <a:ext cx="3131840" cy="6858000"/>
          </a:xfrm>
          <a:prstGeom prst="rect">
            <a:avLst/>
          </a:prstGeom>
          <a:solidFill>
            <a:srgbClr val="F8F9DB"/>
          </a:solidFill>
          <a:ln>
            <a:solidFill>
              <a:srgbClr val="F8F9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6"/>
          <p:cNvSpPr>
            <a:spLocks noGrp="1"/>
          </p:cNvSpPr>
          <p:nvPr>
            <p:ph type="sldNum" sz="quarter" idx="12"/>
          </p:nvPr>
        </p:nvSpPr>
        <p:spPr>
          <a:xfrm>
            <a:off x="8208472" y="455072"/>
            <a:ext cx="611088" cy="309632"/>
          </a:xfrm>
          <a:prstGeom prst="rect">
            <a:avLst/>
          </a:prstGeom>
        </p:spPr>
        <p:txBody>
          <a:bodyPr/>
          <a:lstStyle>
            <a:lvl1pPr algn="ctr">
              <a:defRPr sz="1400">
                <a:solidFill>
                  <a:srgbClr val="3C4693"/>
                </a:solidFill>
                <a:latin typeface="+mj-lt"/>
              </a:defRPr>
            </a:lvl1pPr>
          </a:lstStyle>
          <a:p>
            <a:fld id="{71EA4696-CE7E-4B16-ADD7-937198B6ED54}" type="slidenum">
              <a:rPr lang="fr-FR" smtClean="0"/>
              <a:pPr/>
              <a:t>‹N°›</a:t>
            </a:fld>
            <a:endParaRPr lang="fr-FR" dirty="0"/>
          </a:p>
        </p:txBody>
      </p:sp>
      <p:cxnSp>
        <p:nvCxnSpPr>
          <p:cNvPr id="6" name="Connecteur droit 5"/>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41903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RS_Page_Intercalai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92763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cxnSp>
        <p:nvCxnSpPr>
          <p:cNvPr id="3" name="Connecteur droit 2"/>
          <p:cNvCxnSpPr/>
          <p:nvPr userDrawn="1"/>
        </p:nvCxnSpPr>
        <p:spPr>
          <a:xfrm>
            <a:off x="5508104" y="5157192"/>
            <a:ext cx="2448272"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4" name="Connecteur droit 3"/>
          <p:cNvCxnSpPr/>
          <p:nvPr userDrawn="1"/>
        </p:nvCxnSpPr>
        <p:spPr>
          <a:xfrm>
            <a:off x="5508104" y="5589240"/>
            <a:ext cx="2448272"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97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478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30740893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S_Diapo_Texte_Titre 2 lignes">
    <p:spTree>
      <p:nvGrpSpPr>
        <p:cNvPr id="1" name=""/>
        <p:cNvGrpSpPr/>
        <p:nvPr/>
      </p:nvGrpSpPr>
      <p:grpSpPr>
        <a:xfrm>
          <a:off x="0" y="0"/>
          <a:ext cx="0" cy="0"/>
          <a:chOff x="0" y="0"/>
          <a:chExt cx="0" cy="0"/>
        </a:xfrm>
      </p:grpSpPr>
      <p:sp>
        <p:nvSpPr>
          <p:cNvPr id="4" name="Espace réservé du numéro de diapositive 6"/>
          <p:cNvSpPr>
            <a:spLocks noGrp="1"/>
          </p:cNvSpPr>
          <p:nvPr>
            <p:ph type="sldNum" sz="quarter" idx="12"/>
          </p:nvPr>
        </p:nvSpPr>
        <p:spPr>
          <a:xfrm>
            <a:off x="8209384" y="4334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4168625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55072"/>
            <a:ext cx="611088" cy="309632"/>
          </a:xfrm>
          <a:prstGeom prst="rect">
            <a:avLst/>
          </a:prstGeom>
        </p:spPr>
        <p:txBody>
          <a:bodyPr/>
          <a:lstStyle>
            <a:lvl1pPr algn="ctr">
              <a:defRPr sz="1400">
                <a:solidFill>
                  <a:srgbClr val="6570BF"/>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27059744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47872"/>
            <a:ext cx="611088" cy="309632"/>
          </a:xfrm>
          <a:prstGeom prst="rect">
            <a:avLst/>
          </a:prstGeom>
        </p:spPr>
        <p:txBody>
          <a:bodyPr/>
          <a:lstStyle>
            <a:lvl1pPr algn="ctr">
              <a:defRPr sz="1400">
                <a:solidFill>
                  <a:srgbClr val="6570BF"/>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690062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S_Diapo_Texte_Titre 1 ligne">
    <p:spTree>
      <p:nvGrpSpPr>
        <p:cNvPr id="1" name=""/>
        <p:cNvGrpSpPr/>
        <p:nvPr/>
      </p:nvGrpSpPr>
      <p:grpSpPr>
        <a:xfrm>
          <a:off x="0" y="0"/>
          <a:ext cx="0" cy="0"/>
          <a:chOff x="0" y="0"/>
          <a:chExt cx="0" cy="0"/>
        </a:xfrm>
      </p:grpSpPr>
      <p:sp>
        <p:nvSpPr>
          <p:cNvPr id="3" name="Espace réservé du numéro de diapositive 6"/>
          <p:cNvSpPr>
            <a:spLocks noGrp="1"/>
          </p:cNvSpPr>
          <p:nvPr>
            <p:ph type="sldNum" sz="quarter" idx="12"/>
          </p:nvPr>
        </p:nvSpPr>
        <p:spPr>
          <a:xfrm>
            <a:off x="8209384" y="4550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19858757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RS_Diapo_Texte_Titre 2 lignes">
    <p:spTree>
      <p:nvGrpSpPr>
        <p:cNvPr id="1" name=""/>
        <p:cNvGrpSpPr/>
        <p:nvPr/>
      </p:nvGrpSpPr>
      <p:grpSpPr>
        <a:xfrm>
          <a:off x="0" y="0"/>
          <a:ext cx="0" cy="0"/>
          <a:chOff x="0" y="0"/>
          <a:chExt cx="0" cy="0"/>
        </a:xfrm>
      </p:grpSpPr>
      <p:sp>
        <p:nvSpPr>
          <p:cNvPr id="4" name="Espace réservé du numéro de diapositive 6"/>
          <p:cNvSpPr>
            <a:spLocks noGrp="1"/>
          </p:cNvSpPr>
          <p:nvPr>
            <p:ph type="sldNum" sz="quarter" idx="12"/>
          </p:nvPr>
        </p:nvSpPr>
        <p:spPr>
          <a:xfrm>
            <a:off x="8209384" y="433472"/>
            <a:ext cx="611088" cy="309632"/>
          </a:xfrm>
          <a:prstGeom prst="rect">
            <a:avLst/>
          </a:prstGeom>
        </p:spPr>
        <p:txBody>
          <a:bodyPr/>
          <a:lstStyle>
            <a:lvl1pPr algn="ctr">
              <a:defRPr sz="1400">
                <a:solidFill>
                  <a:schemeClr val="bg1"/>
                </a:solidFill>
                <a:latin typeface="+mj-lt"/>
              </a:defRPr>
            </a:lvl1pPr>
          </a:lstStyle>
          <a:p>
            <a:fld id="{71EA4696-CE7E-4B16-ADD7-937198B6ED54}" type="slidenum">
              <a:rPr lang="fr-FR" smtClean="0"/>
              <a:pPr/>
              <a:t>‹N°›</a:t>
            </a:fld>
            <a:endParaRPr lang="fr-FR" dirty="0"/>
          </a:p>
        </p:txBody>
      </p:sp>
    </p:spTree>
    <p:extLst>
      <p:ext uri="{BB962C8B-B14F-4D97-AF65-F5344CB8AC3E}">
        <p14:creationId xmlns:p14="http://schemas.microsoft.com/office/powerpoint/2010/main" val="41365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12.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13.xml"/><Relationship Id="rId4" Type="http://schemas.openxmlformats.org/officeDocument/2006/relationships/image" Target="../media/image5.jpeg"/></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2.xml"/><Relationship Id="rId1" Type="http://schemas.openxmlformats.org/officeDocument/2006/relationships/slideLayout" Target="../slideLayouts/slideLayout14.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3.xml"/><Relationship Id="rId1" Type="http://schemas.openxmlformats.org/officeDocument/2006/relationships/slideLayout" Target="../slideLayouts/slideLayout15.xml"/></Relationships>
</file>

<file path=ppt/slideMasters/_rels/slideMaster14.xml.rels><?xml version="1.0" encoding="UTF-8" standalone="yes"?>
<Relationships xmlns="http://schemas.openxmlformats.org/package/2006/relationships"><Relationship Id="rId3" Type="http://schemas.openxmlformats.org/officeDocument/2006/relationships/theme" Target="../theme/theme1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2.png"/></Relationships>
</file>

<file path=ppt/slideMasters/_rels/slideMaster15.xml.rels><?xml version="1.0" encoding="UTF-8" standalone="yes"?>
<Relationships xmlns="http://schemas.openxmlformats.org/package/2006/relationships"><Relationship Id="rId3" Type="http://schemas.openxmlformats.org/officeDocument/2006/relationships/theme" Target="../theme/theme15.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7.xml"/><Relationship Id="rId4" Type="http://schemas.openxmlformats.org/officeDocument/2006/relationships/image" Target="../media/image3.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10.xml"/><Relationship Id="rId5" Type="http://schemas.microsoft.com/office/2007/relationships/hdphoto" Target="../media/hdphoto1.wdp"/><Relationship Id="rId4" Type="http://schemas.openxmlformats.org/officeDocument/2006/relationships/image" Target="../media/image4.jpe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9.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a:spLocks/>
          </p:cNvSpPr>
          <p:nvPr userDrawn="1"/>
        </p:nvSpPr>
        <p:spPr>
          <a:xfrm>
            <a:off x="323528" y="325456"/>
            <a:ext cx="8496944" cy="6192688"/>
          </a:xfrm>
          <a:prstGeom prst="rect">
            <a:avLst/>
          </a:prstGeom>
          <a:solidFill>
            <a:srgbClr val="C3D8DB"/>
          </a:solidFill>
          <a:ln>
            <a:solidFill>
              <a:srgbClr val="C3D8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userDrawn="1"/>
        </p:nvSpPr>
        <p:spPr>
          <a:xfrm>
            <a:off x="1043608" y="-7200"/>
            <a:ext cx="1512000" cy="6858000"/>
          </a:xfrm>
          <a:prstGeom prst="rect">
            <a:avLst/>
          </a:prstGeom>
          <a:solidFill>
            <a:srgbClr val="C8D223">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47988457"/>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a:spLocks/>
          </p:cNvSpPr>
          <p:nvPr userDrawn="1"/>
        </p:nvSpPr>
        <p:spPr>
          <a:xfrm>
            <a:off x="323528" y="332656"/>
            <a:ext cx="8496944" cy="720080"/>
          </a:xfrm>
          <a:prstGeom prst="rect">
            <a:avLst/>
          </a:prstGeom>
          <a:solidFill>
            <a:srgbClr val="84C6CC"/>
          </a:solidFill>
          <a:ln>
            <a:solidFill>
              <a:srgbClr val="84C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userDrawn="1"/>
        </p:nvCxnSpPr>
        <p:spPr>
          <a:xfrm>
            <a:off x="8208472" y="75773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10" name="Connecteur droit 9"/>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948560"/>
      </p:ext>
    </p:extLst>
  </p:cSld>
  <p:clrMap bg1="lt1" tx1="dk1" bg2="lt2" tx2="dk2" accent1="accent1" accent2="accent2" accent3="accent3" accent4="accent4" accent5="accent5" accent6="accent6" hlink="hlink" folHlink="folHlink"/>
  <p:sldLayoutIdLst>
    <p:sldLayoutId id="2147483713"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8208472" y="74310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323528" y="743104"/>
            <a:ext cx="7560840" cy="0"/>
          </a:xfrm>
          <a:prstGeom prst="line">
            <a:avLst/>
          </a:prstGeom>
          <a:ln w="12700">
            <a:solidFill>
              <a:srgbClr val="84C6CC"/>
            </a:solidFill>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10800000">
            <a:off x="315860" y="739966"/>
            <a:ext cx="435348"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4364498"/>
      </p:ext>
    </p:extLst>
  </p:cSld>
  <p:clrMap bg1="lt1" tx1="dk1" bg2="lt2" tx2="dk2" accent1="accent1" accent2="accent2" accent3="accent3" accent4="accent4" accent5="accent5" accent6="accent6" hlink="hlink" folHlink="folHlink"/>
  <p:sldLayoutIdLst>
    <p:sldLayoutId id="2147483733"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Connecteur droit 17"/>
          <p:cNvCxnSpPr/>
          <p:nvPr userDrawn="1"/>
        </p:nvCxnSpPr>
        <p:spPr>
          <a:xfrm>
            <a:off x="323528" y="764704"/>
            <a:ext cx="756084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userDrawn="1"/>
        </p:nvCxnSpPr>
        <p:spPr>
          <a:xfrm>
            <a:off x="316336" y="801049"/>
            <a:ext cx="648072" cy="0"/>
          </a:xfrm>
          <a:prstGeom prst="line">
            <a:avLst/>
          </a:prstGeom>
          <a:ln w="762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
        <p:nvSpPr>
          <p:cNvPr id="10" name="ZoneTexte 9"/>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11" name="Connecteur droit 1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6570"/>
      </p:ext>
    </p:extLst>
  </p:cSld>
  <p:clrMap bg1="lt1" tx1="dk1" bg2="lt2" tx2="dk2" accent1="accent1" accent2="accent2" accent3="accent3" accent4="accent4" accent5="accent5" accent6="accent6" hlink="hlink" folHlink="folHlink"/>
  <p:sldLayoutIdLst>
    <p:sldLayoutId id="2147483728"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Connecteur droit 18"/>
          <p:cNvCxnSpPr/>
          <p:nvPr userDrawn="1"/>
        </p:nvCxnSpPr>
        <p:spPr>
          <a:xfrm>
            <a:off x="316336" y="801049"/>
            <a:ext cx="648072" cy="0"/>
          </a:xfrm>
          <a:prstGeom prst="line">
            <a:avLst/>
          </a:prstGeom>
          <a:ln w="762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323528" y="757734"/>
            <a:ext cx="5328592" cy="6970"/>
          </a:xfrm>
          <a:prstGeom prst="line">
            <a:avLst/>
          </a:prstGeom>
          <a:ln w="12700">
            <a:solidFill>
              <a:srgbClr val="3C4693"/>
            </a:solidFill>
          </a:ln>
        </p:spPr>
        <p:style>
          <a:lnRef idx="1">
            <a:schemeClr val="dk1"/>
          </a:lnRef>
          <a:fillRef idx="0">
            <a:schemeClr val="dk1"/>
          </a:fillRef>
          <a:effectRef idx="0">
            <a:schemeClr val="dk1"/>
          </a:effectRef>
          <a:fontRef idx="minor">
            <a:schemeClr val="tx1"/>
          </a:fontRef>
        </p:style>
      </p:cxnSp>
      <p:sp>
        <p:nvSpPr>
          <p:cNvPr id="10" name="ZoneTexte 9"/>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11" name="Connecteur droit 1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854219"/>
      </p:ext>
    </p:extLst>
  </p:cSld>
  <p:clrMap bg1="lt1" tx1="dk1" bg2="lt2" tx2="dk2" accent1="accent1" accent2="accent2" accent3="accent3" accent4="accent4" accent5="accent5" accent6="accent6" hlink="hlink" folHlink="folHlink"/>
  <p:sldLayoutIdLst>
    <p:sldLayoutId id="214748370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Connecteur droit 9"/>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9" name="Connecteur droit 8"/>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9905071"/>
      </p:ext>
    </p:extLst>
  </p:cSld>
  <p:clrMap bg1="lt1" tx1="dk1" bg2="lt2" tx2="dk2" accent1="accent1" accent2="accent2" accent3="accent3" accent4="accent4" accent5="accent5" accent6="accent6" hlink="hlink" folHlink="folHlink"/>
  <p:sldLayoutIdLst>
    <p:sldLayoutId id="2147483677" r:id="rId1"/>
    <p:sldLayoutId id="2147483701"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Connecteur droit 9"/>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userDrawn="1"/>
        </p:nvCxnSpPr>
        <p:spPr>
          <a:xfrm>
            <a:off x="8208472" y="75773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9" name="Connecteur droit 8"/>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53952"/>
      </p:ext>
    </p:extLst>
  </p:cSld>
  <p:clrMap bg1="lt1" tx1="dk1" bg2="lt2" tx2="dk2" accent1="accent1" accent2="accent2" accent3="accent3" accent4="accent4" accent5="accent5" accent6="accent6" hlink="hlink" folHlink="folHlink"/>
  <p:sldLayoutIdLst>
    <p:sldLayoutId id="2147483744" r:id="rId1"/>
    <p:sldLayoutId id="2147483745"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a:spLocks/>
          </p:cNvSpPr>
          <p:nvPr userDrawn="1"/>
        </p:nvSpPr>
        <p:spPr>
          <a:xfrm>
            <a:off x="-15596" y="0"/>
            <a:ext cx="9159595" cy="6858000"/>
          </a:xfrm>
          <a:prstGeom prst="rect">
            <a:avLst/>
          </a:prstGeom>
          <a:solidFill>
            <a:srgbClr val="C3D8DB"/>
          </a:solidFill>
          <a:ln>
            <a:solidFill>
              <a:srgbClr val="C3D8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a:spLocks/>
          </p:cNvSpPr>
          <p:nvPr userDrawn="1"/>
        </p:nvSpPr>
        <p:spPr>
          <a:xfrm>
            <a:off x="315729" y="332656"/>
            <a:ext cx="8496944" cy="61926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41297151"/>
      </p:ext>
    </p:extLst>
  </p:cSld>
  <p:clrMap bg1="lt1" tx1="dk1" bg2="lt2" tx2="dk2" accent1="accent1" accent2="accent2" accent3="accent3" accent4="accent4" accent5="accent5" accent6="accent6" hlink="hlink" folHlink="folHlink"/>
  <p:sldLayoutIdLst>
    <p:sldLayoutId id="2147483695" r:id="rId1"/>
    <p:sldLayoutId id="2147483698"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a:spLocks/>
          </p:cNvSpPr>
          <p:nvPr userDrawn="1"/>
        </p:nvSpPr>
        <p:spPr>
          <a:xfrm>
            <a:off x="330268" y="324000"/>
            <a:ext cx="8490204" cy="540000"/>
          </a:xfrm>
          <a:prstGeom prst="rect">
            <a:avLst/>
          </a:prstGeom>
          <a:solidFill>
            <a:srgbClr val="C8D223"/>
          </a:solidFill>
          <a:ln>
            <a:solidFill>
              <a:srgbClr val="C8D2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3" name="Connecteur droit 12"/>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8208472" y="74310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271291"/>
      </p:ext>
    </p:extLst>
  </p:cSld>
  <p:clrMap bg1="lt1" tx1="dk1" bg2="lt2" tx2="dk2" accent1="accent1" accent2="accent2" accent3="accent3" accent4="accent4" accent5="accent5" accent6="accent6" hlink="hlink" folHlink="folHlink"/>
  <p:sldLayoutIdLst>
    <p:sldLayoutId id="2147483669"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a:spLocks/>
          </p:cNvSpPr>
          <p:nvPr userDrawn="1"/>
        </p:nvSpPr>
        <p:spPr>
          <a:xfrm>
            <a:off x="323528" y="332656"/>
            <a:ext cx="8496944" cy="720080"/>
          </a:xfrm>
          <a:prstGeom prst="rect">
            <a:avLst/>
          </a:prstGeom>
          <a:solidFill>
            <a:srgbClr val="C8D223"/>
          </a:solidFill>
          <a:ln>
            <a:solidFill>
              <a:srgbClr val="C8D2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userDrawn="1"/>
        </p:nvCxnSpPr>
        <p:spPr>
          <a:xfrm>
            <a:off x="8208472" y="75773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10" name="Connecteur droit 9"/>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536522"/>
      </p:ext>
    </p:extLst>
  </p:cSld>
  <p:clrMap bg1="lt1" tx1="dk1" bg2="lt2" tx2="dk2" accent1="accent1" accent2="accent2" accent3="accent3" accent4="accent4" accent5="accent5" accent6="accent6" hlink="hlink" folHlink="folHlink"/>
  <p:sldLayoutIdLst>
    <p:sldLayoutId id="2147483671" r:id="rId1"/>
    <p:sldLayoutId id="2147483739"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Connecteur droit 12"/>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8208472" y="74310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userDrawn="1"/>
        </p:nvCxnSpPr>
        <p:spPr>
          <a:xfrm>
            <a:off x="323528" y="743104"/>
            <a:ext cx="7560840" cy="0"/>
          </a:xfrm>
          <a:prstGeom prst="line">
            <a:avLst/>
          </a:prstGeom>
          <a:ln w="12700">
            <a:solidFill>
              <a:srgbClr val="C8D223"/>
            </a:solidFill>
          </a:ln>
        </p:spPr>
        <p:style>
          <a:lnRef idx="1">
            <a:schemeClr val="accent1"/>
          </a:lnRef>
          <a:fillRef idx="0">
            <a:schemeClr val="accent1"/>
          </a:fillRef>
          <a:effectRef idx="0">
            <a:schemeClr val="accent1"/>
          </a:effectRef>
          <a:fontRef idx="minor">
            <a:schemeClr val="tx1"/>
          </a:fontRef>
        </p:style>
      </p:cxnSp>
      <p:pic>
        <p:nvPicPr>
          <p:cNvPr id="2052"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10800000">
            <a:off x="306999" y="743104"/>
            <a:ext cx="426977"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76991"/>
      </p:ext>
    </p:extLst>
  </p:cSld>
  <p:clrMap bg1="lt1" tx1="dk1" bg2="lt2" tx2="dk2" accent1="accent1" accent2="accent2" accent3="accent3" accent4="accent4" accent5="accent5" accent6="accent6" hlink="hlink" folHlink="folHlink"/>
  <p:sldLayoutIdLst>
    <p:sldLayoutId id="2147483731"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a:spLocks/>
          </p:cNvSpPr>
          <p:nvPr userDrawn="1"/>
        </p:nvSpPr>
        <p:spPr>
          <a:xfrm>
            <a:off x="323528" y="332656"/>
            <a:ext cx="8496944" cy="540000"/>
          </a:xfrm>
          <a:prstGeom prst="rect">
            <a:avLst/>
          </a:prstGeom>
          <a:solidFill>
            <a:srgbClr val="6570BF"/>
          </a:solidFill>
          <a:ln>
            <a:solidFill>
              <a:srgbClr val="6570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3" name="Connecteur droit 12"/>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8208472" y="75773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348625"/>
      </p:ext>
    </p:extLst>
  </p:cSld>
  <p:clrMap bg1="lt1" tx1="dk1" bg2="lt2" tx2="dk2" accent1="accent1" accent2="accent2" accent3="accent3" accent4="accent4" accent5="accent5" accent6="accent6" hlink="hlink" folHlink="folHlink"/>
  <p:sldLayoutIdLst>
    <p:sldLayoutId id="2147483720"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a:spLocks/>
          </p:cNvSpPr>
          <p:nvPr userDrawn="1"/>
        </p:nvSpPr>
        <p:spPr>
          <a:xfrm>
            <a:off x="323528" y="332656"/>
            <a:ext cx="8496944" cy="720080"/>
          </a:xfrm>
          <a:prstGeom prst="rect">
            <a:avLst/>
          </a:prstGeom>
          <a:solidFill>
            <a:srgbClr val="6570BF"/>
          </a:solidFill>
          <a:ln>
            <a:solidFill>
              <a:srgbClr val="6570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userDrawn="1"/>
        </p:nvCxnSpPr>
        <p:spPr>
          <a:xfrm>
            <a:off x="8208472" y="75773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10" name="Connecteur droit 9"/>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3128798"/>
      </p:ext>
    </p:extLst>
  </p:cSld>
  <p:clrMap bg1="lt1" tx1="dk1" bg2="lt2" tx2="dk2" accent1="accent1" accent2="accent2" accent3="accent3" accent4="accent4" accent5="accent5" accent6="accent6" hlink="hlink" folHlink="folHlink"/>
  <p:sldLayoutIdLst>
    <p:sldLayoutId id="2147483726"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userDrawn="1"/>
        </p:nvCxnSpPr>
        <p:spPr>
          <a:xfrm>
            <a:off x="8208472" y="455072"/>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8208472" y="743104"/>
            <a:ext cx="612000" cy="0"/>
          </a:xfrm>
          <a:prstGeom prst="line">
            <a:avLst/>
          </a:prstGeom>
          <a:ln w="12700">
            <a:solidFill>
              <a:srgbClr val="3C4693"/>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323528" y="743104"/>
            <a:ext cx="7560840" cy="0"/>
          </a:xfrm>
          <a:prstGeom prst="line">
            <a:avLst/>
          </a:prstGeom>
          <a:ln w="12700">
            <a:solidFill>
              <a:srgbClr val="6570BF"/>
            </a:solidFil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userDrawn="1"/>
        </p:nvPicPr>
        <p:blipFill>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rot="10800000">
            <a:off x="315327" y="743104"/>
            <a:ext cx="431163"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9960336"/>
      </p:ext>
    </p:extLst>
  </p:cSld>
  <p:clrMap bg1="lt1" tx1="dk1" bg2="lt2" tx2="dk2" accent1="accent1" accent2="accent2" accent3="accent3" accent4="accent4" accent5="accent5" accent6="accent6" hlink="hlink" folHlink="folHlink"/>
  <p:sldLayoutIdLst>
    <p:sldLayoutId id="2147483737"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82541"/>
          <a:stretch/>
        </p:blipFill>
        <p:spPr bwMode="auto">
          <a:xfrm>
            <a:off x="-1595" y="4149264"/>
            <a:ext cx="289123" cy="16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a:spLocks/>
          </p:cNvSpPr>
          <p:nvPr userDrawn="1"/>
        </p:nvSpPr>
        <p:spPr>
          <a:xfrm>
            <a:off x="323528" y="332656"/>
            <a:ext cx="8496944" cy="540000"/>
          </a:xfrm>
          <a:prstGeom prst="rect">
            <a:avLst/>
          </a:prstGeom>
          <a:solidFill>
            <a:srgbClr val="84C6CC"/>
          </a:solidFill>
          <a:ln>
            <a:solidFill>
              <a:srgbClr val="84C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3" name="Connecteur droit 12"/>
          <p:cNvCxnSpPr/>
          <p:nvPr userDrawn="1"/>
        </p:nvCxnSpPr>
        <p:spPr>
          <a:xfrm>
            <a:off x="8208472" y="455072"/>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8208472" y="757734"/>
            <a:ext cx="612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userDrawn="1"/>
        </p:nvSpPr>
        <p:spPr>
          <a:xfrm>
            <a:off x="35496" y="6381328"/>
            <a:ext cx="720080" cy="361637"/>
          </a:xfrm>
          <a:prstGeom prst="rect">
            <a:avLst/>
          </a:prstGeom>
          <a:noFill/>
        </p:spPr>
        <p:txBody>
          <a:bodyPr wrap="square" rtlCol="0">
            <a:spAutoFit/>
          </a:bodyPr>
          <a:lstStyle/>
          <a:p>
            <a:pPr algn="l">
              <a:lnSpc>
                <a:spcPts val="700"/>
              </a:lnSpc>
            </a:pPr>
            <a:r>
              <a:rPr lang="fr-FR" sz="600" b="1" i="1" dirty="0" smtClean="0">
                <a:solidFill>
                  <a:srgbClr val="3C4693"/>
                </a:solidFill>
              </a:rPr>
              <a:t>ARS Auvergne-</a:t>
            </a:r>
            <a:br>
              <a:rPr lang="fr-FR" sz="600" b="1" i="1" dirty="0" smtClean="0">
                <a:solidFill>
                  <a:srgbClr val="3C4693"/>
                </a:solidFill>
              </a:rPr>
            </a:br>
            <a:r>
              <a:rPr lang="fr-FR" sz="600" b="1" i="1" dirty="0" smtClean="0">
                <a:solidFill>
                  <a:srgbClr val="3C4693"/>
                </a:solidFill>
              </a:rPr>
              <a:t>Rhône-Alpes</a:t>
            </a:r>
            <a:r>
              <a:rPr lang="fr-FR" sz="600" b="1" i="1" baseline="0" dirty="0" smtClean="0">
                <a:solidFill>
                  <a:srgbClr val="3C4693"/>
                </a:solidFill>
              </a:rPr>
              <a:t> </a:t>
            </a:r>
            <a:endParaRPr lang="fr-FR" sz="600" b="0" i="1" baseline="0" dirty="0" smtClean="0">
              <a:solidFill>
                <a:srgbClr val="3C4693"/>
              </a:solidFill>
            </a:endParaRPr>
          </a:p>
          <a:p>
            <a:pPr algn="l">
              <a:lnSpc>
                <a:spcPts val="700"/>
              </a:lnSpc>
            </a:pPr>
            <a:r>
              <a:rPr lang="fr-FR" sz="600" i="1" baseline="0" dirty="0" smtClean="0">
                <a:solidFill>
                  <a:srgbClr val="3C4693"/>
                </a:solidFill>
              </a:rPr>
              <a:t>04 72 34 74 00</a:t>
            </a:r>
            <a:endParaRPr lang="fr-FR" sz="600" i="1" dirty="0">
              <a:solidFill>
                <a:srgbClr val="3C4693"/>
              </a:solidFill>
            </a:endParaRPr>
          </a:p>
        </p:txBody>
      </p:sp>
      <p:cxnSp>
        <p:nvCxnSpPr>
          <p:cNvPr id="21" name="Connecteur droit 20"/>
          <p:cNvCxnSpPr/>
          <p:nvPr userDrawn="1"/>
        </p:nvCxnSpPr>
        <p:spPr>
          <a:xfrm>
            <a:off x="107504" y="6741368"/>
            <a:ext cx="504056" cy="0"/>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userDrawn="1"/>
        </p:nvCxnSpPr>
        <p:spPr>
          <a:xfrm>
            <a:off x="107504" y="6379086"/>
            <a:ext cx="504056" cy="2242"/>
          </a:xfrm>
          <a:prstGeom prst="line">
            <a:avLst/>
          </a:prstGeom>
          <a:ln w="9525">
            <a:solidFill>
              <a:srgbClr val="7FAD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454736"/>
      </p:ext>
    </p:extLst>
  </p:cSld>
  <p:clrMap bg1="lt1" tx1="dk1" bg2="lt2" tx2="dk2" accent1="accent1" accent2="accent2" accent3="accent3" accent4="accent4" accent5="accent5" accent6="accent6" hlink="hlink" folHlink="folHlink"/>
  <p:sldLayoutIdLst>
    <p:sldLayoutId id="2147483722" r:id="rId1"/>
  </p:sldLayoutIdLst>
  <p:timing>
    <p:tnLst>
      <p:par>
        <p:cTn id="1" dur="indefinite" restart="never" nodeType="tmRoot"/>
      </p:par>
    </p:tnLst>
  </p:timing>
  <p:hf hdr="0" ftr="0" dt="0"/>
  <p:txStyles>
    <p:titleStyle>
      <a:lvl1pPr marL="0" algn="l" defTabSz="914400" rtl="0" eaLnBrk="1" latinLnBrk="0" hangingPunct="1">
        <a:spcBef>
          <a:spcPct val="0"/>
        </a:spcBef>
        <a:buNone/>
        <a:defRPr lang="fr-FR" sz="1800" b="1" i="1" kern="1200" dirty="0">
          <a:solidFill>
            <a:schemeClr val="bg1"/>
          </a:solidFill>
          <a:latin typeface="Cambria" panose="02040503050406030204" pitchFamily="18" charset="0"/>
          <a:ea typeface="+mn-ea"/>
          <a:cs typeface="+mn-cs"/>
        </a:defRPr>
      </a:lvl1pPr>
    </p:titleStyle>
    <p:bodyStyle>
      <a:lvl1pPr marL="285750" indent="-285750" algn="l" defTabSz="914400" rtl="0" eaLnBrk="1" latinLnBrk="0" hangingPunct="1">
        <a:spcBef>
          <a:spcPct val="20000"/>
        </a:spcBef>
        <a:spcAft>
          <a:spcPts val="1200"/>
        </a:spcAft>
        <a:buFont typeface="Arial" panose="020B0604020202020204" pitchFamily="34" charset="0"/>
        <a:buChar char="•"/>
        <a:defRPr lang="fr-FR" sz="1700" b="1" i="0" u="none" strike="noStrike" kern="1200" baseline="0" dirty="0" smtClean="0">
          <a:solidFill>
            <a:srgbClr val="3C4693"/>
          </a:solidFill>
          <a:latin typeface="+mn-lt"/>
          <a:ea typeface="+mn-ea"/>
          <a:cs typeface="+mn-cs"/>
        </a:defRPr>
      </a:lvl1pPr>
      <a:lvl2pPr marL="0" indent="0" algn="l" defTabSz="914400" rtl="0" eaLnBrk="1" latinLnBrk="0" hangingPunct="1">
        <a:spcBef>
          <a:spcPts val="600"/>
        </a:spcBef>
        <a:spcAft>
          <a:spcPts val="600"/>
        </a:spcAft>
        <a:buFont typeface="Arial" panose="020B0604020202020204" pitchFamily="34" charset="0"/>
        <a:buNone/>
        <a:defRPr lang="fr-FR" sz="1500" b="1" kern="1200" dirty="0" smtClean="0">
          <a:solidFill>
            <a:srgbClr val="C8D223"/>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148644" y="764704"/>
            <a:ext cx="2721904" cy="748923"/>
          </a:xfrm>
          <a:prstGeom prst="rect">
            <a:avLst/>
          </a:prstGeom>
          <a:noFill/>
        </p:spPr>
        <p:txBody>
          <a:bodyPr wrap="square" rtlCol="0">
            <a:spAutoFit/>
          </a:bodyPr>
          <a:lstStyle/>
          <a:p>
            <a:pPr>
              <a:spcAft>
                <a:spcPts val="400"/>
              </a:spcAft>
            </a:pPr>
            <a:r>
              <a:rPr lang="fr-FR" sz="1200" b="1" dirty="0" smtClean="0">
                <a:solidFill>
                  <a:srgbClr val="3C4693"/>
                </a:solidFill>
                <a:latin typeface="Cambria" panose="02040503050406030204" pitchFamily="18" charset="0"/>
              </a:rPr>
              <a:t>Lyon, </a:t>
            </a:r>
            <a:r>
              <a:rPr lang="fr-FR" sz="1200" dirty="0" smtClean="0">
                <a:solidFill>
                  <a:srgbClr val="3C4693"/>
                </a:solidFill>
                <a:latin typeface="Cambria" panose="02040503050406030204" pitchFamily="18" charset="0"/>
              </a:rPr>
              <a:t>mardi 17 juin </a:t>
            </a:r>
            <a:r>
              <a:rPr lang="fr-FR" sz="1200" dirty="0" smtClean="0">
                <a:solidFill>
                  <a:srgbClr val="3C4693"/>
                </a:solidFill>
                <a:latin typeface="Cambria" panose="02040503050406030204" pitchFamily="18" charset="0"/>
              </a:rPr>
              <a:t>2019 </a:t>
            </a:r>
            <a:endParaRPr lang="fr-FR" sz="1200" dirty="0" smtClean="0">
              <a:solidFill>
                <a:srgbClr val="3C4693"/>
              </a:solidFill>
              <a:latin typeface="Cambria" panose="02040503050406030204" pitchFamily="18" charset="0"/>
            </a:endParaRPr>
          </a:p>
          <a:p>
            <a:pPr>
              <a:spcAft>
                <a:spcPts val="400"/>
              </a:spcAft>
            </a:pPr>
            <a:r>
              <a:rPr lang="fr-FR" sz="1200" dirty="0" smtClean="0">
                <a:solidFill>
                  <a:srgbClr val="3C4693"/>
                </a:solidFill>
                <a:latin typeface="Cambria" panose="02040503050406030204" pitchFamily="18" charset="0"/>
              </a:rPr>
              <a:t>Angélique GRANGE</a:t>
            </a:r>
          </a:p>
          <a:p>
            <a:pPr>
              <a:spcAft>
                <a:spcPts val="400"/>
              </a:spcAft>
            </a:pPr>
            <a:r>
              <a:rPr lang="fr-FR" sz="1200" dirty="0" smtClean="0">
                <a:solidFill>
                  <a:srgbClr val="3C4693"/>
                </a:solidFill>
                <a:latin typeface="Cambria" panose="02040503050406030204" pitchFamily="18" charset="0"/>
              </a:rPr>
              <a:t>Direction de l’offre de soins</a:t>
            </a:r>
          </a:p>
        </p:txBody>
      </p:sp>
      <p:sp>
        <p:nvSpPr>
          <p:cNvPr id="3" name="Titre 1"/>
          <p:cNvSpPr txBox="1">
            <a:spLocks/>
          </p:cNvSpPr>
          <p:nvPr/>
        </p:nvSpPr>
        <p:spPr>
          <a:xfrm>
            <a:off x="827584" y="2276872"/>
            <a:ext cx="7488832"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00000"/>
              </a:lnSpc>
              <a:spcAft>
                <a:spcPts val="400"/>
              </a:spcAft>
            </a:pPr>
            <a:r>
              <a:rPr lang="fr-FR" sz="3800" dirty="0" smtClean="0">
                <a:solidFill>
                  <a:srgbClr val="3C4693"/>
                </a:solidFill>
                <a:latin typeface="Cambria" panose="02040503050406030204" pitchFamily="18" charset="0"/>
                <a:ea typeface="CMU Concrete" pitchFamily="50" charset="0"/>
                <a:cs typeface="CMU Concrete" pitchFamily="50" charset="0"/>
              </a:rPr>
              <a:t>Groupement régional des centres de santé</a:t>
            </a:r>
            <a:endParaRPr lang="fr-FR" sz="3800" dirty="0" smtClean="0">
              <a:solidFill>
                <a:srgbClr val="3C4693"/>
              </a:solidFill>
              <a:latin typeface="Cambria" panose="02040503050406030204" pitchFamily="18" charset="0"/>
              <a:ea typeface="CMU Concrete" pitchFamily="50" charset="0"/>
              <a:cs typeface="CMU Concrete" pitchFamily="50" charset="0"/>
            </a:endParaRPr>
          </a:p>
        </p:txBody>
      </p:sp>
    </p:spTree>
    <p:extLst>
      <p:ext uri="{BB962C8B-B14F-4D97-AF65-F5344CB8AC3E}">
        <p14:creationId xmlns:p14="http://schemas.microsoft.com/office/powerpoint/2010/main" val="1599608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10</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2 – des postes de médecins généralistes salariés (4/4)</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2862322"/>
          </a:xfrm>
          <a:prstGeom prst="rect">
            <a:avLst/>
          </a:prstGeom>
        </p:spPr>
        <p:txBody>
          <a:bodyPr wrap="square">
            <a:spAutoFit/>
          </a:bodyPr>
          <a:lstStyle/>
          <a:p>
            <a:pPr algn="just"/>
            <a:r>
              <a:rPr lang="fr-FR" u="sng" dirty="0" smtClean="0">
                <a:solidFill>
                  <a:srgbClr val="3C4693"/>
                </a:solidFill>
              </a:rPr>
              <a:t>Répartition des postes</a:t>
            </a:r>
          </a:p>
          <a:p>
            <a:pPr marL="285750" indent="-285750" algn="just">
              <a:buFont typeface="Wingdings" panose="05000000000000000000" pitchFamily="2" charset="2"/>
              <a:buChar char="§"/>
            </a:pPr>
            <a:r>
              <a:rPr lang="fr-FR" dirty="0" smtClean="0">
                <a:solidFill>
                  <a:srgbClr val="3C4693"/>
                </a:solidFill>
              </a:rPr>
              <a:t>Financement par le FIR </a:t>
            </a:r>
          </a:p>
          <a:p>
            <a:pPr marL="285750" indent="-285750" algn="just">
              <a:buFont typeface="Wingdings" panose="05000000000000000000" pitchFamily="2" charset="2"/>
              <a:buChar char="§"/>
            </a:pPr>
            <a:r>
              <a:rPr lang="fr-FR" dirty="0" smtClean="0">
                <a:solidFill>
                  <a:srgbClr val="3C4693"/>
                </a:solidFill>
              </a:rPr>
              <a:t>Le paiement de la garantie aux bénéficiaires du dispositif sera assuré par les CPAM</a:t>
            </a:r>
          </a:p>
          <a:p>
            <a:pPr marL="285750" indent="-285750" algn="just">
              <a:buFont typeface="Wingdings" panose="05000000000000000000" pitchFamily="2" charset="2"/>
              <a:buChar char="§"/>
            </a:pPr>
            <a:endParaRPr lang="fr-FR" dirty="0" smtClean="0">
              <a:solidFill>
                <a:srgbClr val="3C4693"/>
              </a:solidFill>
            </a:endParaRPr>
          </a:p>
          <a:p>
            <a:pPr algn="just"/>
            <a:endParaRPr lang="fr-FR" u="sng" dirty="0" smtClean="0">
              <a:solidFill>
                <a:srgbClr val="3C4693"/>
              </a:solidFill>
            </a:endParaRPr>
          </a:p>
          <a:p>
            <a:pPr algn="just"/>
            <a:r>
              <a:rPr lang="fr-FR" u="sng" dirty="0" smtClean="0">
                <a:solidFill>
                  <a:srgbClr val="3C4693"/>
                </a:solidFill>
              </a:rPr>
              <a:t>Modalités de suivi, d’évaluation et de communication</a:t>
            </a:r>
            <a:endParaRPr lang="fr-FR" u="sng"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Campagne de communication organisée au mois de mars 2019</a:t>
            </a:r>
          </a:p>
          <a:p>
            <a:pPr marL="342900" indent="-342900" algn="just">
              <a:buFont typeface="Wingdings" panose="05000000000000000000" pitchFamily="2" charset="2"/>
              <a:buChar char="§"/>
            </a:pPr>
            <a:r>
              <a:rPr lang="fr-FR" dirty="0" smtClean="0">
                <a:solidFill>
                  <a:srgbClr val="3C4693"/>
                </a:solidFill>
              </a:rPr>
              <a:t>La mise en œuvre de cette mesure fera l’objet d’un suivi dans le PAS </a:t>
            </a:r>
          </a:p>
          <a:p>
            <a:pPr marL="342900" indent="-342900" algn="just">
              <a:buFont typeface="Wingdings" panose="05000000000000000000" pitchFamily="2" charset="2"/>
              <a:buChar char="§"/>
            </a:pPr>
            <a:endParaRPr lang="fr-FR" dirty="0">
              <a:solidFill>
                <a:srgbClr val="3C4693"/>
              </a:solidFill>
            </a:endParaRPr>
          </a:p>
          <a:p>
            <a:pPr marL="342900" indent="-342900" algn="just">
              <a:buFont typeface="Wingdings" panose="05000000000000000000" pitchFamily="2" charset="2"/>
              <a:buChar char="§"/>
            </a:pPr>
            <a:endParaRPr lang="fr-FR" dirty="0">
              <a:solidFill>
                <a:srgbClr val="3C4693"/>
              </a:solidFill>
            </a:endParaRPr>
          </a:p>
        </p:txBody>
      </p:sp>
    </p:spTree>
    <p:extLst>
      <p:ext uri="{BB962C8B-B14F-4D97-AF65-F5344CB8AC3E}">
        <p14:creationId xmlns:p14="http://schemas.microsoft.com/office/powerpoint/2010/main" val="2558631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11</a:t>
            </a:fld>
            <a:endParaRPr lang="fr-FR" dirty="0"/>
          </a:p>
        </p:txBody>
      </p:sp>
      <p:sp>
        <p:nvSpPr>
          <p:cNvPr id="4" name="ZoneTexte 3"/>
          <p:cNvSpPr txBox="1"/>
          <p:nvPr/>
        </p:nvSpPr>
        <p:spPr>
          <a:xfrm>
            <a:off x="395536" y="404664"/>
            <a:ext cx="7704856" cy="646331"/>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Un projet de décret encadre la prescription des infirmiers en pratique avancée</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360780" y="1052736"/>
            <a:ext cx="8387684" cy="646331"/>
          </a:xfrm>
          <a:prstGeom prst="rect">
            <a:avLst/>
          </a:prstGeom>
        </p:spPr>
        <p:txBody>
          <a:bodyPr wrap="square">
            <a:spAutoFit/>
          </a:bodyPr>
          <a:lstStyle/>
          <a:p>
            <a:endParaRPr lang="fr-FR" dirty="0" smtClean="0">
              <a:solidFill>
                <a:srgbClr val="3C4693"/>
              </a:solidFill>
            </a:endParaRPr>
          </a:p>
          <a:p>
            <a:pPr algn="just"/>
            <a:endParaRPr lang="fr-FR" dirty="0">
              <a:solidFill>
                <a:srgbClr val="3C4693"/>
              </a:solidFill>
            </a:endParaRPr>
          </a:p>
        </p:txBody>
      </p:sp>
      <p:sp>
        <p:nvSpPr>
          <p:cNvPr id="6" name="Rectangle 5"/>
          <p:cNvSpPr/>
          <p:nvPr/>
        </p:nvSpPr>
        <p:spPr>
          <a:xfrm>
            <a:off x="467544" y="1099765"/>
            <a:ext cx="8496944" cy="5355312"/>
          </a:xfrm>
          <a:prstGeom prst="rect">
            <a:avLst/>
          </a:prstGeom>
        </p:spPr>
        <p:txBody>
          <a:bodyPr wrap="square">
            <a:spAutoFit/>
          </a:bodyPr>
          <a:lstStyle/>
          <a:p>
            <a:pPr marL="342900" indent="-342900" algn="just">
              <a:buFont typeface="Wingdings" panose="05000000000000000000" pitchFamily="2" charset="2"/>
              <a:buChar char="§"/>
            </a:pPr>
            <a:r>
              <a:rPr lang="fr-FR" dirty="0" smtClean="0">
                <a:solidFill>
                  <a:srgbClr val="3C4693"/>
                </a:solidFill>
              </a:rPr>
              <a:t>Selon la notice du projet de décret, </a:t>
            </a:r>
            <a:r>
              <a:rPr lang="fr-FR" b="1" dirty="0" smtClean="0">
                <a:solidFill>
                  <a:srgbClr val="3C4693"/>
                </a:solidFill>
              </a:rPr>
              <a:t>l’infirmier en pratique avancée pourra réaliser des prescriptions qui seront exécutées par</a:t>
            </a:r>
            <a:r>
              <a:rPr lang="fr-FR" dirty="0" smtClean="0">
                <a:solidFill>
                  <a:srgbClr val="3C4693"/>
                </a:solidFill>
              </a:rPr>
              <a:t> un « </a:t>
            </a:r>
            <a:r>
              <a:rPr lang="fr-FR" b="1" dirty="0" smtClean="0">
                <a:solidFill>
                  <a:srgbClr val="3C4693"/>
                </a:solidFill>
              </a:rPr>
              <a:t>technicien de laboratoire d’analyses médicales </a:t>
            </a:r>
            <a:r>
              <a:rPr lang="fr-FR" dirty="0" smtClean="0">
                <a:solidFill>
                  <a:srgbClr val="3C4693"/>
                </a:solidFill>
              </a:rPr>
              <a:t>», </a:t>
            </a:r>
            <a:r>
              <a:rPr lang="fr-FR" b="1" dirty="0" smtClean="0">
                <a:solidFill>
                  <a:srgbClr val="3C4693"/>
                </a:solidFill>
              </a:rPr>
              <a:t>une pharmacie d’officine </a:t>
            </a:r>
            <a:r>
              <a:rPr lang="fr-FR" dirty="0" smtClean="0">
                <a:solidFill>
                  <a:srgbClr val="3C4693"/>
                </a:solidFill>
              </a:rPr>
              <a:t>ou un </a:t>
            </a:r>
            <a:r>
              <a:rPr lang="fr-FR" b="1" dirty="0" smtClean="0">
                <a:solidFill>
                  <a:srgbClr val="3C4693"/>
                </a:solidFill>
              </a:rPr>
              <a:t>SSIAD</a:t>
            </a:r>
            <a:r>
              <a:rPr lang="fr-FR" dirty="0" smtClean="0">
                <a:solidFill>
                  <a:srgbClr val="3C4693"/>
                </a:solidFill>
              </a:rPr>
              <a:t>. </a:t>
            </a:r>
          </a:p>
          <a:p>
            <a:pPr marL="342900" indent="-342900" algn="just">
              <a:buFont typeface="Wingdings" panose="05000000000000000000" pitchFamily="2" charset="2"/>
              <a:buChar char="§"/>
            </a:pPr>
            <a:endParaRPr lang="fr-FR" dirty="0" smtClean="0">
              <a:solidFill>
                <a:srgbClr val="3C4693"/>
              </a:solidFill>
            </a:endParaRPr>
          </a:p>
          <a:p>
            <a:pPr marL="342900" indent="-342900" algn="just">
              <a:buFont typeface="Wingdings" panose="05000000000000000000" pitchFamily="2" charset="2"/>
              <a:buChar char="§"/>
            </a:pPr>
            <a:r>
              <a:rPr lang="fr-FR" b="1" dirty="0" smtClean="0">
                <a:solidFill>
                  <a:srgbClr val="3C4693"/>
                </a:solidFill>
              </a:rPr>
              <a:t>L’IPA pourra renouveler des prescriptions médicales à destination des infirmiers </a:t>
            </a:r>
            <a:r>
              <a:rPr lang="fr-FR" dirty="0" smtClean="0">
                <a:solidFill>
                  <a:srgbClr val="3C4693"/>
                </a:solidFill>
              </a:rPr>
              <a:t>et des </a:t>
            </a:r>
            <a:r>
              <a:rPr lang="fr-FR" b="1" dirty="0" smtClean="0">
                <a:solidFill>
                  <a:srgbClr val="3C4693"/>
                </a:solidFill>
              </a:rPr>
              <a:t>pharmaciens d’officine</a:t>
            </a:r>
            <a:r>
              <a:rPr lang="fr-FR" dirty="0" smtClean="0">
                <a:solidFill>
                  <a:srgbClr val="3C4693"/>
                </a:solidFill>
              </a:rPr>
              <a:t>, pour </a:t>
            </a:r>
            <a:r>
              <a:rPr lang="fr-FR" b="1" dirty="0" smtClean="0">
                <a:solidFill>
                  <a:srgbClr val="3C4693"/>
                </a:solidFill>
              </a:rPr>
              <a:t>certains médicaments.</a:t>
            </a:r>
          </a:p>
          <a:p>
            <a:pPr marL="342900" indent="-342900" algn="just">
              <a:buFont typeface="Wingdings" panose="05000000000000000000" pitchFamily="2" charset="2"/>
              <a:buChar char="§"/>
            </a:pPr>
            <a:endParaRPr lang="fr-FR"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Ce projet de décret prévoit également « </a:t>
            </a:r>
            <a:r>
              <a:rPr lang="fr-FR" b="1" dirty="0" smtClean="0">
                <a:solidFill>
                  <a:srgbClr val="3C4693"/>
                </a:solidFill>
              </a:rPr>
              <a:t>la prise en charge par l’assurance maladie obligatoire d’une prescription de produit de santé émanent d’un infirmier exerçant en pratique avancée </a:t>
            </a:r>
            <a:r>
              <a:rPr lang="fr-FR" dirty="0" smtClean="0">
                <a:solidFill>
                  <a:srgbClr val="3C4693"/>
                </a:solidFill>
              </a:rPr>
              <a:t>»</a:t>
            </a:r>
          </a:p>
          <a:p>
            <a:pPr marL="342900" indent="-342900" algn="just">
              <a:buFont typeface="Wingdings" panose="05000000000000000000" pitchFamily="2" charset="2"/>
              <a:buChar char="§"/>
            </a:pPr>
            <a:endParaRPr lang="fr-FR" dirty="0" smtClean="0">
              <a:solidFill>
                <a:srgbClr val="3C4693"/>
              </a:solidFill>
            </a:endParaRPr>
          </a:p>
          <a:p>
            <a:pPr marL="342900" indent="-342900" algn="just">
              <a:buFont typeface="Wingdings" panose="05000000000000000000" pitchFamily="2" charset="2"/>
              <a:buChar char="§"/>
            </a:pPr>
            <a:r>
              <a:rPr lang="fr-FR" b="1" dirty="0" smtClean="0">
                <a:solidFill>
                  <a:srgbClr val="3C4693"/>
                </a:solidFill>
              </a:rPr>
              <a:t>Lorsqu’une consultation de médecin spécialiste se fait sur demande d’un IPA</a:t>
            </a:r>
            <a:r>
              <a:rPr lang="fr-FR" dirty="0" smtClean="0">
                <a:solidFill>
                  <a:srgbClr val="3C4693"/>
                </a:solidFill>
              </a:rPr>
              <a:t>, la </a:t>
            </a:r>
            <a:r>
              <a:rPr lang="fr-FR" b="1" dirty="0" smtClean="0">
                <a:solidFill>
                  <a:srgbClr val="3C4693"/>
                </a:solidFill>
              </a:rPr>
              <a:t>majoration pour non-respect du parcours de soins coordonné ne s’applique pas à l’assuré. </a:t>
            </a:r>
          </a:p>
          <a:p>
            <a:pPr marL="342900" indent="-342900" algn="just">
              <a:buFont typeface="Wingdings" panose="05000000000000000000" pitchFamily="2" charset="2"/>
              <a:buChar char="§"/>
            </a:pPr>
            <a:endParaRPr lang="fr-FR" dirty="0" smtClean="0">
              <a:solidFill>
                <a:srgbClr val="3C4693"/>
              </a:solidFill>
            </a:endParaRPr>
          </a:p>
          <a:p>
            <a:pPr marL="342900" indent="-342900" algn="just">
              <a:buFont typeface="Wingdings" panose="05000000000000000000" pitchFamily="2" charset="2"/>
              <a:buChar char="§"/>
            </a:pPr>
            <a:r>
              <a:rPr lang="fr-FR" dirty="0" smtClean="0">
                <a:solidFill>
                  <a:srgbClr val="3C4693"/>
                </a:solidFill>
              </a:rPr>
              <a:t>En outre, le projet de décret prévoit la </a:t>
            </a:r>
            <a:r>
              <a:rPr lang="fr-FR" b="1" dirty="0" smtClean="0">
                <a:solidFill>
                  <a:srgbClr val="3C4693"/>
                </a:solidFill>
              </a:rPr>
              <a:t>prise en charge par l’assurance maladie obligatoire du renouvellement par un pédicure-podologue </a:t>
            </a:r>
            <a:r>
              <a:rPr lang="fr-FR" dirty="0" smtClean="0">
                <a:solidFill>
                  <a:srgbClr val="3C4693"/>
                </a:solidFill>
              </a:rPr>
              <a:t>des prescriptions médicales </a:t>
            </a:r>
            <a:r>
              <a:rPr lang="fr-FR" b="1" dirty="0" smtClean="0">
                <a:solidFill>
                  <a:srgbClr val="3C4693"/>
                </a:solidFill>
              </a:rPr>
              <a:t>d’orthèses plantaires</a:t>
            </a:r>
            <a:r>
              <a:rPr lang="fr-FR" dirty="0" smtClean="0">
                <a:solidFill>
                  <a:srgbClr val="3C4693"/>
                </a:solidFill>
              </a:rPr>
              <a:t>. Cette prise en charge concerne les renouvellement datant de moins de 3 ans, sauf opposition du médecin. </a:t>
            </a:r>
            <a:endParaRPr lang="fr-FR" dirty="0">
              <a:solidFill>
                <a:srgbClr val="3C4693"/>
              </a:solidFill>
            </a:endParaRPr>
          </a:p>
        </p:txBody>
      </p:sp>
    </p:spTree>
    <p:extLst>
      <p:ext uri="{BB962C8B-B14F-4D97-AF65-F5344CB8AC3E}">
        <p14:creationId xmlns:p14="http://schemas.microsoft.com/office/powerpoint/2010/main" val="1363412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12</a:t>
            </a:fld>
            <a:endParaRPr lang="fr-FR" dirty="0"/>
          </a:p>
        </p:txBody>
      </p:sp>
      <p:sp>
        <p:nvSpPr>
          <p:cNvPr id="4" name="ZoneTexte 3"/>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assistants médicaux</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296310" y="1052736"/>
            <a:ext cx="8280920" cy="6463308"/>
          </a:xfrm>
          <a:prstGeom prst="rect">
            <a:avLst/>
          </a:prstGeom>
        </p:spPr>
        <p:txBody>
          <a:bodyPr wrap="square">
            <a:spAutoFit/>
          </a:bodyPr>
          <a:lstStyle/>
          <a:p>
            <a:pPr algn="just"/>
            <a:r>
              <a:rPr lang="fr-FR" dirty="0">
                <a:solidFill>
                  <a:srgbClr val="3C4693"/>
                </a:solidFill>
              </a:rPr>
              <a:t>Les </a:t>
            </a:r>
            <a:r>
              <a:rPr lang="fr-FR" b="1" dirty="0">
                <a:solidFill>
                  <a:srgbClr val="3C4693"/>
                </a:solidFill>
              </a:rPr>
              <a:t>assistants médicaux</a:t>
            </a:r>
            <a:r>
              <a:rPr lang="fr-FR" dirty="0">
                <a:solidFill>
                  <a:srgbClr val="3C4693"/>
                </a:solidFill>
              </a:rPr>
              <a:t> vont permettre aux médecins de </a:t>
            </a:r>
            <a:r>
              <a:rPr lang="fr-FR" b="1" dirty="0">
                <a:solidFill>
                  <a:srgbClr val="3C4693"/>
                </a:solidFill>
              </a:rPr>
              <a:t>consacrer plus de temps à des tâches médicales</a:t>
            </a:r>
            <a:r>
              <a:rPr lang="fr-FR" dirty="0">
                <a:solidFill>
                  <a:srgbClr val="3C4693"/>
                </a:solidFill>
              </a:rPr>
              <a:t>, en favorisant ainsi l’accès aux soins</a:t>
            </a:r>
          </a:p>
          <a:p>
            <a:pPr algn="just"/>
            <a:endParaRPr lang="fr-FR" dirty="0">
              <a:solidFill>
                <a:srgbClr val="3C4693"/>
              </a:solidFill>
            </a:endParaRPr>
          </a:p>
          <a:p>
            <a:pPr algn="just"/>
            <a:r>
              <a:rPr lang="fr-FR" dirty="0">
                <a:solidFill>
                  <a:srgbClr val="3C4693"/>
                </a:solidFill>
              </a:rPr>
              <a:t>Une négociation qui touche à son terme</a:t>
            </a:r>
          </a:p>
          <a:p>
            <a:pPr marL="742950" lvl="1" indent="-285750" algn="just">
              <a:buFont typeface="Wingdings" panose="05000000000000000000" pitchFamily="2" charset="2"/>
              <a:buChar char="Ø"/>
            </a:pPr>
            <a:r>
              <a:rPr lang="fr-FR" dirty="0">
                <a:solidFill>
                  <a:srgbClr val="3C4693"/>
                </a:solidFill>
              </a:rPr>
              <a:t>La négociation a débuté en janvier avec les représentants des seuls médecins</a:t>
            </a:r>
          </a:p>
          <a:p>
            <a:pPr marL="742950" lvl="1" indent="-285750" algn="just">
              <a:buFont typeface="Wingdings" panose="05000000000000000000" pitchFamily="2" charset="2"/>
              <a:buChar char="Ø"/>
            </a:pPr>
            <a:r>
              <a:rPr lang="fr-FR" dirty="0">
                <a:solidFill>
                  <a:srgbClr val="3C4693"/>
                </a:solidFill>
              </a:rPr>
              <a:t>9 séances de négociations, un texte quasi finalisé, attente désormais des retours des organisations syndicales d’ici </a:t>
            </a:r>
            <a:r>
              <a:rPr lang="fr-FR" dirty="0" smtClean="0">
                <a:solidFill>
                  <a:srgbClr val="3C4693"/>
                </a:solidFill>
              </a:rPr>
              <a:t>la fin juin</a:t>
            </a:r>
            <a:endParaRPr lang="fr-FR" dirty="0">
              <a:solidFill>
                <a:srgbClr val="3C4693"/>
              </a:solidFill>
            </a:endParaRPr>
          </a:p>
          <a:p>
            <a:pPr marL="742950" lvl="1" indent="-285750" algn="just">
              <a:buFont typeface="Wingdings" panose="05000000000000000000" pitchFamily="2" charset="2"/>
              <a:buChar char="Ø"/>
            </a:pPr>
            <a:r>
              <a:rPr lang="fr-FR" dirty="0">
                <a:solidFill>
                  <a:srgbClr val="3C4693"/>
                </a:solidFill>
              </a:rPr>
              <a:t>Contrairement aux autres accords conventionnels, il est prévu une </a:t>
            </a:r>
            <a:r>
              <a:rPr lang="fr-FR" b="1" dirty="0">
                <a:solidFill>
                  <a:srgbClr val="3C4693"/>
                </a:solidFill>
              </a:rPr>
              <a:t>entrée vigueur immédiate dès la signature de l’accord</a:t>
            </a:r>
            <a:r>
              <a:rPr lang="fr-FR" dirty="0">
                <a:solidFill>
                  <a:srgbClr val="3C4693"/>
                </a:solidFill>
              </a:rPr>
              <a:t>  (mesure PLFSS) =&gt; un financement opérationnel dès l’automne prochain</a:t>
            </a:r>
          </a:p>
          <a:p>
            <a:pPr lvl="1" algn="just"/>
            <a:endParaRPr lang="fr-FR" dirty="0">
              <a:solidFill>
                <a:srgbClr val="3C4693"/>
              </a:solidFill>
            </a:endParaRPr>
          </a:p>
          <a:p>
            <a:pPr algn="just"/>
            <a:r>
              <a:rPr lang="fr-FR" dirty="0">
                <a:solidFill>
                  <a:srgbClr val="3C4693"/>
                </a:solidFill>
              </a:rPr>
              <a:t>Les profils des assistants médicaux : un </a:t>
            </a:r>
            <a:r>
              <a:rPr lang="fr-FR" b="1" dirty="0">
                <a:solidFill>
                  <a:srgbClr val="3C4693"/>
                </a:solidFill>
              </a:rPr>
              <a:t>profil qui peut être soignant</a:t>
            </a:r>
            <a:r>
              <a:rPr lang="fr-FR" dirty="0">
                <a:solidFill>
                  <a:srgbClr val="3C4693"/>
                </a:solidFill>
              </a:rPr>
              <a:t> (par exemple : aide soignant) </a:t>
            </a:r>
            <a:r>
              <a:rPr lang="fr-FR" b="1" dirty="0">
                <a:solidFill>
                  <a:srgbClr val="3C4693"/>
                </a:solidFill>
              </a:rPr>
              <a:t>ou non soignant </a:t>
            </a:r>
            <a:r>
              <a:rPr lang="fr-FR" dirty="0">
                <a:solidFill>
                  <a:srgbClr val="3C4693"/>
                </a:solidFill>
              </a:rPr>
              <a:t>(par exemple : secrétaire médical) mais une </a:t>
            </a:r>
            <a:r>
              <a:rPr lang="fr-FR" b="1" dirty="0">
                <a:solidFill>
                  <a:srgbClr val="3C4693"/>
                </a:solidFill>
              </a:rPr>
              <a:t>obligation de formation</a:t>
            </a:r>
            <a:r>
              <a:rPr lang="fr-FR" dirty="0">
                <a:solidFill>
                  <a:srgbClr val="3C4693"/>
                </a:solidFill>
              </a:rPr>
              <a:t> dans les deux premières années de prise de fonction.</a:t>
            </a:r>
          </a:p>
          <a:p>
            <a:pPr algn="just"/>
            <a:endParaRPr lang="fr-FR" dirty="0">
              <a:solidFill>
                <a:srgbClr val="3C4693"/>
              </a:solidFill>
            </a:endParaRPr>
          </a:p>
          <a:p>
            <a:pPr algn="just"/>
            <a:r>
              <a:rPr lang="fr-FR" dirty="0">
                <a:solidFill>
                  <a:srgbClr val="3C4693"/>
                </a:solidFill>
              </a:rPr>
              <a:t>Les </a:t>
            </a:r>
            <a:r>
              <a:rPr lang="fr-FR" b="1" dirty="0">
                <a:solidFill>
                  <a:srgbClr val="3C4693"/>
                </a:solidFill>
              </a:rPr>
              <a:t>missions des assistants médicaux </a:t>
            </a:r>
            <a:r>
              <a:rPr lang="fr-FR" dirty="0">
                <a:solidFill>
                  <a:srgbClr val="3C4693"/>
                </a:solidFill>
              </a:rPr>
              <a:t>(périmètre ni limitatif ni contraignant)</a:t>
            </a:r>
          </a:p>
          <a:p>
            <a:pPr marL="742950" lvl="1" indent="-285750" algn="just">
              <a:buFont typeface="Wingdings" panose="05000000000000000000" pitchFamily="2" charset="2"/>
              <a:buChar char="Ø"/>
            </a:pPr>
            <a:r>
              <a:rPr lang="fr-FR" dirty="0">
                <a:solidFill>
                  <a:srgbClr val="3C4693"/>
                </a:solidFill>
              </a:rPr>
              <a:t>Des </a:t>
            </a:r>
            <a:r>
              <a:rPr lang="fr-FR" b="1" dirty="0">
                <a:solidFill>
                  <a:srgbClr val="3C4693"/>
                </a:solidFill>
              </a:rPr>
              <a:t>tâches administratives </a:t>
            </a:r>
            <a:r>
              <a:rPr lang="fr-FR" dirty="0">
                <a:solidFill>
                  <a:srgbClr val="3C4693"/>
                </a:solidFill>
              </a:rPr>
              <a:t>: accueil du patient, création du dossier patient…</a:t>
            </a:r>
          </a:p>
          <a:p>
            <a:pPr marL="742950" lvl="1" indent="-285750" algn="just">
              <a:buFont typeface="Wingdings" panose="05000000000000000000" pitchFamily="2" charset="2"/>
              <a:buChar char="Ø"/>
            </a:pPr>
            <a:r>
              <a:rPr lang="fr-FR" dirty="0">
                <a:solidFill>
                  <a:srgbClr val="3C4693"/>
                </a:solidFill>
              </a:rPr>
              <a:t>Des missions </a:t>
            </a:r>
            <a:r>
              <a:rPr lang="fr-FR" b="1" dirty="0">
                <a:solidFill>
                  <a:srgbClr val="3C4693"/>
                </a:solidFill>
              </a:rPr>
              <a:t>en lien avec la consultation </a:t>
            </a:r>
            <a:r>
              <a:rPr lang="fr-FR" dirty="0">
                <a:solidFill>
                  <a:srgbClr val="3C4693"/>
                </a:solidFill>
              </a:rPr>
              <a:t>: habillage, prises de constantes, préparation actes techniques…</a:t>
            </a:r>
          </a:p>
          <a:p>
            <a:pPr marL="742950" lvl="1" indent="-285750" algn="just">
              <a:buFont typeface="Wingdings" panose="05000000000000000000" pitchFamily="2" charset="2"/>
              <a:buChar char="Ø"/>
            </a:pPr>
            <a:r>
              <a:rPr lang="fr-FR" dirty="0">
                <a:solidFill>
                  <a:srgbClr val="3C4693"/>
                </a:solidFill>
              </a:rPr>
              <a:t>Des </a:t>
            </a:r>
            <a:r>
              <a:rPr lang="fr-FR" b="1" dirty="0">
                <a:solidFill>
                  <a:srgbClr val="3C4693"/>
                </a:solidFill>
              </a:rPr>
              <a:t>missions d’organisation et de coordination </a:t>
            </a:r>
            <a:r>
              <a:rPr lang="fr-FR" dirty="0">
                <a:solidFill>
                  <a:srgbClr val="3C4693"/>
                </a:solidFill>
              </a:rPr>
              <a:t>: notamment avec les autres acteurs intervenant dans la prise en charge des patients</a:t>
            </a:r>
          </a:p>
          <a:p>
            <a:pPr marL="285750" indent="-285750" algn="just">
              <a:buFont typeface="Wingdings" panose="05000000000000000000" pitchFamily="2" charset="2"/>
              <a:buChar char="Ø"/>
            </a:pPr>
            <a:endParaRPr lang="fr-FR" dirty="0"/>
          </a:p>
          <a:p>
            <a:pPr algn="just"/>
            <a:endParaRPr lang="fr-FR" dirty="0"/>
          </a:p>
        </p:txBody>
      </p:sp>
    </p:spTree>
    <p:extLst>
      <p:ext uri="{BB962C8B-B14F-4D97-AF65-F5344CB8AC3E}">
        <p14:creationId xmlns:p14="http://schemas.microsoft.com/office/powerpoint/2010/main" val="3447349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13</a:t>
            </a:fld>
            <a:endParaRPr lang="fr-FR" dirty="0"/>
          </a:p>
        </p:txBody>
      </p:sp>
      <p:sp>
        <p:nvSpPr>
          <p:cNvPr id="4" name="ZoneTexte 3"/>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assistants médicaux</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539552" y="1052736"/>
            <a:ext cx="8280920" cy="5355312"/>
          </a:xfrm>
          <a:prstGeom prst="rect">
            <a:avLst/>
          </a:prstGeom>
        </p:spPr>
        <p:txBody>
          <a:bodyPr wrap="square">
            <a:spAutoFit/>
          </a:bodyPr>
          <a:lstStyle/>
          <a:p>
            <a:pPr algn="just"/>
            <a:r>
              <a:rPr lang="fr-FR" dirty="0">
                <a:solidFill>
                  <a:srgbClr val="3C4693"/>
                </a:solidFill>
              </a:rPr>
              <a:t>Les </a:t>
            </a:r>
            <a:r>
              <a:rPr lang="fr-FR" b="1" dirty="0">
                <a:solidFill>
                  <a:srgbClr val="3C4693"/>
                </a:solidFill>
              </a:rPr>
              <a:t>critères d’éligibilité au financement d’un assistant médical</a:t>
            </a:r>
          </a:p>
          <a:p>
            <a:pPr marL="742950" lvl="1" indent="-285750" algn="just">
              <a:buFont typeface="Wingdings" panose="05000000000000000000" pitchFamily="2" charset="2"/>
              <a:buChar char="Ø"/>
            </a:pPr>
            <a:r>
              <a:rPr lang="fr-FR" u="sng" dirty="0">
                <a:solidFill>
                  <a:srgbClr val="3C4693"/>
                </a:solidFill>
              </a:rPr>
              <a:t>Critère d’accessibilité financière</a:t>
            </a:r>
            <a:r>
              <a:rPr lang="fr-FR" dirty="0">
                <a:solidFill>
                  <a:srgbClr val="3C4693"/>
                </a:solidFill>
              </a:rPr>
              <a:t> : médecin exerçant en </a:t>
            </a:r>
            <a:r>
              <a:rPr lang="fr-FR" b="1" dirty="0">
                <a:solidFill>
                  <a:srgbClr val="3C4693"/>
                </a:solidFill>
              </a:rPr>
              <a:t>secteur 1 ou S2 </a:t>
            </a:r>
            <a:r>
              <a:rPr lang="fr-FR" b="1" dirty="0" err="1">
                <a:solidFill>
                  <a:srgbClr val="3C4693"/>
                </a:solidFill>
              </a:rPr>
              <a:t>Optam</a:t>
            </a:r>
            <a:endParaRPr lang="fr-FR" b="1" dirty="0">
              <a:solidFill>
                <a:srgbClr val="3C4693"/>
              </a:solidFill>
            </a:endParaRPr>
          </a:p>
          <a:p>
            <a:pPr marL="742950" lvl="1" indent="-285750" algn="just">
              <a:buFont typeface="Wingdings" panose="05000000000000000000" pitchFamily="2" charset="2"/>
              <a:buChar char="Ø"/>
            </a:pPr>
            <a:r>
              <a:rPr lang="fr-FR" u="sng" dirty="0">
                <a:solidFill>
                  <a:srgbClr val="3C4693"/>
                </a:solidFill>
              </a:rPr>
              <a:t>Critère géographique</a:t>
            </a:r>
            <a:r>
              <a:rPr lang="fr-FR" dirty="0">
                <a:solidFill>
                  <a:srgbClr val="3C4693"/>
                </a:solidFill>
              </a:rPr>
              <a:t> : sont éligibles sur tout le territoire les médecins généralistes, pédiatres, gériatres, </a:t>
            </a:r>
            <a:r>
              <a:rPr lang="fr-FR" dirty="0" err="1">
                <a:solidFill>
                  <a:srgbClr val="3C4693"/>
                </a:solidFill>
              </a:rPr>
              <a:t>rhumato</a:t>
            </a:r>
            <a:r>
              <a:rPr lang="fr-FR" dirty="0">
                <a:solidFill>
                  <a:srgbClr val="3C4693"/>
                </a:solidFill>
              </a:rPr>
              <a:t>, dermato, </a:t>
            </a:r>
            <a:r>
              <a:rPr lang="fr-FR" dirty="0" err="1">
                <a:solidFill>
                  <a:srgbClr val="3C4693"/>
                </a:solidFill>
              </a:rPr>
              <a:t>endocrino</a:t>
            </a:r>
            <a:r>
              <a:rPr lang="fr-FR" dirty="0">
                <a:solidFill>
                  <a:srgbClr val="3C4693"/>
                </a:solidFill>
              </a:rPr>
              <a:t>, neurologues, gastro, pneumo, cardio, psychiatres, </a:t>
            </a:r>
            <a:r>
              <a:rPr lang="fr-FR" dirty="0" err="1">
                <a:solidFill>
                  <a:srgbClr val="3C4693"/>
                </a:solidFill>
              </a:rPr>
              <a:t>opthalmos</a:t>
            </a:r>
            <a:r>
              <a:rPr lang="fr-FR" dirty="0">
                <a:solidFill>
                  <a:srgbClr val="3C4693"/>
                </a:solidFill>
              </a:rPr>
              <a:t>…. Pour les autres spécialités, éligibilité dans les 30 % des départements les plus en tension.</a:t>
            </a:r>
          </a:p>
          <a:p>
            <a:pPr marL="742950" lvl="1" indent="-285750" algn="just">
              <a:buFont typeface="Wingdings" panose="05000000000000000000" pitchFamily="2" charset="2"/>
              <a:buChar char="Ø"/>
            </a:pPr>
            <a:r>
              <a:rPr lang="fr-FR" u="sng" dirty="0">
                <a:solidFill>
                  <a:srgbClr val="3C4693"/>
                </a:solidFill>
              </a:rPr>
              <a:t>Critère d’activité </a:t>
            </a:r>
            <a:r>
              <a:rPr lang="fr-FR" dirty="0">
                <a:solidFill>
                  <a:srgbClr val="3C4693"/>
                </a:solidFill>
              </a:rPr>
              <a:t>: un niveau de patientèle minimum </a:t>
            </a:r>
            <a:endParaRPr lang="fr-FR" dirty="0">
              <a:solidFill>
                <a:srgbClr val="3C4693"/>
              </a:solidFill>
            </a:endParaRPr>
          </a:p>
          <a:p>
            <a:pPr marL="742950" lvl="1" indent="-285750" algn="just">
              <a:buFont typeface="Wingdings" panose="05000000000000000000" pitchFamily="2" charset="2"/>
              <a:buChar char="Ø"/>
            </a:pPr>
            <a:r>
              <a:rPr lang="fr-FR" u="sng" dirty="0">
                <a:solidFill>
                  <a:srgbClr val="3C4693"/>
                </a:solidFill>
              </a:rPr>
              <a:t>Critère </a:t>
            </a:r>
            <a:r>
              <a:rPr lang="fr-FR" u="sng" dirty="0">
                <a:solidFill>
                  <a:srgbClr val="3C4693"/>
                </a:solidFill>
              </a:rPr>
              <a:t>de regroupement</a:t>
            </a:r>
            <a:r>
              <a:rPr lang="fr-FR" dirty="0">
                <a:solidFill>
                  <a:srgbClr val="3C4693"/>
                </a:solidFill>
              </a:rPr>
              <a:t> : </a:t>
            </a:r>
            <a:r>
              <a:rPr lang="fr-FR" b="1" dirty="0">
                <a:solidFill>
                  <a:srgbClr val="3C4693"/>
                </a:solidFill>
              </a:rPr>
              <a:t>au moins 2 médecins</a:t>
            </a:r>
            <a:r>
              <a:rPr lang="fr-FR" dirty="0">
                <a:solidFill>
                  <a:srgbClr val="3C4693"/>
                </a:solidFill>
              </a:rPr>
              <a:t>.</a:t>
            </a:r>
          </a:p>
          <a:p>
            <a:pPr lvl="2" algn="just"/>
            <a:r>
              <a:rPr lang="fr-FR" dirty="0">
                <a:solidFill>
                  <a:srgbClr val="3C4693"/>
                </a:solidFill>
              </a:rPr>
              <a:t>Une </a:t>
            </a:r>
            <a:r>
              <a:rPr lang="fr-FR" b="1" dirty="0">
                <a:solidFill>
                  <a:srgbClr val="3C4693"/>
                </a:solidFill>
              </a:rPr>
              <a:t>exception</a:t>
            </a:r>
            <a:r>
              <a:rPr lang="fr-FR" dirty="0">
                <a:solidFill>
                  <a:srgbClr val="3C4693"/>
                </a:solidFill>
              </a:rPr>
              <a:t> pour les </a:t>
            </a:r>
            <a:r>
              <a:rPr lang="fr-FR" b="1" dirty="0">
                <a:solidFill>
                  <a:srgbClr val="3C4693"/>
                </a:solidFill>
              </a:rPr>
              <a:t>zones sous denses </a:t>
            </a:r>
            <a:r>
              <a:rPr lang="fr-FR" dirty="0">
                <a:solidFill>
                  <a:srgbClr val="3C4693"/>
                </a:solidFill>
              </a:rPr>
              <a:t>: pas de condition de regroupement exigée</a:t>
            </a:r>
          </a:p>
          <a:p>
            <a:pPr marL="742950" lvl="1" indent="-285750" algn="just">
              <a:buFont typeface="Wingdings" panose="05000000000000000000" pitchFamily="2" charset="2"/>
              <a:buChar char="Ø"/>
            </a:pPr>
            <a:r>
              <a:rPr lang="fr-FR" u="sng" dirty="0">
                <a:solidFill>
                  <a:srgbClr val="3C4693"/>
                </a:solidFill>
              </a:rPr>
              <a:t>Critère </a:t>
            </a:r>
            <a:r>
              <a:rPr lang="fr-FR" u="sng" dirty="0">
                <a:solidFill>
                  <a:srgbClr val="3C4693"/>
                </a:solidFill>
              </a:rPr>
              <a:t>de coordination</a:t>
            </a:r>
            <a:r>
              <a:rPr lang="fr-FR" dirty="0">
                <a:solidFill>
                  <a:srgbClr val="3C4693"/>
                </a:solidFill>
              </a:rPr>
              <a:t> : toutes les formes de coordinations existantes sont prises en compte. Il est demandé aux médecins bénéficiant d’un assistant médical de participer aux missions accès aux soins organisées les communautés professionnelles ou autres structures coordonnées (MSP…) si elles existent.</a:t>
            </a:r>
          </a:p>
          <a:p>
            <a:pPr marL="521496" lvl="1" indent="0" algn="just">
              <a:buNone/>
            </a:pPr>
            <a:endParaRPr lang="fr-FR" dirty="0">
              <a:solidFill>
                <a:srgbClr val="3C4693"/>
              </a:solidFill>
            </a:endParaRPr>
          </a:p>
          <a:p>
            <a:pPr algn="just"/>
            <a:r>
              <a:rPr lang="fr-FR" dirty="0">
                <a:solidFill>
                  <a:srgbClr val="3C4693"/>
                </a:solidFill>
              </a:rPr>
              <a:t>Le médecin peut choisir de partager son assistant médical avec un autre médecin ou avec deux autres médecins. Dans les zones sous denses, il peut employer un assistant médical seul.</a:t>
            </a:r>
          </a:p>
        </p:txBody>
      </p:sp>
    </p:spTree>
    <p:extLst>
      <p:ext uri="{BB962C8B-B14F-4D97-AF65-F5344CB8AC3E}">
        <p14:creationId xmlns:p14="http://schemas.microsoft.com/office/powerpoint/2010/main" val="2713097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14</a:t>
            </a:fld>
            <a:endParaRPr lang="fr-FR" dirty="0"/>
          </a:p>
        </p:txBody>
      </p:sp>
      <p:sp>
        <p:nvSpPr>
          <p:cNvPr id="4" name="ZoneTexte 3"/>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CPTS </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539552" y="1052736"/>
            <a:ext cx="8280920" cy="3970318"/>
          </a:xfrm>
          <a:prstGeom prst="rect">
            <a:avLst/>
          </a:prstGeom>
        </p:spPr>
        <p:txBody>
          <a:bodyPr wrap="square">
            <a:spAutoFit/>
          </a:bodyPr>
          <a:lstStyle/>
          <a:p>
            <a:pPr algn="just"/>
            <a:r>
              <a:rPr lang="fr-FR" b="1" dirty="0">
                <a:solidFill>
                  <a:srgbClr val="3C4693"/>
                </a:solidFill>
              </a:rPr>
              <a:t>Deux niveaux de coordination </a:t>
            </a:r>
            <a:r>
              <a:rPr lang="fr-FR" dirty="0">
                <a:solidFill>
                  <a:srgbClr val="3C4693"/>
                </a:solidFill>
              </a:rPr>
              <a:t>: </a:t>
            </a: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Arial" panose="020B0604020202020204" pitchFamily="34" charset="0"/>
              <a:buChar char="•"/>
            </a:pPr>
            <a:r>
              <a:rPr lang="fr-FR" dirty="0">
                <a:solidFill>
                  <a:srgbClr val="3C4693"/>
                </a:solidFill>
              </a:rPr>
              <a:t> Un niveau de coordination organisé à l’échelle d’une patientèle : </a:t>
            </a:r>
          </a:p>
          <a:p>
            <a:pPr marL="742950" lvl="1" indent="-285750" algn="just">
              <a:buFont typeface="Arial" panose="020B0604020202020204" pitchFamily="34" charset="0"/>
              <a:buChar char="•"/>
            </a:pPr>
            <a:r>
              <a:rPr lang="fr-FR" u="sng" dirty="0">
                <a:solidFill>
                  <a:srgbClr val="3C4693"/>
                </a:solidFill>
              </a:rPr>
              <a:t>Equipes de soins primaires </a:t>
            </a:r>
            <a:r>
              <a:rPr lang="fr-FR" dirty="0">
                <a:solidFill>
                  <a:srgbClr val="3C4693"/>
                </a:solidFill>
              </a:rPr>
              <a:t>(ESP) </a:t>
            </a:r>
            <a:r>
              <a:rPr lang="fr-FR" dirty="0" smtClean="0">
                <a:solidFill>
                  <a:srgbClr val="3C4693"/>
                </a:solidFill>
              </a:rPr>
              <a:t>:</a:t>
            </a:r>
            <a:endParaRPr lang="fr-FR" dirty="0">
              <a:solidFill>
                <a:srgbClr val="3C4693"/>
              </a:solidFill>
            </a:endParaRPr>
          </a:p>
          <a:p>
            <a:pPr marL="1200150" lvl="2" indent="-285750" algn="just">
              <a:buFont typeface="Courier New" panose="02070309020205020404" pitchFamily="49" charset="0"/>
              <a:buChar char="o"/>
            </a:pPr>
            <a:r>
              <a:rPr lang="fr-FR" dirty="0">
                <a:solidFill>
                  <a:srgbClr val="3C4693"/>
                </a:solidFill>
              </a:rPr>
              <a:t>Projet de santé</a:t>
            </a:r>
          </a:p>
          <a:p>
            <a:endParaRPr lang="fr-FR" dirty="0">
              <a:solidFill>
                <a:srgbClr val="3C4693"/>
              </a:solidFill>
            </a:endParaRPr>
          </a:p>
          <a:p>
            <a:pPr marL="285750" indent="-285750" algn="just">
              <a:buFont typeface="Arial" panose="020B0604020202020204" pitchFamily="34" charset="0"/>
              <a:buChar char="•"/>
            </a:pPr>
            <a:r>
              <a:rPr lang="fr-FR" dirty="0">
                <a:solidFill>
                  <a:srgbClr val="3C4693"/>
                </a:solidFill>
              </a:rPr>
              <a:t>Un niveau de coordination organisé à l’échelle d’une population : </a:t>
            </a:r>
            <a:r>
              <a:rPr lang="fr-FR" u="sng" dirty="0">
                <a:solidFill>
                  <a:srgbClr val="3C4693"/>
                </a:solidFill>
              </a:rPr>
              <a:t>Communautés Professionnelles Territoriales de Santé </a:t>
            </a:r>
            <a:r>
              <a:rPr lang="fr-FR" dirty="0">
                <a:solidFill>
                  <a:srgbClr val="3C4693"/>
                </a:solidFill>
              </a:rPr>
              <a:t>(CPTS) :</a:t>
            </a:r>
          </a:p>
          <a:p>
            <a:pPr marL="742950" lvl="1" indent="-285750" algn="just">
              <a:buFont typeface="Arial" panose="020B0604020202020204" pitchFamily="34" charset="0"/>
              <a:buChar char="•"/>
            </a:pPr>
            <a:r>
              <a:rPr lang="fr-FR" dirty="0">
                <a:solidFill>
                  <a:srgbClr val="3C4693"/>
                </a:solidFill>
              </a:rPr>
              <a:t>Initiative des professionnels de santé de 1er et 2nd recours</a:t>
            </a:r>
          </a:p>
          <a:p>
            <a:pPr marL="742950" lvl="1" indent="-285750" algn="just">
              <a:buFont typeface="Arial" panose="020B0604020202020204" pitchFamily="34" charset="0"/>
              <a:buChar char="•"/>
            </a:pPr>
            <a:r>
              <a:rPr lang="fr-FR" dirty="0">
                <a:solidFill>
                  <a:srgbClr val="3C4693"/>
                </a:solidFill>
              </a:rPr>
              <a:t>Définition d’un territoire</a:t>
            </a:r>
          </a:p>
          <a:p>
            <a:pPr marL="742950" lvl="1" indent="-285750" algn="just">
              <a:buFont typeface="Arial" panose="020B0604020202020204" pitchFamily="34" charset="0"/>
              <a:buChar char="•"/>
            </a:pPr>
            <a:r>
              <a:rPr lang="fr-FR" dirty="0">
                <a:solidFill>
                  <a:srgbClr val="3C4693"/>
                </a:solidFill>
              </a:rPr>
              <a:t>Financement du pré-projet par l’ARS et jusqu’à mise en place de l’ACI financement du projet sur le FIR </a:t>
            </a:r>
          </a:p>
          <a:p>
            <a:pPr marL="742950" lvl="1" indent="-285750" algn="just">
              <a:buFont typeface="Arial" panose="020B0604020202020204" pitchFamily="34" charset="0"/>
              <a:buChar char="•"/>
            </a:pPr>
            <a:endParaRPr lang="fr-FR" dirty="0"/>
          </a:p>
          <a:p>
            <a:pPr algn="just"/>
            <a:endParaRPr lang="fr-FR" dirty="0">
              <a:solidFill>
                <a:srgbClr val="3C4693"/>
              </a:solidFill>
            </a:endParaRPr>
          </a:p>
        </p:txBody>
      </p:sp>
    </p:spTree>
    <p:extLst>
      <p:ext uri="{BB962C8B-B14F-4D97-AF65-F5344CB8AC3E}">
        <p14:creationId xmlns:p14="http://schemas.microsoft.com/office/powerpoint/2010/main" val="276109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15</a:t>
            </a:fld>
            <a:endParaRPr lang="fr-FR" dirty="0"/>
          </a:p>
        </p:txBody>
      </p:sp>
      <p:sp>
        <p:nvSpPr>
          <p:cNvPr id="4" name="ZoneTexte 3"/>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CPTS </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539552" y="1052736"/>
            <a:ext cx="8280920" cy="646331"/>
          </a:xfrm>
          <a:prstGeom prst="rect">
            <a:avLst/>
          </a:prstGeom>
        </p:spPr>
        <p:txBody>
          <a:bodyPr wrap="square">
            <a:spAutoFit/>
          </a:bodyPr>
          <a:lstStyle/>
          <a:p>
            <a:pPr marL="742950" lvl="1" indent="-285750" algn="just">
              <a:buFont typeface="Arial" panose="020B0604020202020204" pitchFamily="34" charset="0"/>
              <a:buChar char="•"/>
            </a:pPr>
            <a:endParaRPr lang="fr-FR" dirty="0" smtClean="0"/>
          </a:p>
          <a:p>
            <a:pPr algn="just"/>
            <a:endParaRPr lang="fr-FR" dirty="0">
              <a:solidFill>
                <a:srgbClr val="3C4693"/>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228328"/>
            <a:ext cx="7856537"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23528" y="4594195"/>
            <a:ext cx="8244408" cy="1754326"/>
          </a:xfrm>
          <a:prstGeom prst="rect">
            <a:avLst/>
          </a:prstGeom>
        </p:spPr>
        <p:txBody>
          <a:bodyPr wrap="square">
            <a:spAutoFit/>
          </a:bodyPr>
          <a:lstStyle/>
          <a:p>
            <a:pPr marL="285750" indent="-285750">
              <a:buFont typeface="Arial" panose="020B0604020202020204" pitchFamily="34" charset="0"/>
              <a:buChar char="•"/>
            </a:pPr>
            <a:r>
              <a:rPr lang="fr-FR" b="1" dirty="0">
                <a:solidFill>
                  <a:srgbClr val="3C4693"/>
                </a:solidFill>
              </a:rPr>
              <a:t>44 projets de CPTS à des degrés de maturité divers</a:t>
            </a:r>
            <a:r>
              <a:rPr lang="fr-FR" dirty="0">
                <a:solidFill>
                  <a:srgbClr val="3C4693"/>
                </a:solidFill>
              </a:rPr>
              <a:t>, couvrant des domaines d’intervention variés selon les ambitions des équipes et le type de territoire</a:t>
            </a:r>
            <a:r>
              <a:rPr lang="fr-FR" dirty="0">
                <a:solidFill>
                  <a:srgbClr val="3C4693"/>
                </a:solidFill>
              </a:rPr>
              <a:t>.</a:t>
            </a:r>
          </a:p>
          <a:p>
            <a:r>
              <a:rPr lang="fr-FR" dirty="0">
                <a:solidFill>
                  <a:srgbClr val="3C4693"/>
                </a:solidFill>
              </a:rPr>
              <a:t> </a:t>
            </a:r>
            <a:endParaRPr lang="fr-FR" dirty="0">
              <a:solidFill>
                <a:srgbClr val="3C4693"/>
              </a:solidFill>
            </a:endParaRPr>
          </a:p>
          <a:p>
            <a:pPr marL="285750" indent="-285750">
              <a:buFont typeface="Arial" panose="020B0604020202020204" pitchFamily="34" charset="0"/>
              <a:buChar char="•"/>
            </a:pPr>
            <a:r>
              <a:rPr lang="fr-FR" b="1" dirty="0">
                <a:solidFill>
                  <a:srgbClr val="3C4693"/>
                </a:solidFill>
              </a:rPr>
              <a:t>4 sur les 22 reçus par l’ARS répondent aux 4 missions socles des ACI</a:t>
            </a:r>
          </a:p>
          <a:p>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923986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16</a:t>
            </a:fld>
            <a:endParaRPr lang="fr-FR" dirty="0"/>
          </a:p>
        </p:txBody>
      </p:sp>
      <p:sp>
        <p:nvSpPr>
          <p:cNvPr id="4" name="ZoneTexte 3"/>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CPTS </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539552" y="1052736"/>
            <a:ext cx="8280920" cy="646331"/>
          </a:xfrm>
          <a:prstGeom prst="rect">
            <a:avLst/>
          </a:prstGeom>
        </p:spPr>
        <p:txBody>
          <a:bodyPr wrap="square">
            <a:spAutoFit/>
          </a:bodyPr>
          <a:lstStyle/>
          <a:p>
            <a:pPr marL="742950" lvl="1" indent="-285750" algn="just">
              <a:buFont typeface="Arial" panose="020B0604020202020204" pitchFamily="34" charset="0"/>
              <a:buChar char="•"/>
            </a:pPr>
            <a:endParaRPr lang="fr-FR" dirty="0" smtClean="0"/>
          </a:p>
          <a:p>
            <a:pPr algn="just"/>
            <a:endParaRPr lang="fr-FR" dirty="0">
              <a:solidFill>
                <a:srgbClr val="3C4693"/>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2951949204"/>
              </p:ext>
            </p:extLst>
          </p:nvPr>
        </p:nvGraphicFramePr>
        <p:xfrm>
          <a:off x="1547664" y="1412776"/>
          <a:ext cx="6192688" cy="2366690"/>
        </p:xfrm>
        <a:graphic>
          <a:graphicData uri="http://schemas.openxmlformats.org/drawingml/2006/table">
            <a:tbl>
              <a:tblPr firstRow="1" bandRow="1">
                <a:tableStyleId>{F5AB1C69-6EDB-4FF4-983F-18BD219EF322}</a:tableStyleId>
              </a:tblPr>
              <a:tblGrid>
                <a:gridCol w="3096344"/>
                <a:gridCol w="3096344"/>
              </a:tblGrid>
              <a:tr h="360040">
                <a:tc>
                  <a:txBody>
                    <a:bodyPr/>
                    <a:lstStyle/>
                    <a:p>
                      <a:r>
                        <a:rPr lang="fr-FR" dirty="0" smtClean="0"/>
                        <a:t>Les points positifs</a:t>
                      </a:r>
                      <a:endParaRPr lang="fr-FR" dirty="0"/>
                    </a:p>
                  </a:txBody>
                  <a:tcPr/>
                </a:tc>
                <a:tc>
                  <a:txBody>
                    <a:bodyPr/>
                    <a:lstStyle/>
                    <a:p>
                      <a:r>
                        <a:rPr lang="fr-FR" dirty="0" smtClean="0"/>
                        <a:t>Les points négatifs</a:t>
                      </a:r>
                      <a:endParaRPr lang="fr-FR" dirty="0"/>
                    </a:p>
                  </a:txBody>
                  <a:tcPr/>
                </a:tc>
              </a:tr>
              <a:tr h="446450">
                <a:tc>
                  <a:txBody>
                    <a:bodyPr/>
                    <a:lstStyle/>
                    <a:p>
                      <a:r>
                        <a:rPr lang="fr-FR" sz="1200" dirty="0" smtClean="0"/>
                        <a:t>Une </a:t>
                      </a:r>
                      <a:r>
                        <a:rPr lang="fr-FR" sz="1200" b="1" dirty="0" smtClean="0"/>
                        <a:t>dynamique forte </a:t>
                      </a:r>
                      <a:r>
                        <a:rPr lang="fr-FR" sz="1200" dirty="0" smtClean="0"/>
                        <a:t>des territoires</a:t>
                      </a:r>
                      <a:endParaRPr lang="fr-FR" sz="1200" dirty="0"/>
                    </a:p>
                  </a:txBody>
                  <a:tcPr/>
                </a:tc>
                <a:tc>
                  <a:txBody>
                    <a:bodyPr/>
                    <a:lstStyle/>
                    <a:p>
                      <a:r>
                        <a:rPr lang="fr-FR" sz="1200" kern="1200" dirty="0" smtClean="0">
                          <a:solidFill>
                            <a:schemeClr val="dk1"/>
                          </a:solidFill>
                          <a:latin typeface="+mn-lt"/>
                          <a:ea typeface="+mn-ea"/>
                          <a:cs typeface="+mn-cs"/>
                        </a:rPr>
                        <a:t>Les projets répondent </a:t>
                      </a:r>
                      <a:r>
                        <a:rPr lang="fr-FR" sz="1200" b="1" kern="1200" dirty="0" smtClean="0">
                          <a:solidFill>
                            <a:schemeClr val="dk1"/>
                          </a:solidFill>
                          <a:latin typeface="+mn-lt"/>
                          <a:ea typeface="+mn-ea"/>
                          <a:cs typeface="+mn-cs"/>
                        </a:rPr>
                        <a:t>peu aux critères des ACI</a:t>
                      </a:r>
                      <a:endParaRPr lang="fr-FR" sz="1200" b="1" kern="1200" dirty="0">
                        <a:solidFill>
                          <a:schemeClr val="dk1"/>
                        </a:solidFill>
                        <a:latin typeface="+mn-lt"/>
                        <a:ea typeface="+mn-ea"/>
                        <a:cs typeface="+mn-cs"/>
                      </a:endParaRPr>
                    </a:p>
                  </a:txBody>
                  <a:tcPr/>
                </a:tc>
              </a:tr>
              <a:tr h="446450">
                <a:tc>
                  <a:txBody>
                    <a:bodyPr/>
                    <a:lstStyle/>
                    <a:p>
                      <a:r>
                        <a:rPr lang="fr-FR" sz="1200" dirty="0" smtClean="0"/>
                        <a:t>Des </a:t>
                      </a:r>
                      <a:r>
                        <a:rPr lang="fr-FR" sz="1200" b="1" dirty="0" smtClean="0"/>
                        <a:t>partenaires investis </a:t>
                      </a:r>
                      <a:r>
                        <a:rPr lang="fr-FR" sz="1200" dirty="0" smtClean="0"/>
                        <a:t>dans l’accompagnement</a:t>
                      </a:r>
                      <a:endParaRPr lang="fr-FR" sz="1200" dirty="0"/>
                    </a:p>
                  </a:txBody>
                  <a:tcPr/>
                </a:tc>
                <a:tc>
                  <a:txBody>
                    <a:bodyPr/>
                    <a:lstStyle/>
                    <a:p>
                      <a:r>
                        <a:rPr lang="fr-FR" sz="1200" dirty="0" smtClean="0"/>
                        <a:t>La mission </a:t>
                      </a:r>
                      <a:r>
                        <a:rPr lang="fr-FR" sz="1200" b="1" dirty="0" smtClean="0"/>
                        <a:t>accès </a:t>
                      </a:r>
                      <a:r>
                        <a:rPr lang="fr-FR" sz="1200" b="1" smtClean="0"/>
                        <a:t>au médecin </a:t>
                      </a:r>
                      <a:r>
                        <a:rPr lang="fr-FR" sz="1200" b="1" dirty="0" smtClean="0"/>
                        <a:t>traitant est rarement</a:t>
                      </a:r>
                      <a:r>
                        <a:rPr lang="fr-FR" sz="1200" b="1" baseline="0" dirty="0" smtClean="0"/>
                        <a:t> explicitée</a:t>
                      </a:r>
                      <a:endParaRPr lang="fr-FR" sz="1200" b="1" dirty="0"/>
                    </a:p>
                  </a:txBody>
                  <a:tcPr/>
                </a:tc>
              </a:tr>
              <a:tr h="446450">
                <a:tc>
                  <a:txBody>
                    <a:bodyPr/>
                    <a:lstStyle/>
                    <a:p>
                      <a:r>
                        <a:rPr lang="fr-FR" sz="1200" dirty="0" smtClean="0"/>
                        <a:t>Des </a:t>
                      </a:r>
                      <a:r>
                        <a:rPr lang="fr-FR" sz="1200" b="1" dirty="0" smtClean="0"/>
                        <a:t>négociations ACI </a:t>
                      </a:r>
                      <a:r>
                        <a:rPr lang="fr-FR" sz="1200" dirty="0" smtClean="0"/>
                        <a:t>permettant</a:t>
                      </a:r>
                      <a:r>
                        <a:rPr lang="fr-FR" sz="1200" baseline="0" dirty="0" smtClean="0"/>
                        <a:t> un financement pérenne</a:t>
                      </a:r>
                      <a:endParaRPr lang="fr-FR" sz="1200" dirty="0"/>
                    </a:p>
                  </a:txBody>
                  <a:tcPr/>
                </a:tc>
                <a:tc>
                  <a:txBody>
                    <a:bodyPr/>
                    <a:lstStyle/>
                    <a:p>
                      <a:r>
                        <a:rPr lang="fr-FR" sz="1200" dirty="0" smtClean="0"/>
                        <a:t>Encore</a:t>
                      </a:r>
                      <a:r>
                        <a:rPr lang="fr-FR" sz="1200" baseline="0" dirty="0" smtClean="0"/>
                        <a:t> des </a:t>
                      </a:r>
                      <a:r>
                        <a:rPr lang="fr-FR" sz="1200" b="1" baseline="0" dirty="0" smtClean="0"/>
                        <a:t>CPTS monothématique</a:t>
                      </a:r>
                      <a:endParaRPr lang="fr-FR" sz="1200" b="1" dirty="0"/>
                    </a:p>
                  </a:txBody>
                  <a:tcPr/>
                </a:tc>
              </a:tr>
              <a:tr h="446450">
                <a:tc>
                  <a:txBody>
                    <a:bodyPr/>
                    <a:lstStyle/>
                    <a:p>
                      <a:r>
                        <a:rPr lang="fr-FR" sz="1200" dirty="0" smtClean="0"/>
                        <a:t>Un dispositif laissant une </a:t>
                      </a:r>
                      <a:r>
                        <a:rPr lang="fr-FR" sz="1200" b="1" dirty="0" smtClean="0"/>
                        <a:t>grande autonomie dans l’organisation</a:t>
                      </a:r>
                      <a:r>
                        <a:rPr lang="fr-FR" sz="1200" b="1" baseline="0" dirty="0" smtClean="0"/>
                        <a:t> des</a:t>
                      </a:r>
                      <a:r>
                        <a:rPr lang="fr-FR" sz="1200" b="1" dirty="0" smtClean="0"/>
                        <a:t> territoires </a:t>
                      </a:r>
                      <a:endParaRPr lang="fr-FR" sz="1200" b="1" dirty="0"/>
                    </a:p>
                  </a:txBody>
                  <a:tcPr/>
                </a:tc>
                <a:tc>
                  <a:txBody>
                    <a:bodyPr/>
                    <a:lstStyle/>
                    <a:p>
                      <a:r>
                        <a:rPr lang="fr-FR" sz="1200" dirty="0" smtClean="0"/>
                        <a:t>Un dispositif récent qui demande encore une</a:t>
                      </a:r>
                      <a:r>
                        <a:rPr lang="fr-FR" sz="1200" baseline="0" dirty="0" smtClean="0"/>
                        <a:t> </a:t>
                      </a:r>
                      <a:r>
                        <a:rPr lang="fr-FR" sz="1200" b="1" baseline="0" dirty="0" smtClean="0"/>
                        <a:t>meilleure</a:t>
                      </a:r>
                      <a:r>
                        <a:rPr lang="fr-FR" sz="1200" baseline="0" dirty="0" smtClean="0"/>
                        <a:t> </a:t>
                      </a:r>
                      <a:r>
                        <a:rPr lang="fr-FR" sz="1200" b="1" baseline="0" dirty="0" smtClean="0"/>
                        <a:t>communication</a:t>
                      </a:r>
                      <a:r>
                        <a:rPr lang="fr-FR" sz="1200" baseline="0" dirty="0" smtClean="0"/>
                        <a:t> / plus de transparence</a:t>
                      </a:r>
                      <a:endParaRPr lang="fr-FR" sz="1200" dirty="0"/>
                    </a:p>
                  </a:txBody>
                  <a:tcPr/>
                </a:tc>
              </a:tr>
            </a:tbl>
          </a:graphicData>
        </a:graphic>
      </p:graphicFrame>
      <p:sp>
        <p:nvSpPr>
          <p:cNvPr id="8" name="Rectangle 7"/>
          <p:cNvSpPr/>
          <p:nvPr/>
        </p:nvSpPr>
        <p:spPr>
          <a:xfrm>
            <a:off x="683568" y="4437112"/>
            <a:ext cx="7920880" cy="1338828"/>
          </a:xfrm>
          <a:prstGeom prst="rect">
            <a:avLst/>
          </a:prstGeom>
        </p:spPr>
        <p:txBody>
          <a:bodyPr wrap="square">
            <a:spAutoFit/>
          </a:bodyPr>
          <a:lstStyle/>
          <a:p>
            <a:pPr marL="285750" indent="-285750">
              <a:lnSpc>
                <a:spcPct val="150000"/>
              </a:lnSpc>
              <a:buFont typeface="Arial" panose="020B0604020202020204" pitchFamily="34" charset="0"/>
              <a:buChar char="•"/>
            </a:pPr>
            <a:r>
              <a:rPr lang="fr-FR" b="1" dirty="0">
                <a:solidFill>
                  <a:srgbClr val="3C4693"/>
                </a:solidFill>
              </a:rPr>
              <a:t>Accompagnement important </a:t>
            </a:r>
            <a:r>
              <a:rPr lang="fr-FR" dirty="0">
                <a:solidFill>
                  <a:srgbClr val="3C4693"/>
                </a:solidFill>
              </a:rPr>
              <a:t>pour faire évoluer les projets vers les missions</a:t>
            </a:r>
          </a:p>
          <a:p>
            <a:pPr marL="285750" indent="-285750">
              <a:lnSpc>
                <a:spcPct val="150000"/>
              </a:lnSpc>
              <a:buFont typeface="Arial" panose="020B0604020202020204" pitchFamily="34" charset="0"/>
              <a:buChar char="•"/>
            </a:pPr>
            <a:r>
              <a:rPr lang="fr-FR" dirty="0">
                <a:solidFill>
                  <a:srgbClr val="3C4693"/>
                </a:solidFill>
              </a:rPr>
              <a:t>Des projets qui évoluent dans le temps et dans l’espace</a:t>
            </a:r>
          </a:p>
          <a:p>
            <a:pPr marL="285750" indent="-285750">
              <a:lnSpc>
                <a:spcPct val="150000"/>
              </a:lnSpc>
              <a:buFont typeface="Arial" panose="020B0604020202020204" pitchFamily="34" charset="0"/>
              <a:buChar char="•"/>
            </a:pPr>
            <a:r>
              <a:rPr lang="fr-FR" dirty="0">
                <a:solidFill>
                  <a:srgbClr val="3C4693"/>
                </a:solidFill>
              </a:rPr>
              <a:t>ARS en soutient dans l’accompagnement avec Guide et FAQ en construction</a:t>
            </a:r>
          </a:p>
        </p:txBody>
      </p:sp>
    </p:spTree>
    <p:extLst>
      <p:ext uri="{BB962C8B-B14F-4D97-AF65-F5344CB8AC3E}">
        <p14:creationId xmlns:p14="http://schemas.microsoft.com/office/powerpoint/2010/main" val="2759226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17</a:t>
            </a:fld>
            <a:endParaRPr lang="fr-FR" dirty="0"/>
          </a:p>
        </p:txBody>
      </p:sp>
      <p:grpSp>
        <p:nvGrpSpPr>
          <p:cNvPr id="3" name="Groupe 2"/>
          <p:cNvGrpSpPr/>
          <p:nvPr/>
        </p:nvGrpSpPr>
        <p:grpSpPr>
          <a:xfrm>
            <a:off x="251520" y="1089318"/>
            <a:ext cx="8568952" cy="4355906"/>
            <a:chOff x="251520" y="1412776"/>
            <a:chExt cx="8568952" cy="4355906"/>
          </a:xfrm>
        </p:grpSpPr>
        <p:graphicFrame>
          <p:nvGraphicFramePr>
            <p:cNvPr id="4" name="Diagramme 3"/>
            <p:cNvGraphicFramePr/>
            <p:nvPr>
              <p:extLst>
                <p:ext uri="{D42A27DB-BD31-4B8C-83A1-F6EECF244321}">
                  <p14:modId xmlns:p14="http://schemas.microsoft.com/office/powerpoint/2010/main" val="878667799"/>
                </p:ext>
              </p:extLst>
            </p:nvPr>
          </p:nvGraphicFramePr>
          <p:xfrm>
            <a:off x="251520" y="1412776"/>
            <a:ext cx="856895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3995936" y="4221088"/>
              <a:ext cx="1008112" cy="276999"/>
            </a:xfrm>
            <a:prstGeom prst="rect">
              <a:avLst/>
            </a:prstGeom>
            <a:noFill/>
          </p:spPr>
          <p:txBody>
            <a:bodyPr wrap="square" rtlCol="0">
              <a:spAutoFit/>
            </a:bodyPr>
            <a:lstStyle/>
            <a:p>
              <a:r>
                <a:rPr lang="fr-FR" sz="1200" dirty="0" smtClean="0"/>
                <a:t>10 à 18 mois</a:t>
              </a:r>
              <a:endParaRPr lang="fr-FR" sz="1200" dirty="0"/>
            </a:p>
          </p:txBody>
        </p:sp>
        <p:sp>
          <p:nvSpPr>
            <p:cNvPr id="6" name="Rectangle à coins arrondis 5"/>
            <p:cNvSpPr/>
            <p:nvPr/>
          </p:nvSpPr>
          <p:spPr>
            <a:xfrm>
              <a:off x="1655676" y="4472538"/>
              <a:ext cx="1296144" cy="1224136"/>
            </a:xfrm>
            <a:prstGeom prst="wedgeRoundRectCallout">
              <a:avLst>
                <a:gd name="adj1" fmla="val -256"/>
                <a:gd name="adj2" fmla="val -72111"/>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200" dirty="0" smtClean="0">
                  <a:solidFill>
                    <a:schemeClr val="tx1"/>
                  </a:solidFill>
                </a:rPr>
                <a:t>Instruction ARS Siège et DD pour passage en ECD et CTR accès aux soins</a:t>
              </a:r>
              <a:endParaRPr lang="fr-FR" sz="1200" dirty="0">
                <a:solidFill>
                  <a:schemeClr val="tx1"/>
                </a:solidFill>
              </a:endParaRPr>
            </a:p>
          </p:txBody>
        </p:sp>
        <p:sp>
          <p:nvSpPr>
            <p:cNvPr id="7" name="Rectangle à coins arrondis 6"/>
            <p:cNvSpPr/>
            <p:nvPr/>
          </p:nvSpPr>
          <p:spPr>
            <a:xfrm>
              <a:off x="5940152" y="4437112"/>
              <a:ext cx="1440160" cy="1331570"/>
            </a:xfrm>
            <a:prstGeom prst="wedgeRoundRectCallout">
              <a:avLst>
                <a:gd name="adj1" fmla="val 479"/>
                <a:gd name="adj2" fmla="val -74445"/>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200" dirty="0" smtClean="0">
                  <a:solidFill>
                    <a:schemeClr val="tx1"/>
                  </a:solidFill>
                </a:rPr>
                <a:t>Instruction ARS Siège, DD et assurance maladie pour passage en ECD et CTR accès aux soins</a:t>
              </a:r>
              <a:endParaRPr lang="fr-FR" sz="1200" dirty="0">
                <a:solidFill>
                  <a:schemeClr val="tx1"/>
                </a:solidFill>
              </a:endParaRPr>
            </a:p>
          </p:txBody>
        </p:sp>
      </p:grpSp>
      <p:sp>
        <p:nvSpPr>
          <p:cNvPr id="13" name="ZoneTexte 12"/>
          <p:cNvSpPr txBox="1"/>
          <p:nvPr/>
        </p:nvSpPr>
        <p:spPr>
          <a:xfrm>
            <a:off x="395536" y="404664"/>
            <a:ext cx="7776864"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Les CPTS </a:t>
            </a:r>
            <a:endParaRPr lang="fr-FR" b="1" i="1" baseline="0" dirty="0" smtClean="0">
              <a:solidFill>
                <a:schemeClr val="bg1"/>
              </a:solidFill>
              <a:latin typeface="Cambria" panose="02040503050406030204" pitchFamily="18" charset="0"/>
            </a:endParaRPr>
          </a:p>
        </p:txBody>
      </p:sp>
    </p:spTree>
    <p:extLst>
      <p:ext uri="{BB962C8B-B14F-4D97-AF65-F5344CB8AC3E}">
        <p14:creationId xmlns:p14="http://schemas.microsoft.com/office/powerpoint/2010/main" val="2765911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2</a:t>
            </a:fld>
            <a:endParaRPr lang="fr-FR" dirty="0"/>
          </a:p>
        </p:txBody>
      </p:sp>
      <p:sp>
        <p:nvSpPr>
          <p:cNvPr id="4" name="ZoneTexte 3"/>
          <p:cNvSpPr txBox="1"/>
          <p:nvPr/>
        </p:nvSpPr>
        <p:spPr>
          <a:xfrm>
            <a:off x="395536" y="404664"/>
            <a:ext cx="7776864" cy="646331"/>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Actualité du plan d’accès aux soins</a:t>
            </a:r>
          </a:p>
          <a:p>
            <a:endParaRPr lang="fr-FR" b="1" i="1" baseline="0" dirty="0" smtClean="0">
              <a:solidFill>
                <a:schemeClr val="bg1"/>
              </a:solidFill>
              <a:latin typeface="Cambria" panose="02040503050406030204" pitchFamily="18" charset="0"/>
            </a:endParaRPr>
          </a:p>
        </p:txBody>
      </p:sp>
      <p:sp>
        <p:nvSpPr>
          <p:cNvPr id="5" name="Rectangle 4"/>
          <p:cNvSpPr/>
          <p:nvPr/>
        </p:nvSpPr>
        <p:spPr>
          <a:xfrm>
            <a:off x="296310" y="1412776"/>
            <a:ext cx="8280920" cy="3693319"/>
          </a:xfrm>
          <a:prstGeom prst="rect">
            <a:avLst/>
          </a:prstGeom>
        </p:spPr>
        <p:txBody>
          <a:bodyPr wrap="square">
            <a:spAutoFit/>
          </a:bodyPr>
          <a:lstStyle/>
          <a:p>
            <a:pPr marL="285750" indent="-285750" algn="just">
              <a:buFont typeface="Wingdings" panose="05000000000000000000" pitchFamily="2" charset="2"/>
              <a:buChar char="Ø"/>
            </a:pPr>
            <a:r>
              <a:rPr lang="fr-FR" dirty="0">
                <a:solidFill>
                  <a:srgbClr val="3C4693"/>
                </a:solidFill>
              </a:rPr>
              <a:t>Dispositif 400 médecins </a:t>
            </a: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r>
              <a:rPr lang="fr-FR" dirty="0">
                <a:solidFill>
                  <a:srgbClr val="3C4693"/>
                </a:solidFill>
              </a:rPr>
              <a:t>Les Infirmières en pratiques avancées</a:t>
            </a: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r>
              <a:rPr lang="fr-FR" dirty="0">
                <a:solidFill>
                  <a:srgbClr val="3C4693"/>
                </a:solidFill>
              </a:rPr>
              <a:t>Les Assistants médicaux </a:t>
            </a: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r>
              <a:rPr lang="fr-FR" dirty="0">
                <a:solidFill>
                  <a:srgbClr val="3C4693"/>
                </a:solidFill>
              </a:rPr>
              <a:t>Les CPTS </a:t>
            </a: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endParaRPr lang="fr-FR" dirty="0">
              <a:solidFill>
                <a:srgbClr val="3C4693"/>
              </a:solidFill>
            </a:endParaRPr>
          </a:p>
          <a:p>
            <a:pPr marL="285750" indent="-285750" algn="just">
              <a:buFont typeface="Wingdings" panose="05000000000000000000" pitchFamily="2" charset="2"/>
              <a:buChar char="Ø"/>
            </a:pPr>
            <a:r>
              <a:rPr lang="fr-FR" dirty="0">
                <a:solidFill>
                  <a:srgbClr val="3C4693"/>
                </a:solidFill>
              </a:rPr>
              <a:t>La politique de soutien de l’ARS vers les centres de santé </a:t>
            </a:r>
            <a:endParaRPr lang="fr-FR" dirty="0">
              <a:solidFill>
                <a:srgbClr val="3C4693"/>
              </a:solidFill>
            </a:endParaRPr>
          </a:p>
          <a:p>
            <a:pPr marL="742950" lvl="1" indent="-285750" algn="just">
              <a:buFontTx/>
              <a:buChar char="-"/>
            </a:pPr>
            <a:endParaRPr lang="fr-FR" dirty="0" smtClean="0">
              <a:solidFill>
                <a:srgbClr val="3C4693"/>
              </a:solidFill>
            </a:endParaRPr>
          </a:p>
          <a:p>
            <a:pPr marL="742950" lvl="1" indent="-285750" algn="just">
              <a:buFontTx/>
              <a:buChar char="-"/>
            </a:pPr>
            <a:endParaRPr lang="fr-FR" dirty="0">
              <a:solidFill>
                <a:srgbClr val="3C4693"/>
              </a:solidFill>
            </a:endParaRPr>
          </a:p>
        </p:txBody>
      </p:sp>
    </p:spTree>
    <p:extLst>
      <p:ext uri="{BB962C8B-B14F-4D97-AF65-F5344CB8AC3E}">
        <p14:creationId xmlns:p14="http://schemas.microsoft.com/office/powerpoint/2010/main" val="379401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3</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Fonctionnement de la mesure</a:t>
            </a:r>
            <a:endParaRPr lang="fr-FR" b="1" i="1" baseline="0" dirty="0" smtClean="0">
              <a:solidFill>
                <a:schemeClr val="bg1"/>
              </a:solidFill>
              <a:latin typeface="Cambria" panose="02040503050406030204" pitchFamily="18" charset="0"/>
            </a:endParaRPr>
          </a:p>
        </p:txBody>
      </p:sp>
      <p:sp>
        <p:nvSpPr>
          <p:cNvPr id="5" name="Rectangle 4"/>
          <p:cNvSpPr/>
          <p:nvPr/>
        </p:nvSpPr>
        <p:spPr>
          <a:xfrm>
            <a:off x="360780" y="1052736"/>
            <a:ext cx="8387684" cy="4247317"/>
          </a:xfrm>
          <a:prstGeom prst="rect">
            <a:avLst/>
          </a:prstGeom>
        </p:spPr>
        <p:txBody>
          <a:bodyPr wrap="square">
            <a:spAutoFit/>
          </a:bodyPr>
          <a:lstStyle/>
          <a:p>
            <a:endParaRPr lang="fr-FR" dirty="0" smtClean="0">
              <a:solidFill>
                <a:srgbClr val="3C4693"/>
              </a:solidFill>
            </a:endParaRPr>
          </a:p>
          <a:p>
            <a:pPr algn="just"/>
            <a:r>
              <a:rPr lang="fr-FR" dirty="0" smtClean="0">
                <a:solidFill>
                  <a:srgbClr val="3C4693"/>
                </a:solidFill>
              </a:rPr>
              <a:t>Il </a:t>
            </a:r>
            <a:r>
              <a:rPr lang="fr-FR" dirty="0">
                <a:solidFill>
                  <a:srgbClr val="3C4693"/>
                </a:solidFill>
              </a:rPr>
              <a:t>est proposé de concrétiser cet engagement par le biais de </a:t>
            </a:r>
            <a:r>
              <a:rPr lang="fr-FR" b="1" i="1" dirty="0">
                <a:solidFill>
                  <a:srgbClr val="3C4693"/>
                </a:solidFill>
              </a:rPr>
              <a:t>deux dispositifs distincts </a:t>
            </a:r>
            <a:r>
              <a:rPr lang="fr-FR" dirty="0">
                <a:solidFill>
                  <a:srgbClr val="3C4693"/>
                </a:solidFill>
              </a:rPr>
              <a:t>et complémentaires permettant une adaptation aux besoins et aux spécificités des territoires :</a:t>
            </a:r>
          </a:p>
          <a:p>
            <a:pPr algn="just"/>
            <a:endParaRPr lang="fr-FR" dirty="0">
              <a:solidFill>
                <a:srgbClr val="3C4693"/>
              </a:solidFill>
            </a:endParaRPr>
          </a:p>
          <a:p>
            <a:pPr lvl="1" algn="just"/>
            <a:r>
              <a:rPr lang="fr-FR" b="1" u="sng" dirty="0">
                <a:solidFill>
                  <a:srgbClr val="3C4693"/>
                </a:solidFill>
              </a:rPr>
              <a:t>Volet 1 </a:t>
            </a:r>
            <a:r>
              <a:rPr lang="fr-FR" dirty="0">
                <a:solidFill>
                  <a:srgbClr val="3C4693"/>
                </a:solidFill>
              </a:rPr>
              <a:t>: déploiement de </a:t>
            </a:r>
            <a:r>
              <a:rPr lang="fr-FR" dirty="0" smtClean="0">
                <a:solidFill>
                  <a:srgbClr val="3C4693"/>
                </a:solidFill>
              </a:rPr>
              <a:t>200 postes </a:t>
            </a:r>
            <a:r>
              <a:rPr lang="fr-FR" dirty="0">
                <a:solidFill>
                  <a:srgbClr val="3C4693"/>
                </a:solidFill>
              </a:rPr>
              <a:t>supplémentaires </a:t>
            </a:r>
            <a:r>
              <a:rPr lang="fr-FR" b="1" i="1" dirty="0">
                <a:solidFill>
                  <a:srgbClr val="3C4693"/>
                </a:solidFill>
              </a:rPr>
              <a:t>d’assistants à temps partagé ville / hôpital en médecine générale</a:t>
            </a:r>
          </a:p>
          <a:p>
            <a:pPr marL="521496" lvl="1" indent="0" algn="just">
              <a:buNone/>
            </a:pPr>
            <a:r>
              <a:rPr lang="fr-FR" dirty="0">
                <a:solidFill>
                  <a:srgbClr val="3C4693"/>
                </a:solidFill>
                <a:sym typeface="Wingdings" panose="05000000000000000000" pitchFamily="2" charset="2"/>
              </a:rPr>
              <a:t> Un levier pour </a:t>
            </a:r>
            <a:r>
              <a:rPr lang="fr-FR" dirty="0" smtClean="0">
                <a:solidFill>
                  <a:srgbClr val="3C4693"/>
                </a:solidFill>
                <a:sym typeface="Wingdings" panose="05000000000000000000" pitchFamily="2" charset="2"/>
              </a:rPr>
              <a:t>améliorer </a:t>
            </a:r>
            <a:r>
              <a:rPr lang="fr-FR" dirty="0">
                <a:solidFill>
                  <a:srgbClr val="3C4693"/>
                </a:solidFill>
                <a:sym typeface="Wingdings" panose="05000000000000000000" pitchFamily="2" charset="2"/>
              </a:rPr>
              <a:t>concrètement le lien ville / hôpital au cours du post-internat, accroître l’attractivité de l’exercice ambulatoire en zone sous-dense, et enrichir les actuels dispositifs de post-internat pour la médecine générale.</a:t>
            </a:r>
          </a:p>
          <a:p>
            <a:pPr marL="521496" lvl="1" indent="0" algn="just">
              <a:buNone/>
            </a:pPr>
            <a:endParaRPr lang="fr-FR" dirty="0">
              <a:solidFill>
                <a:srgbClr val="3C4693"/>
              </a:solidFill>
            </a:endParaRPr>
          </a:p>
          <a:p>
            <a:pPr lvl="1" algn="just"/>
            <a:r>
              <a:rPr lang="fr-FR" b="1" u="sng" dirty="0" smtClean="0">
                <a:solidFill>
                  <a:srgbClr val="3C4693"/>
                </a:solidFill>
              </a:rPr>
              <a:t>Volet </a:t>
            </a:r>
            <a:r>
              <a:rPr lang="fr-FR" b="1" u="sng" dirty="0">
                <a:solidFill>
                  <a:srgbClr val="3C4693"/>
                </a:solidFill>
              </a:rPr>
              <a:t>2 </a:t>
            </a:r>
            <a:r>
              <a:rPr lang="fr-FR" dirty="0">
                <a:solidFill>
                  <a:srgbClr val="3C4693"/>
                </a:solidFill>
              </a:rPr>
              <a:t>: soutien à la </a:t>
            </a:r>
            <a:r>
              <a:rPr lang="fr-FR" b="1" i="1" dirty="0">
                <a:solidFill>
                  <a:srgbClr val="3C4693"/>
                </a:solidFill>
              </a:rPr>
              <a:t>création de postes salariés dans les zones sous-denses</a:t>
            </a:r>
            <a:r>
              <a:rPr lang="fr-FR" dirty="0">
                <a:solidFill>
                  <a:srgbClr val="3C4693"/>
                </a:solidFill>
              </a:rPr>
              <a:t>. </a:t>
            </a:r>
          </a:p>
          <a:p>
            <a:pPr marL="521496" lvl="1" indent="0" algn="just">
              <a:buNone/>
            </a:pPr>
            <a:r>
              <a:rPr lang="fr-FR" dirty="0">
                <a:solidFill>
                  <a:srgbClr val="3C4693"/>
                </a:solidFill>
              </a:rPr>
              <a:t>Ce volet consisterait  </a:t>
            </a:r>
            <a:r>
              <a:rPr lang="fr-FR" dirty="0" smtClean="0">
                <a:solidFill>
                  <a:srgbClr val="3C4693"/>
                </a:solidFill>
              </a:rPr>
              <a:t>à apporter un soutien financier à des acteurs susceptibles de proposer des postes de médecins généralistes salariés dans les territoires prioritaires.  </a:t>
            </a:r>
            <a:endParaRPr lang="fr-FR" dirty="0">
              <a:solidFill>
                <a:srgbClr val="3C4693"/>
              </a:solidFill>
            </a:endParaRPr>
          </a:p>
        </p:txBody>
      </p:sp>
    </p:spTree>
    <p:extLst>
      <p:ext uri="{BB962C8B-B14F-4D97-AF65-F5344CB8AC3E}">
        <p14:creationId xmlns:p14="http://schemas.microsoft.com/office/powerpoint/2010/main" val="292654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4</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1 – assistants partagés ville – hôpital (1/3) </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5109091"/>
          </a:xfrm>
          <a:prstGeom prst="rect">
            <a:avLst/>
          </a:prstGeom>
        </p:spPr>
        <p:txBody>
          <a:bodyPr wrap="square">
            <a:spAutoFit/>
          </a:bodyPr>
          <a:lstStyle/>
          <a:p>
            <a:pPr algn="just"/>
            <a:r>
              <a:rPr lang="fr-FR" u="sng" dirty="0" smtClean="0">
                <a:solidFill>
                  <a:srgbClr val="3C4693"/>
                </a:solidFill>
              </a:rPr>
              <a:t>Principe </a:t>
            </a:r>
            <a:endParaRPr lang="fr-FR" u="sng"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Recrutement pour </a:t>
            </a:r>
            <a:r>
              <a:rPr lang="fr-FR" b="1" dirty="0" smtClean="0">
                <a:solidFill>
                  <a:srgbClr val="3C4693"/>
                </a:solidFill>
              </a:rPr>
              <a:t>2 ans</a:t>
            </a:r>
            <a:r>
              <a:rPr lang="fr-FR" dirty="0" smtClean="0">
                <a:solidFill>
                  <a:srgbClr val="3C4693"/>
                </a:solidFill>
              </a:rPr>
              <a:t>, de </a:t>
            </a:r>
            <a:r>
              <a:rPr lang="fr-FR" b="1" dirty="0" smtClean="0">
                <a:solidFill>
                  <a:srgbClr val="3C4693"/>
                </a:solidFill>
              </a:rPr>
              <a:t>médecins généralistes, </a:t>
            </a:r>
            <a:r>
              <a:rPr lang="fr-FR" dirty="0" smtClean="0">
                <a:solidFill>
                  <a:srgbClr val="3C4693"/>
                </a:solidFill>
              </a:rPr>
              <a:t>sur des postes mixtes combinant un </a:t>
            </a:r>
            <a:r>
              <a:rPr lang="fr-FR" b="1" dirty="0" smtClean="0">
                <a:solidFill>
                  <a:srgbClr val="3C4693"/>
                </a:solidFill>
              </a:rPr>
              <a:t>exercice hospitalier</a:t>
            </a:r>
            <a:r>
              <a:rPr lang="fr-FR" dirty="0" smtClean="0">
                <a:solidFill>
                  <a:srgbClr val="3C4693"/>
                </a:solidFill>
              </a:rPr>
              <a:t> à temps partiel et un </a:t>
            </a:r>
            <a:r>
              <a:rPr lang="fr-FR" b="1" dirty="0" smtClean="0">
                <a:solidFill>
                  <a:srgbClr val="3C4693"/>
                </a:solidFill>
              </a:rPr>
              <a:t>exercice ambulatoire </a:t>
            </a:r>
            <a:r>
              <a:rPr lang="fr-FR" dirty="0" smtClean="0">
                <a:solidFill>
                  <a:srgbClr val="3C4693"/>
                </a:solidFill>
              </a:rPr>
              <a:t>(en libéral ou en salariat). </a:t>
            </a:r>
          </a:p>
          <a:p>
            <a:pPr marL="342900" indent="-342900" algn="just">
              <a:buFont typeface="Wingdings" panose="05000000000000000000" pitchFamily="2" charset="2"/>
              <a:buChar char="§"/>
            </a:pPr>
            <a:endParaRPr lang="fr-FR" b="1" dirty="0">
              <a:solidFill>
                <a:srgbClr val="3C4693"/>
              </a:solidFill>
            </a:endParaRPr>
          </a:p>
          <a:p>
            <a:pPr marL="342900" indent="-342900" algn="just">
              <a:buFont typeface="Wingdings" panose="05000000000000000000" pitchFamily="2" charset="2"/>
              <a:buChar char="§"/>
            </a:pPr>
            <a:endParaRPr lang="fr-FR" dirty="0">
              <a:solidFill>
                <a:srgbClr val="3C4693"/>
              </a:solidFill>
            </a:endParaRPr>
          </a:p>
          <a:p>
            <a:pPr algn="just"/>
            <a:r>
              <a:rPr lang="fr-FR" u="sng" dirty="0" smtClean="0">
                <a:solidFill>
                  <a:srgbClr val="3C4693"/>
                </a:solidFill>
              </a:rPr>
              <a:t>Organisation du temps partagé</a:t>
            </a:r>
            <a:endParaRPr lang="fr-FR" u="sng"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 Exercice dans un </a:t>
            </a:r>
            <a:r>
              <a:rPr lang="fr-FR" b="1" dirty="0" smtClean="0">
                <a:solidFill>
                  <a:srgbClr val="3C4693"/>
                </a:solidFill>
              </a:rPr>
              <a:t>établissement de santé de toute nature </a:t>
            </a:r>
            <a:r>
              <a:rPr lang="fr-FR" dirty="0" smtClean="0">
                <a:solidFill>
                  <a:srgbClr val="3C4693"/>
                </a:solidFill>
              </a:rPr>
              <a:t>(</a:t>
            </a:r>
            <a:r>
              <a:rPr lang="fr-FR" i="1" dirty="0" smtClean="0">
                <a:solidFill>
                  <a:srgbClr val="3C4693"/>
                </a:solidFill>
              </a:rPr>
              <a:t>dans le cas d’un établissement </a:t>
            </a:r>
            <a:r>
              <a:rPr lang="fr-FR" b="1" i="1" dirty="0" smtClean="0">
                <a:solidFill>
                  <a:srgbClr val="3C4693"/>
                </a:solidFill>
              </a:rPr>
              <a:t>public</a:t>
            </a:r>
            <a:r>
              <a:rPr lang="fr-FR" i="1" dirty="0" smtClean="0">
                <a:solidFill>
                  <a:srgbClr val="3C4693"/>
                </a:solidFill>
              </a:rPr>
              <a:t> de santé le médecin exerce sous le </a:t>
            </a:r>
            <a:r>
              <a:rPr lang="fr-FR" b="1" i="1" dirty="0" smtClean="0">
                <a:solidFill>
                  <a:srgbClr val="3C4693"/>
                </a:solidFill>
              </a:rPr>
              <a:t>statut de praticien contractuel</a:t>
            </a:r>
            <a:r>
              <a:rPr lang="fr-FR" i="1" dirty="0" smtClean="0">
                <a:solidFill>
                  <a:srgbClr val="3C4693"/>
                </a:solidFill>
              </a:rPr>
              <a:t> à temps partiel)</a:t>
            </a:r>
            <a:r>
              <a:rPr lang="fr-FR" dirty="0" smtClean="0">
                <a:solidFill>
                  <a:srgbClr val="3C4693"/>
                </a:solidFill>
              </a:rPr>
              <a:t>. Il est même possible de proposer un établissement médico-social (EHPAD) ou encore PMI. </a:t>
            </a:r>
            <a:endParaRPr lang="fr-FR" dirty="0">
              <a:solidFill>
                <a:srgbClr val="3C4693"/>
              </a:solidFill>
            </a:endParaRPr>
          </a:p>
          <a:p>
            <a:pPr marL="342900" indent="-342900" algn="just">
              <a:buFont typeface="Wingdings" panose="05000000000000000000" pitchFamily="2" charset="2"/>
              <a:buChar char="§"/>
            </a:pPr>
            <a:r>
              <a:rPr lang="fr-FR" b="1" dirty="0" smtClean="0">
                <a:solidFill>
                  <a:srgbClr val="3C4693"/>
                </a:solidFill>
              </a:rPr>
              <a:t>Pour les structures de ville</a:t>
            </a:r>
            <a:r>
              <a:rPr lang="fr-FR" dirty="0" smtClean="0">
                <a:solidFill>
                  <a:srgbClr val="3C4693"/>
                </a:solidFill>
              </a:rPr>
              <a:t>: elles doivent être situées en </a:t>
            </a:r>
            <a:r>
              <a:rPr lang="fr-FR" b="1" dirty="0" smtClean="0">
                <a:solidFill>
                  <a:srgbClr val="3C4693"/>
                </a:solidFill>
              </a:rPr>
              <a:t>ZIP, ZAC ou QPV </a:t>
            </a:r>
            <a:r>
              <a:rPr lang="fr-FR" dirty="0" smtClean="0">
                <a:solidFill>
                  <a:srgbClr val="3C4693"/>
                </a:solidFill>
              </a:rPr>
              <a:t>et doivent </a:t>
            </a:r>
            <a:r>
              <a:rPr lang="fr-FR" dirty="0">
                <a:solidFill>
                  <a:srgbClr val="3C4693"/>
                </a:solidFill>
              </a:rPr>
              <a:t>être des </a:t>
            </a:r>
            <a:r>
              <a:rPr lang="fr-FR" b="1" dirty="0">
                <a:solidFill>
                  <a:srgbClr val="3C4693"/>
                </a:solidFill>
              </a:rPr>
              <a:t>cabinets libéraux, des MSP ou des CDS</a:t>
            </a:r>
            <a:r>
              <a:rPr lang="fr-FR" dirty="0">
                <a:solidFill>
                  <a:srgbClr val="3C4693"/>
                </a:solidFill>
              </a:rPr>
              <a:t>. </a:t>
            </a:r>
          </a:p>
          <a:p>
            <a:pPr marL="342900" indent="-342900" algn="just">
              <a:buFont typeface="Wingdings" panose="05000000000000000000" pitchFamily="2" charset="2"/>
              <a:buChar char="§"/>
            </a:pPr>
            <a:r>
              <a:rPr lang="fr-FR" dirty="0">
                <a:solidFill>
                  <a:srgbClr val="3C4693"/>
                </a:solidFill>
              </a:rPr>
              <a:t>La répartition de </a:t>
            </a:r>
            <a:r>
              <a:rPr lang="fr-FR" dirty="0" smtClean="0">
                <a:solidFill>
                  <a:srgbClr val="3C4693"/>
                </a:solidFill>
              </a:rPr>
              <a:t>l’activité entre le temps hospitalier et en ville doit s’effectuer à hauteur de </a:t>
            </a:r>
            <a:r>
              <a:rPr lang="fr-FR" b="1" dirty="0" smtClean="0">
                <a:solidFill>
                  <a:srgbClr val="3C4693"/>
                </a:solidFill>
              </a:rPr>
              <a:t>4, 5 ou 6 demi-journée hebdomadaires</a:t>
            </a:r>
            <a:r>
              <a:rPr lang="fr-FR" dirty="0" smtClean="0">
                <a:solidFill>
                  <a:srgbClr val="3C4693"/>
                </a:solidFill>
              </a:rPr>
              <a:t> . </a:t>
            </a:r>
          </a:p>
          <a:p>
            <a:pPr marL="342900" indent="-342900" algn="just">
              <a:buFont typeface="Wingdings" panose="05000000000000000000" pitchFamily="2" charset="2"/>
              <a:buChar char="§"/>
            </a:pPr>
            <a:r>
              <a:rPr lang="fr-FR" dirty="0" smtClean="0">
                <a:solidFill>
                  <a:srgbClr val="3C4693"/>
                </a:solidFill>
              </a:rPr>
              <a:t>C’est-à-dire que le médecin pourra choisir d’effectuer </a:t>
            </a:r>
            <a:r>
              <a:rPr lang="fr-FR" b="1" dirty="0" smtClean="0">
                <a:solidFill>
                  <a:srgbClr val="3C4693"/>
                </a:solidFill>
              </a:rPr>
              <a:t>40%, 50% ou 60% de son activité professionnelle à l’hôpital </a:t>
            </a:r>
            <a:r>
              <a:rPr lang="fr-FR" dirty="0" smtClean="0">
                <a:solidFill>
                  <a:srgbClr val="3C4693"/>
                </a:solidFill>
              </a:rPr>
              <a:t>et consacrer le reste de son temps en ville. </a:t>
            </a:r>
            <a:endParaRPr lang="fr-FR" dirty="0">
              <a:solidFill>
                <a:srgbClr val="3C4693"/>
              </a:solidFill>
            </a:endParaRPr>
          </a:p>
          <a:p>
            <a:endParaRPr lang="fr-FR" sz="2000" dirty="0">
              <a:solidFill>
                <a:srgbClr val="3C4693"/>
              </a:solidFill>
            </a:endParaRPr>
          </a:p>
        </p:txBody>
      </p:sp>
    </p:spTree>
    <p:extLst>
      <p:ext uri="{BB962C8B-B14F-4D97-AF65-F5344CB8AC3E}">
        <p14:creationId xmlns:p14="http://schemas.microsoft.com/office/powerpoint/2010/main" val="2353936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5</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1 – assistants partagés ville – hôpital  (2/3)</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3416320"/>
          </a:xfrm>
          <a:prstGeom prst="rect">
            <a:avLst/>
          </a:prstGeom>
        </p:spPr>
        <p:txBody>
          <a:bodyPr wrap="square">
            <a:spAutoFit/>
          </a:bodyPr>
          <a:lstStyle/>
          <a:p>
            <a:pPr algn="just"/>
            <a:r>
              <a:rPr lang="fr-FR" u="sng" dirty="0" smtClean="0">
                <a:solidFill>
                  <a:srgbClr val="3C4693"/>
                </a:solidFill>
              </a:rPr>
              <a:t>Conditions d’accès, statut et modalités d’indemnisation </a:t>
            </a:r>
            <a:endParaRPr lang="fr-FR" u="sng" dirty="0">
              <a:solidFill>
                <a:srgbClr val="3C4693"/>
              </a:solidFill>
            </a:endParaRPr>
          </a:p>
          <a:p>
            <a:pPr marL="342900" indent="-342900" algn="just">
              <a:buFont typeface="Wingdings" panose="05000000000000000000" pitchFamily="2" charset="2"/>
              <a:buChar char="§"/>
            </a:pPr>
            <a:r>
              <a:rPr lang="fr-FR" b="1" dirty="0" smtClean="0">
                <a:solidFill>
                  <a:srgbClr val="3C4693"/>
                </a:solidFill>
              </a:rPr>
              <a:t>Tout médecin </a:t>
            </a:r>
            <a:r>
              <a:rPr lang="fr-FR" dirty="0" smtClean="0">
                <a:solidFill>
                  <a:srgbClr val="3C4693"/>
                </a:solidFill>
              </a:rPr>
              <a:t>ayant validé leur diplôme d’études spécialisées de </a:t>
            </a:r>
            <a:r>
              <a:rPr lang="fr-FR" b="1" dirty="0" smtClean="0">
                <a:solidFill>
                  <a:srgbClr val="3C4693"/>
                </a:solidFill>
              </a:rPr>
              <a:t>médecine générale </a:t>
            </a:r>
            <a:r>
              <a:rPr lang="fr-FR" dirty="0" smtClean="0">
                <a:solidFill>
                  <a:srgbClr val="3C4693"/>
                </a:solidFill>
              </a:rPr>
              <a:t>(DES) et </a:t>
            </a:r>
            <a:r>
              <a:rPr lang="fr-FR" b="1" dirty="0" smtClean="0">
                <a:solidFill>
                  <a:srgbClr val="3C4693"/>
                </a:solidFill>
              </a:rPr>
              <a:t>ayant soutenu leur thèse </a:t>
            </a:r>
          </a:p>
          <a:p>
            <a:pPr marL="342900" indent="-342900" algn="just">
              <a:buFont typeface="Wingdings" panose="05000000000000000000" pitchFamily="2" charset="2"/>
              <a:buChar char="§"/>
            </a:pPr>
            <a:r>
              <a:rPr lang="fr-FR" dirty="0" smtClean="0">
                <a:solidFill>
                  <a:srgbClr val="3C4693"/>
                </a:solidFill>
              </a:rPr>
              <a:t>Mais également et prioritairement </a:t>
            </a:r>
            <a:r>
              <a:rPr lang="fr-FR" b="1" dirty="0" smtClean="0">
                <a:solidFill>
                  <a:srgbClr val="3C4693"/>
                </a:solidFill>
              </a:rPr>
              <a:t>tout jeune médecin à la sortie de leur cursus de 3</a:t>
            </a:r>
            <a:r>
              <a:rPr lang="fr-FR" b="1" baseline="30000" dirty="0" smtClean="0">
                <a:solidFill>
                  <a:srgbClr val="3C4693"/>
                </a:solidFill>
              </a:rPr>
              <a:t>ème</a:t>
            </a:r>
            <a:r>
              <a:rPr lang="fr-FR" b="1" dirty="0" smtClean="0">
                <a:solidFill>
                  <a:srgbClr val="3C4693"/>
                </a:solidFill>
              </a:rPr>
              <a:t> cycle</a:t>
            </a:r>
            <a:r>
              <a:rPr lang="fr-FR" dirty="0" smtClean="0">
                <a:solidFill>
                  <a:srgbClr val="3C4693"/>
                </a:solidFill>
              </a:rPr>
              <a:t> en novembre 2019</a:t>
            </a:r>
          </a:p>
          <a:p>
            <a:pPr marL="342900" indent="-342900" algn="just">
              <a:buFont typeface="Wingdings" panose="05000000000000000000" pitchFamily="2" charset="2"/>
              <a:buChar char="§"/>
            </a:pPr>
            <a:endParaRPr lang="fr-FR" b="1"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Les médecins généralistes seront </a:t>
            </a:r>
            <a:r>
              <a:rPr lang="fr-FR" b="1" dirty="0" smtClean="0">
                <a:solidFill>
                  <a:srgbClr val="3C4693"/>
                </a:solidFill>
              </a:rPr>
              <a:t>recrutés par les établissements de santé seulement pour une partie de leurs activités </a:t>
            </a:r>
          </a:p>
          <a:p>
            <a:pPr marL="342900" indent="-342900" algn="just">
              <a:buFont typeface="Wingdings" panose="05000000000000000000" pitchFamily="2" charset="2"/>
              <a:buChar char="§"/>
            </a:pPr>
            <a:r>
              <a:rPr lang="fr-FR" b="1" dirty="0" smtClean="0">
                <a:solidFill>
                  <a:srgbClr val="3C4693"/>
                </a:solidFill>
              </a:rPr>
              <a:t>L’activité en ville </a:t>
            </a:r>
            <a:r>
              <a:rPr lang="fr-FR" dirty="0" smtClean="0">
                <a:solidFill>
                  <a:srgbClr val="3C4693"/>
                </a:solidFill>
              </a:rPr>
              <a:t>est réalisée en </a:t>
            </a:r>
            <a:r>
              <a:rPr lang="fr-FR" b="1" dirty="0" smtClean="0">
                <a:solidFill>
                  <a:srgbClr val="3C4693"/>
                </a:solidFill>
              </a:rPr>
              <a:t>exercice libéral ou salarié classique </a:t>
            </a:r>
            <a:r>
              <a:rPr lang="fr-FR" dirty="0" smtClean="0">
                <a:solidFill>
                  <a:srgbClr val="3C4693"/>
                </a:solidFill>
              </a:rPr>
              <a:t>(installation en libérale / collaboration libérale / médecin assistant ou salarié d’un centre de santé). </a:t>
            </a:r>
          </a:p>
          <a:p>
            <a:pPr marL="342900" indent="-342900" algn="just">
              <a:buFont typeface="Wingdings" panose="05000000000000000000" pitchFamily="2" charset="2"/>
              <a:buChar char="§"/>
            </a:pPr>
            <a:r>
              <a:rPr lang="fr-FR" dirty="0" smtClean="0">
                <a:solidFill>
                  <a:srgbClr val="3C4693"/>
                </a:solidFill>
              </a:rPr>
              <a:t>L’agence est veillé de </a:t>
            </a:r>
            <a:r>
              <a:rPr lang="fr-FR" b="1" dirty="0" smtClean="0">
                <a:solidFill>
                  <a:srgbClr val="3C4693"/>
                </a:solidFill>
              </a:rPr>
              <a:t>proposer un accompagnement particulier aux bénéficiaires de ce dispositif dans le choix du statut approprié</a:t>
            </a:r>
            <a:endParaRPr lang="fr-FR" b="1" dirty="0">
              <a:solidFill>
                <a:srgbClr val="3C4693"/>
              </a:solidFill>
            </a:endParaRPr>
          </a:p>
        </p:txBody>
      </p:sp>
    </p:spTree>
    <p:extLst>
      <p:ext uri="{BB962C8B-B14F-4D97-AF65-F5344CB8AC3E}">
        <p14:creationId xmlns:p14="http://schemas.microsoft.com/office/powerpoint/2010/main" val="3164086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6</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1 – assistants partagés ville – hôpital  (3/3)</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4524315"/>
          </a:xfrm>
          <a:prstGeom prst="rect">
            <a:avLst/>
          </a:prstGeom>
        </p:spPr>
        <p:txBody>
          <a:bodyPr wrap="square">
            <a:spAutoFit/>
          </a:bodyPr>
          <a:lstStyle/>
          <a:p>
            <a:pPr algn="just"/>
            <a:r>
              <a:rPr lang="fr-FR" u="sng" dirty="0" smtClean="0">
                <a:solidFill>
                  <a:srgbClr val="3C4693"/>
                </a:solidFill>
              </a:rPr>
              <a:t>Mise en œuvre </a:t>
            </a:r>
          </a:p>
          <a:p>
            <a:pPr marL="285750" indent="-285750" algn="just">
              <a:buFont typeface="Wingdings" panose="05000000000000000000" pitchFamily="2" charset="2"/>
              <a:buChar char="§"/>
            </a:pPr>
            <a:r>
              <a:rPr lang="fr-FR" b="1" dirty="0" smtClean="0">
                <a:solidFill>
                  <a:srgbClr val="3C4693"/>
                </a:solidFill>
              </a:rPr>
              <a:t>Identifier les établissements de santé et les structures ambulatoires de nos territoires  </a:t>
            </a:r>
            <a:r>
              <a:rPr lang="fr-FR" dirty="0" smtClean="0">
                <a:solidFill>
                  <a:srgbClr val="3C4693"/>
                </a:solidFill>
              </a:rPr>
              <a:t>(ZIP, ZAC, QPV) susceptibles de proposer de tels postes en partenariat</a:t>
            </a:r>
          </a:p>
          <a:p>
            <a:pPr marL="285750" indent="-285750" algn="just">
              <a:buFont typeface="Wingdings" panose="05000000000000000000" pitchFamily="2" charset="2"/>
              <a:buChar char="§"/>
            </a:pPr>
            <a:r>
              <a:rPr lang="fr-FR" dirty="0" smtClean="0">
                <a:solidFill>
                  <a:srgbClr val="3C4693"/>
                </a:solidFill>
              </a:rPr>
              <a:t>Les </a:t>
            </a:r>
            <a:r>
              <a:rPr lang="fr-FR" b="1" dirty="0" smtClean="0">
                <a:solidFill>
                  <a:srgbClr val="3C4693"/>
                </a:solidFill>
              </a:rPr>
              <a:t>ARS et les doyens des facultés </a:t>
            </a:r>
            <a:r>
              <a:rPr lang="fr-FR" dirty="0" smtClean="0">
                <a:solidFill>
                  <a:srgbClr val="3C4693"/>
                </a:solidFill>
              </a:rPr>
              <a:t>de médecine sélectionneront les </a:t>
            </a:r>
            <a:r>
              <a:rPr lang="fr-FR" b="1" dirty="0" smtClean="0">
                <a:solidFill>
                  <a:srgbClr val="3C4693"/>
                </a:solidFill>
              </a:rPr>
              <a:t>projets les plus pertinents</a:t>
            </a:r>
            <a:r>
              <a:rPr lang="fr-FR" dirty="0" smtClean="0">
                <a:solidFill>
                  <a:srgbClr val="3C4693"/>
                </a:solidFill>
              </a:rPr>
              <a:t>, notamment ceux qui présentent un intérêt dans l’accès aux soins</a:t>
            </a:r>
          </a:p>
          <a:p>
            <a:pPr marL="285750" indent="-285750" algn="just">
              <a:buFont typeface="Wingdings" panose="05000000000000000000" pitchFamily="2" charset="2"/>
              <a:buChar char="§"/>
            </a:pPr>
            <a:r>
              <a:rPr lang="fr-FR" dirty="0" smtClean="0">
                <a:solidFill>
                  <a:srgbClr val="3C4693"/>
                </a:solidFill>
              </a:rPr>
              <a:t>Une </a:t>
            </a:r>
            <a:r>
              <a:rPr lang="fr-FR" b="1" dirty="0" smtClean="0">
                <a:solidFill>
                  <a:srgbClr val="3C4693"/>
                </a:solidFill>
              </a:rPr>
              <a:t>convention établie </a:t>
            </a:r>
            <a:r>
              <a:rPr lang="fr-FR" dirty="0" smtClean="0">
                <a:solidFill>
                  <a:srgbClr val="3C4693"/>
                </a:solidFill>
              </a:rPr>
              <a:t>entre les parties concernées décrira ce projet et organisera les dimensions opérationnelles du partenariat. </a:t>
            </a:r>
          </a:p>
          <a:p>
            <a:pPr marL="285750" indent="-285750" algn="just">
              <a:buFont typeface="Wingdings" panose="05000000000000000000" pitchFamily="2" charset="2"/>
              <a:buChar char="§"/>
            </a:pPr>
            <a:r>
              <a:rPr lang="fr-FR" b="1" dirty="0" smtClean="0">
                <a:solidFill>
                  <a:srgbClr val="3C4693"/>
                </a:solidFill>
              </a:rPr>
              <a:t>Promotion du dispositif auprès des internes </a:t>
            </a:r>
            <a:r>
              <a:rPr lang="fr-FR" dirty="0" smtClean="0">
                <a:solidFill>
                  <a:srgbClr val="3C4693"/>
                </a:solidFill>
              </a:rPr>
              <a:t>en dernière année de DES de MG</a:t>
            </a:r>
          </a:p>
          <a:p>
            <a:pPr marL="285750" indent="-285750" algn="just">
              <a:buFont typeface="Wingdings" panose="05000000000000000000" pitchFamily="2" charset="2"/>
              <a:buChar char="§"/>
            </a:pPr>
            <a:r>
              <a:rPr lang="fr-FR" dirty="0" smtClean="0">
                <a:solidFill>
                  <a:srgbClr val="3C4693"/>
                </a:solidFill>
              </a:rPr>
              <a:t>Ces postes pourront notamment être </a:t>
            </a:r>
            <a:r>
              <a:rPr lang="fr-FR" b="1" dirty="0" smtClean="0">
                <a:solidFill>
                  <a:srgbClr val="3C4693"/>
                </a:solidFill>
              </a:rPr>
              <a:t>proposés aux signataires d’un CESP</a:t>
            </a:r>
            <a:endParaRPr lang="fr-FR" b="1" dirty="0">
              <a:solidFill>
                <a:srgbClr val="3C4693"/>
              </a:solidFill>
            </a:endParaRPr>
          </a:p>
          <a:p>
            <a:pPr algn="just"/>
            <a:endParaRPr lang="fr-FR" u="sng" dirty="0" smtClean="0">
              <a:solidFill>
                <a:srgbClr val="3C4693"/>
              </a:solidFill>
            </a:endParaRPr>
          </a:p>
          <a:p>
            <a:pPr algn="just"/>
            <a:r>
              <a:rPr lang="fr-FR" u="sng" dirty="0" smtClean="0">
                <a:solidFill>
                  <a:srgbClr val="3C4693"/>
                </a:solidFill>
              </a:rPr>
              <a:t>Financement </a:t>
            </a:r>
            <a:r>
              <a:rPr lang="fr-FR" u="sng" dirty="0">
                <a:solidFill>
                  <a:srgbClr val="3C4693"/>
                </a:solidFill>
              </a:rPr>
              <a:t>et répartition des postes</a:t>
            </a:r>
          </a:p>
          <a:p>
            <a:pPr marL="342900" indent="-342900" algn="just">
              <a:buFont typeface="Wingdings" panose="05000000000000000000" pitchFamily="2" charset="2"/>
              <a:buChar char="§"/>
            </a:pPr>
            <a:r>
              <a:rPr lang="fr-FR" dirty="0" smtClean="0">
                <a:solidFill>
                  <a:srgbClr val="3C4693"/>
                </a:solidFill>
              </a:rPr>
              <a:t>Financement par les </a:t>
            </a:r>
            <a:r>
              <a:rPr lang="fr-FR" b="1" dirty="0" smtClean="0">
                <a:solidFill>
                  <a:srgbClr val="3C4693"/>
                </a:solidFill>
              </a:rPr>
              <a:t>MERRI</a:t>
            </a:r>
            <a:r>
              <a:rPr lang="fr-FR" dirty="0" smtClean="0">
                <a:solidFill>
                  <a:srgbClr val="3C4693"/>
                </a:solidFill>
              </a:rPr>
              <a:t> des établissements publics de santé </a:t>
            </a:r>
            <a:r>
              <a:rPr lang="fr-FR" b="1" dirty="0" smtClean="0">
                <a:solidFill>
                  <a:srgbClr val="3C4693"/>
                </a:solidFill>
              </a:rPr>
              <a:t>au </a:t>
            </a:r>
            <a:r>
              <a:rPr lang="fr-FR" b="1" dirty="0" err="1" smtClean="0">
                <a:solidFill>
                  <a:srgbClr val="3C4693"/>
                </a:solidFill>
              </a:rPr>
              <a:t>pro-rata</a:t>
            </a:r>
            <a:r>
              <a:rPr lang="fr-FR" b="1" dirty="0" smtClean="0">
                <a:solidFill>
                  <a:srgbClr val="3C4693"/>
                </a:solidFill>
              </a:rPr>
              <a:t> du temps de travail hospitalier.</a:t>
            </a:r>
          </a:p>
          <a:p>
            <a:pPr marL="342900" indent="-342900" algn="just">
              <a:buFont typeface="Wingdings" panose="05000000000000000000" pitchFamily="2" charset="2"/>
              <a:buChar char="§"/>
            </a:pPr>
            <a:r>
              <a:rPr lang="fr-FR" dirty="0" smtClean="0">
                <a:solidFill>
                  <a:srgbClr val="3C4693"/>
                </a:solidFill>
              </a:rPr>
              <a:t>Pour la </a:t>
            </a:r>
            <a:r>
              <a:rPr lang="fr-FR" b="1" dirty="0" smtClean="0">
                <a:solidFill>
                  <a:srgbClr val="3C4693"/>
                </a:solidFill>
              </a:rPr>
              <a:t>partie libérale</a:t>
            </a:r>
            <a:r>
              <a:rPr lang="fr-FR" dirty="0" smtClean="0">
                <a:solidFill>
                  <a:srgbClr val="3C4693"/>
                </a:solidFill>
              </a:rPr>
              <a:t>, le professionnel réalisera une </a:t>
            </a:r>
            <a:r>
              <a:rPr lang="fr-FR" b="1" dirty="0" smtClean="0">
                <a:solidFill>
                  <a:srgbClr val="3C4693"/>
                </a:solidFill>
              </a:rPr>
              <a:t>activité facturée directement à l’assurance maladie</a:t>
            </a:r>
            <a:r>
              <a:rPr lang="fr-FR" dirty="0" smtClean="0">
                <a:solidFill>
                  <a:srgbClr val="3C4693"/>
                </a:solidFill>
              </a:rPr>
              <a:t>, soit directement en son nom, soit par le médecin dont il est assistant ou par le CDS qui l’emploie. </a:t>
            </a:r>
            <a:endParaRPr lang="fr-FR" dirty="0">
              <a:solidFill>
                <a:srgbClr val="3C4693"/>
              </a:solidFill>
            </a:endParaRPr>
          </a:p>
        </p:txBody>
      </p:sp>
    </p:spTree>
    <p:extLst>
      <p:ext uri="{BB962C8B-B14F-4D97-AF65-F5344CB8AC3E}">
        <p14:creationId xmlns:p14="http://schemas.microsoft.com/office/powerpoint/2010/main" val="2594215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7</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2 – des postes de médecins généralistes salariés (1/4)</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3139321"/>
          </a:xfrm>
          <a:prstGeom prst="rect">
            <a:avLst/>
          </a:prstGeom>
        </p:spPr>
        <p:txBody>
          <a:bodyPr wrap="square">
            <a:spAutoFit/>
          </a:bodyPr>
          <a:lstStyle/>
          <a:p>
            <a:pPr algn="just"/>
            <a:r>
              <a:rPr lang="fr-FR" u="sng" dirty="0" smtClean="0">
                <a:solidFill>
                  <a:srgbClr val="3C4693"/>
                </a:solidFill>
              </a:rPr>
              <a:t>Principe</a:t>
            </a:r>
          </a:p>
          <a:p>
            <a:pPr marL="285750" indent="-285750" algn="just">
              <a:buFont typeface="Wingdings" panose="05000000000000000000" pitchFamily="2" charset="2"/>
              <a:buChar char="§"/>
            </a:pPr>
            <a:r>
              <a:rPr lang="fr-FR" dirty="0" smtClean="0">
                <a:solidFill>
                  <a:srgbClr val="3C4693"/>
                </a:solidFill>
              </a:rPr>
              <a:t>Soutenir la </a:t>
            </a:r>
            <a:r>
              <a:rPr lang="fr-FR" b="1" dirty="0" smtClean="0">
                <a:solidFill>
                  <a:srgbClr val="3C4693"/>
                </a:solidFill>
              </a:rPr>
              <a:t>création des postes de médecins généralistes salariés </a:t>
            </a:r>
            <a:r>
              <a:rPr lang="fr-FR" dirty="0" smtClean="0">
                <a:solidFill>
                  <a:srgbClr val="3C4693"/>
                </a:solidFill>
              </a:rPr>
              <a:t>en apportant à leurs employeurs une </a:t>
            </a:r>
            <a:r>
              <a:rPr lang="fr-FR" b="1" dirty="0" smtClean="0">
                <a:solidFill>
                  <a:srgbClr val="3C4693"/>
                </a:solidFill>
              </a:rPr>
              <a:t>garantie financière pendant 2 ans</a:t>
            </a:r>
            <a:r>
              <a:rPr lang="fr-FR" dirty="0" smtClean="0">
                <a:solidFill>
                  <a:srgbClr val="3C4693"/>
                </a:solidFill>
              </a:rPr>
              <a:t>.</a:t>
            </a:r>
          </a:p>
          <a:p>
            <a:pPr marL="285750" indent="-285750" algn="just">
              <a:buFont typeface="Wingdings" panose="05000000000000000000" pitchFamily="2" charset="2"/>
              <a:buChar char="§"/>
            </a:pPr>
            <a:r>
              <a:rPr lang="fr-FR" b="1" dirty="0" smtClean="0">
                <a:solidFill>
                  <a:srgbClr val="3C4693"/>
                </a:solidFill>
              </a:rPr>
              <a:t>Objectif</a:t>
            </a:r>
            <a:r>
              <a:rPr lang="fr-FR" dirty="0" smtClean="0">
                <a:solidFill>
                  <a:srgbClr val="3C4693"/>
                </a:solidFill>
              </a:rPr>
              <a:t>: implanter une offre médicale dans les territoires les plus en difficulté</a:t>
            </a:r>
          </a:p>
          <a:p>
            <a:pPr marL="285750" indent="-285750" algn="just">
              <a:buFont typeface="Wingdings" panose="05000000000000000000" pitchFamily="2" charset="2"/>
              <a:buChar char="§"/>
            </a:pPr>
            <a:endParaRPr lang="fr-FR" dirty="0" smtClean="0">
              <a:solidFill>
                <a:srgbClr val="3C4693"/>
              </a:solidFill>
            </a:endParaRPr>
          </a:p>
          <a:p>
            <a:pPr algn="just"/>
            <a:endParaRPr lang="fr-FR" u="sng" dirty="0" smtClean="0">
              <a:solidFill>
                <a:srgbClr val="3C4693"/>
              </a:solidFill>
            </a:endParaRPr>
          </a:p>
          <a:p>
            <a:pPr algn="just"/>
            <a:r>
              <a:rPr lang="fr-FR" u="sng" dirty="0" smtClean="0">
                <a:solidFill>
                  <a:srgbClr val="3C4693"/>
                </a:solidFill>
              </a:rPr>
              <a:t>Ciblage des territoires</a:t>
            </a:r>
            <a:endParaRPr lang="fr-FR" u="sng"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Le dispositif est réservé aux </a:t>
            </a:r>
            <a:r>
              <a:rPr lang="fr-FR" b="1" dirty="0" smtClean="0">
                <a:solidFill>
                  <a:srgbClr val="3C4693"/>
                </a:solidFill>
              </a:rPr>
              <a:t>ZIP, ZAC et QPV</a:t>
            </a:r>
            <a:r>
              <a:rPr lang="fr-FR" dirty="0" smtClean="0">
                <a:solidFill>
                  <a:srgbClr val="3C4693"/>
                </a:solidFill>
              </a:rPr>
              <a:t>,</a:t>
            </a:r>
          </a:p>
          <a:p>
            <a:pPr marL="342900" indent="-342900" algn="just">
              <a:buFont typeface="Wingdings" panose="05000000000000000000" pitchFamily="2" charset="2"/>
              <a:buChar char="§"/>
            </a:pPr>
            <a:r>
              <a:rPr lang="fr-FR" dirty="0" smtClean="0">
                <a:solidFill>
                  <a:srgbClr val="3C4693"/>
                </a:solidFill>
              </a:rPr>
              <a:t>Cette situation sera objectivée par un </a:t>
            </a:r>
            <a:r>
              <a:rPr lang="fr-FR" b="1" dirty="0" smtClean="0">
                <a:solidFill>
                  <a:srgbClr val="3C4693"/>
                </a:solidFill>
              </a:rPr>
              <a:t>constat de carence, partagé avec les partenaires </a:t>
            </a:r>
            <a:r>
              <a:rPr lang="fr-FR" dirty="0" smtClean="0">
                <a:solidFill>
                  <a:srgbClr val="3C4693"/>
                </a:solidFill>
              </a:rPr>
              <a:t>(élus, établissements de santé, assurance maladie, médecins installés sur les territoires, CDOM , URPS et représentants des CDS)</a:t>
            </a:r>
            <a:endParaRPr lang="fr-FR" dirty="0">
              <a:solidFill>
                <a:srgbClr val="3C4693"/>
              </a:solidFill>
            </a:endParaRPr>
          </a:p>
        </p:txBody>
      </p:sp>
    </p:spTree>
    <p:extLst>
      <p:ext uri="{BB962C8B-B14F-4D97-AF65-F5344CB8AC3E}">
        <p14:creationId xmlns:p14="http://schemas.microsoft.com/office/powerpoint/2010/main" val="3827609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8</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2 – des postes de médecins généralistes salariés (2/4)</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4524315"/>
          </a:xfrm>
          <a:prstGeom prst="rect">
            <a:avLst/>
          </a:prstGeom>
        </p:spPr>
        <p:txBody>
          <a:bodyPr wrap="square">
            <a:spAutoFit/>
          </a:bodyPr>
          <a:lstStyle/>
          <a:p>
            <a:pPr algn="just"/>
            <a:r>
              <a:rPr lang="fr-FR" u="sng" dirty="0" smtClean="0">
                <a:solidFill>
                  <a:srgbClr val="3C4693"/>
                </a:solidFill>
              </a:rPr>
              <a:t>Identification des porteurs de projets</a:t>
            </a:r>
          </a:p>
          <a:p>
            <a:pPr marL="285750" indent="-285750" algn="just">
              <a:buFont typeface="Wingdings" panose="05000000000000000000" pitchFamily="2" charset="2"/>
              <a:buChar char="§"/>
            </a:pPr>
            <a:r>
              <a:rPr lang="fr-FR" dirty="0" smtClean="0">
                <a:solidFill>
                  <a:srgbClr val="3C4693"/>
                </a:solidFill>
              </a:rPr>
              <a:t>Procéder par le biais d’</a:t>
            </a:r>
            <a:r>
              <a:rPr lang="fr-FR" b="1" dirty="0" smtClean="0">
                <a:solidFill>
                  <a:srgbClr val="3C4693"/>
                </a:solidFill>
              </a:rPr>
              <a:t>appels à projet </a:t>
            </a:r>
            <a:r>
              <a:rPr lang="fr-FR" dirty="0" smtClean="0">
                <a:solidFill>
                  <a:srgbClr val="3C4693"/>
                </a:solidFill>
              </a:rPr>
              <a:t>régionaux ou départementaux  et/ou suivi des dossiers </a:t>
            </a:r>
            <a:r>
              <a:rPr lang="fr-FR" b="1" dirty="0" smtClean="0">
                <a:solidFill>
                  <a:srgbClr val="3C4693"/>
                </a:solidFill>
              </a:rPr>
              <a:t>au fil de l’eau</a:t>
            </a:r>
            <a:r>
              <a:rPr lang="fr-FR" dirty="0" smtClean="0">
                <a:solidFill>
                  <a:srgbClr val="3C4693"/>
                </a:solidFill>
              </a:rPr>
              <a:t>. </a:t>
            </a:r>
          </a:p>
          <a:p>
            <a:pPr marL="285750" indent="-285750" algn="just">
              <a:buFont typeface="Wingdings" panose="05000000000000000000" pitchFamily="2" charset="2"/>
              <a:buChar char="§"/>
            </a:pPr>
            <a:endParaRPr lang="fr-FR" dirty="0">
              <a:solidFill>
                <a:srgbClr val="3C4693"/>
              </a:solidFill>
            </a:endParaRPr>
          </a:p>
          <a:p>
            <a:pPr marL="285750" indent="-285750" algn="just">
              <a:buFont typeface="Wingdings" panose="05000000000000000000" pitchFamily="2" charset="2"/>
              <a:buChar char="§"/>
            </a:pPr>
            <a:r>
              <a:rPr lang="fr-FR" b="1" dirty="0" smtClean="0">
                <a:solidFill>
                  <a:srgbClr val="3C4693"/>
                </a:solidFill>
              </a:rPr>
              <a:t>3 types d’employeurs </a:t>
            </a:r>
            <a:r>
              <a:rPr lang="fr-FR" dirty="0" smtClean="0">
                <a:solidFill>
                  <a:srgbClr val="3C4693"/>
                </a:solidFill>
              </a:rPr>
              <a:t>sont éligibles à ce dispositif:</a:t>
            </a:r>
          </a:p>
          <a:p>
            <a:pPr marL="742950" lvl="1" indent="-285750" algn="just">
              <a:buFont typeface="Wingdings" panose="05000000000000000000" pitchFamily="2" charset="2"/>
              <a:buChar char="§"/>
            </a:pPr>
            <a:r>
              <a:rPr lang="fr-FR" dirty="0" smtClean="0">
                <a:solidFill>
                  <a:srgbClr val="3C4693"/>
                </a:solidFill>
              </a:rPr>
              <a:t>Toute personne morale autorisée à gérer un </a:t>
            </a:r>
            <a:r>
              <a:rPr lang="fr-FR" b="1" u="sng" dirty="0" smtClean="0">
                <a:solidFill>
                  <a:srgbClr val="3C4693"/>
                </a:solidFill>
              </a:rPr>
              <a:t>centre de santé </a:t>
            </a:r>
            <a:r>
              <a:rPr lang="fr-FR" dirty="0" smtClean="0">
                <a:solidFill>
                  <a:srgbClr val="3C4693"/>
                </a:solidFill>
              </a:rPr>
              <a:t>(conformément à l’ordonnance du 12 janvier 2018. Le dispositif permettre la </a:t>
            </a:r>
            <a:r>
              <a:rPr lang="fr-FR" b="1" dirty="0" smtClean="0">
                <a:solidFill>
                  <a:srgbClr val="3C4693"/>
                </a:solidFill>
              </a:rPr>
              <a:t>création de CDS </a:t>
            </a:r>
            <a:r>
              <a:rPr lang="fr-FR" dirty="0" smtClean="0">
                <a:solidFill>
                  <a:srgbClr val="3C4693"/>
                </a:solidFill>
              </a:rPr>
              <a:t>soit avec plusieurs PS soit envisager la création d’une structure ne comprenant qu’un seul médecin en ZIP, ZAC, QPV. Pour les CDS, on pourra également envisager la </a:t>
            </a:r>
            <a:r>
              <a:rPr lang="fr-FR" b="1" dirty="0" smtClean="0">
                <a:solidFill>
                  <a:srgbClr val="3C4693"/>
                </a:solidFill>
              </a:rPr>
              <a:t>création d’un ou plusieurs postes de médecins généralistes dans un CDS existant</a:t>
            </a:r>
            <a:r>
              <a:rPr lang="fr-FR" dirty="0" smtClean="0">
                <a:solidFill>
                  <a:srgbClr val="3C4693"/>
                </a:solidFill>
              </a:rPr>
              <a:t>.</a:t>
            </a:r>
          </a:p>
          <a:p>
            <a:pPr marL="742950" lvl="1" indent="-285750" algn="just">
              <a:buFont typeface="Wingdings" panose="05000000000000000000" pitchFamily="2" charset="2"/>
              <a:buChar char="§"/>
            </a:pPr>
            <a:r>
              <a:rPr lang="fr-FR" dirty="0" smtClean="0">
                <a:solidFill>
                  <a:srgbClr val="3C4693"/>
                </a:solidFill>
              </a:rPr>
              <a:t>Les </a:t>
            </a:r>
            <a:r>
              <a:rPr lang="fr-FR" b="1" u="sng" dirty="0" smtClean="0">
                <a:solidFill>
                  <a:srgbClr val="3C4693"/>
                </a:solidFill>
              </a:rPr>
              <a:t>établissements de santé </a:t>
            </a:r>
            <a:r>
              <a:rPr lang="fr-FR" dirty="0" smtClean="0">
                <a:solidFill>
                  <a:srgbClr val="3C4693"/>
                </a:solidFill>
              </a:rPr>
              <a:t>qui s’engagent à recruter un médecin généraliste affecté à un </a:t>
            </a:r>
            <a:r>
              <a:rPr lang="fr-FR" b="1" dirty="0" smtClean="0">
                <a:solidFill>
                  <a:srgbClr val="3C4693"/>
                </a:solidFill>
              </a:rPr>
              <a:t>exercice strictement  ambulatoire</a:t>
            </a:r>
            <a:r>
              <a:rPr lang="fr-FR" dirty="0" smtClean="0">
                <a:solidFill>
                  <a:srgbClr val="3C4693"/>
                </a:solidFill>
              </a:rPr>
              <a:t>. </a:t>
            </a:r>
          </a:p>
          <a:p>
            <a:pPr marL="742950" lvl="1" indent="-285750" algn="just">
              <a:buFont typeface="Wingdings" panose="05000000000000000000" pitchFamily="2" charset="2"/>
              <a:buChar char="§"/>
            </a:pPr>
            <a:r>
              <a:rPr lang="fr-FR" dirty="0" smtClean="0">
                <a:solidFill>
                  <a:srgbClr val="3C4693"/>
                </a:solidFill>
              </a:rPr>
              <a:t>Tout </a:t>
            </a:r>
            <a:r>
              <a:rPr lang="fr-FR" b="1" u="sng" dirty="0" smtClean="0">
                <a:solidFill>
                  <a:srgbClr val="3C4693"/>
                </a:solidFill>
              </a:rPr>
              <a:t>médecin libéral </a:t>
            </a:r>
            <a:r>
              <a:rPr lang="fr-FR" b="1" dirty="0" smtClean="0">
                <a:solidFill>
                  <a:srgbClr val="3C4693"/>
                </a:solidFill>
              </a:rPr>
              <a:t>s’engageant à salarier directement un médecin généraliste </a:t>
            </a:r>
            <a:r>
              <a:rPr lang="fr-FR" dirty="0" smtClean="0">
                <a:solidFill>
                  <a:srgbClr val="3C4693"/>
                </a:solidFill>
              </a:rPr>
              <a:t>dans le cadre d’un contrat de collaboration salariée.  </a:t>
            </a:r>
          </a:p>
          <a:p>
            <a:pPr marL="742950" lvl="1" indent="-285750" algn="just">
              <a:buFont typeface="Wingdings" panose="05000000000000000000" pitchFamily="2" charset="2"/>
              <a:buChar char="§"/>
            </a:pPr>
            <a:endParaRPr lang="fr-FR" dirty="0" smtClean="0">
              <a:solidFill>
                <a:srgbClr val="3C4693"/>
              </a:solidFill>
            </a:endParaRPr>
          </a:p>
        </p:txBody>
      </p:sp>
    </p:spTree>
    <p:extLst>
      <p:ext uri="{BB962C8B-B14F-4D97-AF65-F5344CB8AC3E}">
        <p14:creationId xmlns:p14="http://schemas.microsoft.com/office/powerpoint/2010/main" val="1585941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1EA4696-CE7E-4B16-ADD7-937198B6ED54}" type="slidenum">
              <a:rPr lang="fr-FR" smtClean="0"/>
              <a:pPr/>
              <a:t>9</a:t>
            </a:fld>
            <a:endParaRPr lang="fr-FR" dirty="0"/>
          </a:p>
        </p:txBody>
      </p:sp>
      <p:sp>
        <p:nvSpPr>
          <p:cNvPr id="4" name="ZoneTexte 3"/>
          <p:cNvSpPr txBox="1"/>
          <p:nvPr/>
        </p:nvSpPr>
        <p:spPr>
          <a:xfrm>
            <a:off x="395536" y="404664"/>
            <a:ext cx="6999990" cy="369332"/>
          </a:xfrm>
          <a:prstGeom prst="rect">
            <a:avLst/>
          </a:prstGeom>
          <a:noFill/>
        </p:spPr>
        <p:txBody>
          <a:bodyPr wrap="square" rtlCol="0">
            <a:spAutoFit/>
          </a:bodyPr>
          <a:lstStyle/>
          <a:p>
            <a:r>
              <a:rPr lang="fr-FR" b="1" i="1" dirty="0" smtClean="0">
                <a:solidFill>
                  <a:schemeClr val="bg1"/>
                </a:solidFill>
                <a:latin typeface="Cambria" panose="02040503050406030204" pitchFamily="18" charset="0"/>
              </a:rPr>
              <a:t>Volet 2 – des postes de médecins généralistes salariés (3/4)</a:t>
            </a:r>
            <a:endParaRPr lang="fr-FR" b="1" i="1" baseline="0" dirty="0" smtClean="0">
              <a:solidFill>
                <a:schemeClr val="bg1"/>
              </a:solidFill>
              <a:latin typeface="Cambria" panose="02040503050406030204" pitchFamily="18" charset="0"/>
            </a:endParaRPr>
          </a:p>
        </p:txBody>
      </p:sp>
      <p:sp>
        <p:nvSpPr>
          <p:cNvPr id="6" name="Rectangle 5"/>
          <p:cNvSpPr/>
          <p:nvPr/>
        </p:nvSpPr>
        <p:spPr>
          <a:xfrm>
            <a:off x="467544" y="1556792"/>
            <a:ext cx="8496944" cy="4247317"/>
          </a:xfrm>
          <a:prstGeom prst="rect">
            <a:avLst/>
          </a:prstGeom>
        </p:spPr>
        <p:txBody>
          <a:bodyPr wrap="square">
            <a:spAutoFit/>
          </a:bodyPr>
          <a:lstStyle/>
          <a:p>
            <a:pPr algn="just"/>
            <a:r>
              <a:rPr lang="fr-FR" u="sng" dirty="0" smtClean="0">
                <a:solidFill>
                  <a:srgbClr val="3C4693"/>
                </a:solidFill>
              </a:rPr>
              <a:t>Conditions d’accès au dispositif</a:t>
            </a:r>
          </a:p>
          <a:p>
            <a:pPr algn="just"/>
            <a:r>
              <a:rPr lang="fr-FR" dirty="0" smtClean="0">
                <a:solidFill>
                  <a:srgbClr val="3C4693"/>
                </a:solidFill>
              </a:rPr>
              <a:t>Les agences doivent veiller à ce que ces créations de postes: </a:t>
            </a:r>
          </a:p>
          <a:p>
            <a:pPr marL="285750" indent="-285750" algn="just">
              <a:buFont typeface="Wingdings" panose="05000000000000000000" pitchFamily="2" charset="2"/>
              <a:buChar char="§"/>
            </a:pPr>
            <a:r>
              <a:rPr lang="fr-FR" dirty="0" smtClean="0">
                <a:solidFill>
                  <a:srgbClr val="3C4693"/>
                </a:solidFill>
              </a:rPr>
              <a:t>Constituent pour les porteurs de projets des </a:t>
            </a:r>
            <a:r>
              <a:rPr lang="fr-FR" b="1" dirty="0" smtClean="0">
                <a:solidFill>
                  <a:srgbClr val="3C4693"/>
                </a:solidFill>
              </a:rPr>
              <a:t>postes nouveaux et s’inscrivant dans un projet de santé</a:t>
            </a:r>
          </a:p>
          <a:p>
            <a:pPr marL="285750" indent="-285750" algn="just">
              <a:buFont typeface="Wingdings" panose="05000000000000000000" pitchFamily="2" charset="2"/>
              <a:buChar char="§"/>
            </a:pPr>
            <a:r>
              <a:rPr lang="fr-FR" dirty="0" smtClean="0">
                <a:solidFill>
                  <a:srgbClr val="3C4693"/>
                </a:solidFill>
              </a:rPr>
              <a:t>Permettent le recrutement de médecins à </a:t>
            </a:r>
            <a:r>
              <a:rPr lang="fr-FR" b="1" dirty="0" smtClean="0">
                <a:solidFill>
                  <a:srgbClr val="3C4693"/>
                </a:solidFill>
              </a:rPr>
              <a:t>temps complet ou à temps partiel </a:t>
            </a:r>
            <a:r>
              <a:rPr lang="fr-FR" dirty="0" smtClean="0">
                <a:solidFill>
                  <a:srgbClr val="3C4693"/>
                </a:solidFill>
              </a:rPr>
              <a:t>(mais supérieur à 50%)</a:t>
            </a:r>
          </a:p>
          <a:p>
            <a:pPr marL="285750" indent="-285750" algn="just">
              <a:buFont typeface="Wingdings" panose="05000000000000000000" pitchFamily="2" charset="2"/>
              <a:buChar char="§"/>
            </a:pPr>
            <a:r>
              <a:rPr lang="fr-FR" b="1" dirty="0" smtClean="0">
                <a:solidFill>
                  <a:srgbClr val="3C4693"/>
                </a:solidFill>
              </a:rPr>
              <a:t>Permettent le recrutement de médecins non encore installés </a:t>
            </a:r>
            <a:r>
              <a:rPr lang="fr-FR" dirty="0" smtClean="0">
                <a:solidFill>
                  <a:srgbClr val="3C4693"/>
                </a:solidFill>
              </a:rPr>
              <a:t>(fin de DES de MG, remplaçants) ou installés précédemment dans une zone non identifiée comme fragile. </a:t>
            </a:r>
          </a:p>
          <a:p>
            <a:pPr algn="just"/>
            <a:endParaRPr lang="fr-FR" u="sng" dirty="0" smtClean="0">
              <a:solidFill>
                <a:srgbClr val="3C4693"/>
              </a:solidFill>
            </a:endParaRPr>
          </a:p>
          <a:p>
            <a:pPr algn="just"/>
            <a:r>
              <a:rPr lang="fr-FR" u="sng" dirty="0" smtClean="0">
                <a:solidFill>
                  <a:srgbClr val="3C4693"/>
                </a:solidFill>
              </a:rPr>
              <a:t>Garantie financière et accompagnement</a:t>
            </a:r>
            <a:endParaRPr lang="fr-FR" u="sng" dirty="0">
              <a:solidFill>
                <a:srgbClr val="3C4693"/>
              </a:solidFill>
            </a:endParaRPr>
          </a:p>
          <a:p>
            <a:pPr marL="342900" indent="-342900" algn="just">
              <a:buFont typeface="Wingdings" panose="05000000000000000000" pitchFamily="2" charset="2"/>
              <a:buChar char="§"/>
            </a:pPr>
            <a:r>
              <a:rPr lang="fr-FR" dirty="0" smtClean="0">
                <a:solidFill>
                  <a:srgbClr val="3C4693"/>
                </a:solidFill>
              </a:rPr>
              <a:t>Pendant 2 ans, </a:t>
            </a:r>
            <a:r>
              <a:rPr lang="fr-FR" b="1" dirty="0" smtClean="0">
                <a:solidFill>
                  <a:srgbClr val="3C4693"/>
                </a:solidFill>
              </a:rPr>
              <a:t>garantie de ressources </a:t>
            </a:r>
            <a:r>
              <a:rPr lang="fr-FR" dirty="0" smtClean="0">
                <a:solidFill>
                  <a:srgbClr val="3C4693"/>
                </a:solidFill>
              </a:rPr>
              <a:t>(</a:t>
            </a:r>
            <a:r>
              <a:rPr lang="fr-FR" dirty="0" err="1" smtClean="0">
                <a:solidFill>
                  <a:srgbClr val="3C4693"/>
                </a:solidFill>
              </a:rPr>
              <a:t>cf</a:t>
            </a:r>
            <a:r>
              <a:rPr lang="fr-FR" dirty="0" smtClean="0">
                <a:solidFill>
                  <a:srgbClr val="3C4693"/>
                </a:solidFill>
              </a:rPr>
              <a:t> annexe de l’instruction)</a:t>
            </a:r>
          </a:p>
          <a:p>
            <a:pPr marL="342900" indent="-342900" algn="just">
              <a:buFont typeface="Wingdings" panose="05000000000000000000" pitchFamily="2" charset="2"/>
              <a:buChar char="§"/>
            </a:pPr>
            <a:r>
              <a:rPr lang="fr-FR" dirty="0" smtClean="0">
                <a:solidFill>
                  <a:srgbClr val="3C4693"/>
                </a:solidFill>
              </a:rPr>
              <a:t>Signature d’une c</a:t>
            </a:r>
            <a:r>
              <a:rPr lang="fr-FR" b="1" dirty="0" smtClean="0">
                <a:solidFill>
                  <a:srgbClr val="3C4693"/>
                </a:solidFill>
              </a:rPr>
              <a:t>onvention</a:t>
            </a:r>
            <a:r>
              <a:rPr lang="fr-FR" dirty="0" smtClean="0">
                <a:solidFill>
                  <a:srgbClr val="3C4693"/>
                </a:solidFill>
              </a:rPr>
              <a:t> qui précise notamment le </a:t>
            </a:r>
            <a:r>
              <a:rPr lang="fr-FR" b="1" dirty="0" smtClean="0">
                <a:solidFill>
                  <a:srgbClr val="3C4693"/>
                </a:solidFill>
              </a:rPr>
              <a:t>recrutement du médecin</a:t>
            </a:r>
            <a:r>
              <a:rPr lang="fr-FR" dirty="0" smtClean="0">
                <a:solidFill>
                  <a:srgbClr val="3C4693"/>
                </a:solidFill>
              </a:rPr>
              <a:t>, le souhait d’en recruter un </a:t>
            </a:r>
            <a:r>
              <a:rPr lang="fr-FR" b="1" dirty="0" smtClean="0">
                <a:solidFill>
                  <a:srgbClr val="3C4693"/>
                </a:solidFill>
              </a:rPr>
              <a:t>2d le cas échéant</a:t>
            </a:r>
            <a:r>
              <a:rPr lang="fr-FR" dirty="0" smtClean="0">
                <a:solidFill>
                  <a:srgbClr val="3C4693"/>
                </a:solidFill>
              </a:rPr>
              <a:t>, de l’inscription dans un </a:t>
            </a:r>
            <a:r>
              <a:rPr lang="fr-FR" b="1" dirty="0" smtClean="0">
                <a:solidFill>
                  <a:srgbClr val="3C4693"/>
                </a:solidFill>
              </a:rPr>
              <a:t>projet pluri-professionnel</a:t>
            </a:r>
            <a:r>
              <a:rPr lang="fr-FR" dirty="0" smtClean="0">
                <a:solidFill>
                  <a:srgbClr val="3C4693"/>
                </a:solidFill>
              </a:rPr>
              <a:t> à l’échelle de la structure ou d’une CPTS par exemple et de </a:t>
            </a:r>
            <a:r>
              <a:rPr lang="fr-FR" b="1" dirty="0" smtClean="0">
                <a:solidFill>
                  <a:srgbClr val="3C4693"/>
                </a:solidFill>
              </a:rPr>
              <a:t>l’agrément à la maîtrise de stage. </a:t>
            </a:r>
          </a:p>
        </p:txBody>
      </p:sp>
    </p:spTree>
    <p:extLst>
      <p:ext uri="{BB962C8B-B14F-4D97-AF65-F5344CB8AC3E}">
        <p14:creationId xmlns:p14="http://schemas.microsoft.com/office/powerpoint/2010/main" val="3308878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ARS_PagesTitre_Intercala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3_ARS_PagesIntérieures_AvecTitres_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5_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4_ARS_PagesIntérieures_AvecTitres_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_ARS_PagesIntérieures_AvecTitres_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ARS_PagesIntérieures_SansTit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_ARS_PagesIntérieures_SansTit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ARS_PagesTitre_Intercala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ARS_PagesIntérieures_AvecTitres_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ARS_PagesIntérieures_AvecTitres_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4_ARS_PagesIntérieures_AvecTitres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12393</TotalTime>
  <Words>1862</Words>
  <Application>Microsoft Office PowerPoint</Application>
  <PresentationFormat>Affichage à l'écran (4:3)</PresentationFormat>
  <Paragraphs>177</Paragraphs>
  <Slides>17</Slides>
  <Notes>0</Notes>
  <HiddenSlides>0</HiddenSlides>
  <MMClips>0</MMClips>
  <ScaleCrop>false</ScaleCrop>
  <HeadingPairs>
    <vt:vector size="4" baseType="variant">
      <vt:variant>
        <vt:lpstr>Thème</vt:lpstr>
      </vt:variant>
      <vt:variant>
        <vt:i4>15</vt:i4>
      </vt:variant>
      <vt:variant>
        <vt:lpstr>Titres des diapositives</vt:lpstr>
      </vt:variant>
      <vt:variant>
        <vt:i4>17</vt:i4>
      </vt:variant>
    </vt:vector>
  </HeadingPairs>
  <TitlesOfParts>
    <vt:vector size="32" baseType="lpstr">
      <vt:lpstr>1_ARS_PagesTitre_Intercalaire</vt:lpstr>
      <vt:lpstr>2_ARS_PagesTitre_Intercalaire</vt:lpstr>
      <vt:lpstr>ARS_PagesIntérieures_AvecTitres_1</vt:lpstr>
      <vt:lpstr>ARS_PagesIntérieures_AvecTitres_2</vt:lpstr>
      <vt:lpstr>1_ARS_PagesIntérieures_AvecTitres_1</vt:lpstr>
      <vt:lpstr>3_ARS_PagesIntérieures_AvecTitres_1</vt:lpstr>
      <vt:lpstr>2_ARS_PagesIntérieures_AvecTitres_2</vt:lpstr>
      <vt:lpstr>7_ARS_PagesIntérieures_AvecTitres_1</vt:lpstr>
      <vt:lpstr>4_ARS_PagesIntérieures_AvecTitres_1</vt:lpstr>
      <vt:lpstr>3_ARS_PagesIntérieures_AvecTitres_2</vt:lpstr>
      <vt:lpstr>5_ARS_PagesIntérieures_AvecTitres_1</vt:lpstr>
      <vt:lpstr>4_ARS_PagesIntérieures_AvecTitres_3</vt:lpstr>
      <vt:lpstr>2_ARS_PagesIntérieures_AvecTitres_3</vt:lpstr>
      <vt:lpstr>ARS_PagesIntérieures_SansTitre</vt:lpstr>
      <vt:lpstr>1_ARS_PagesIntérieures_SansTitre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Ministères Chargés des Affaires Sociales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chaas</dc:creator>
  <cp:lastModifiedBy>agrange</cp:lastModifiedBy>
  <cp:revision>406</cp:revision>
  <cp:lastPrinted>2019-05-22T16:44:57Z</cp:lastPrinted>
  <dcterms:created xsi:type="dcterms:W3CDTF">2016-10-12T10:21:46Z</dcterms:created>
  <dcterms:modified xsi:type="dcterms:W3CDTF">2019-06-17T21:01:01Z</dcterms:modified>
</cp:coreProperties>
</file>