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93" r:id="rId7"/>
    <p:sldId id="294" r:id="rId8"/>
    <p:sldId id="263" r:id="rId9"/>
    <p:sldId id="295" r:id="rId10"/>
    <p:sldId id="296" r:id="rId11"/>
    <p:sldId id="264" r:id="rId12"/>
    <p:sldId id="288" r:id="rId13"/>
    <p:sldId id="265" r:id="rId14"/>
    <p:sldId id="268" r:id="rId15"/>
    <p:sldId id="279" r:id="rId16"/>
    <p:sldId id="280" r:id="rId17"/>
    <p:sldId id="289" r:id="rId18"/>
    <p:sldId id="298" r:id="rId19"/>
    <p:sldId id="282" r:id="rId20"/>
    <p:sldId id="287" r:id="rId21"/>
    <p:sldId id="291" r:id="rId22"/>
    <p:sldId id="29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PUT, Hélène (DREES/OSAM/BPS)" initials="CH(" lastIdx="4" clrIdx="0">
    <p:extLst/>
  </p:cmAuthor>
  <p:cmAuthor id="2" name="LAFFETER, Quentin (DREES/OSAM/BPS)" initials="LQ(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72" autoAdjust="0"/>
  </p:normalViewPr>
  <p:slideViewPr>
    <p:cSldViewPr>
      <p:cViewPr varScale="1">
        <p:scale>
          <a:sx n="83" d="100"/>
          <a:sy n="83" d="100"/>
        </p:scale>
        <p:origin x="10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filer1.ac.intranet.sante.gouv.fr\DREEScommun$\BPS\Reponse%20a%20la%20demande\2019\20190124_Pr&#233;sentationHCCAM_Projections\20190122_D&#233;m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filer1.ac.intranet.sante.gouv.fr\DREEScommun$\BPS\Reponse%20a%20la%20demande\2020\20201119_Pr&#233;sentation%20GRCS%20AURA\20201119_Donn&#233;es_GRCS_AR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filer1.ac.intranet.sante.gouv.fr\DREEScommun$\BPS\Reponse%20a%20la%20demande\2020\20201119_Pr&#233;sentation%20GRCS%20AURA\20201119_Donn&#233;es_GRCS_AR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filer1.ac.intranet.sante.gouv.fr\DREEScommun$\BPS\Reponse%20a%20la%20demande\2020\20201119_Pr&#233;sentation%20GRCS%20AURA\20201119_Donn&#233;es_GRCS_AR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filer1.ac.intranet.sante.gouv.fr\DREEScommun$\BPS\Reponse%20a%20la%20demande\2020\20201119_Pr&#233;sentation%20GRCS%20AURA\20201119_Donn&#233;es_GRCS_AR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filer1.ac.intranet.sante.gouv.fr\DREEScommun$\BPS\Analyse%20territoriale\09%20-%20Pr&#233;sentations\20171123_Conf_CPAM_89\20171120_ExtractionMod&#232;leProjectio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'Données Graph1'!$A$12</c:f>
              <c:strCache>
                <c:ptCount val="1"/>
                <c:pt idx="0">
                  <c:v>Chirurgien-dentiste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'Données Graph1'!$B$11:$W$11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Graph1'!$B$12:$W$12</c:f>
              <c:numCache>
                <c:formatCode>General</c:formatCode>
                <c:ptCount val="22"/>
                <c:pt idx="0">
                  <c:v>100</c:v>
                </c:pt>
                <c:pt idx="1">
                  <c:v>101.16133467553831</c:v>
                </c:pt>
                <c:pt idx="2">
                  <c:v>100.92071988018365</c:v>
                </c:pt>
                <c:pt idx="3">
                  <c:v>101.11222961526185</c:v>
                </c:pt>
                <c:pt idx="4">
                  <c:v>101.58609344692971</c:v>
                </c:pt>
                <c:pt idx="5">
                  <c:v>102.26865378477252</c:v>
                </c:pt>
                <c:pt idx="6">
                  <c:v>102.76952539959242</c:v>
                </c:pt>
                <c:pt idx="7">
                  <c:v>103.53556433990522</c:v>
                </c:pt>
                <c:pt idx="8">
                  <c:v>103.71479780991432</c:v>
                </c:pt>
                <c:pt idx="9">
                  <c:v>103.64605072552726</c:v>
                </c:pt>
                <c:pt idx="10">
                  <c:v>102.96349038768444</c:v>
                </c:pt>
                <c:pt idx="11">
                  <c:v>102.54855262834835</c:v>
                </c:pt>
                <c:pt idx="12">
                  <c:v>102.62957597780451</c:v>
                </c:pt>
                <c:pt idx="13">
                  <c:v>99.396007758599524</c:v>
                </c:pt>
                <c:pt idx="14">
                  <c:v>100.02455253013824</c:v>
                </c:pt>
                <c:pt idx="15">
                  <c:v>101.19816347074565</c:v>
                </c:pt>
                <c:pt idx="16">
                  <c:v>101.36757592869945</c:v>
                </c:pt>
                <c:pt idx="17">
                  <c:v>102.09187556777727</c:v>
                </c:pt>
                <c:pt idx="18">
                  <c:v>103.06661101426502</c:v>
                </c:pt>
                <c:pt idx="19">
                  <c:v>103.24093397824646</c:v>
                </c:pt>
                <c:pt idx="20">
                  <c:v>103.47172776154582</c:v>
                </c:pt>
                <c:pt idx="21">
                  <c:v>105.19040487122199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7A-41A5-BDC0-C992A12B1BDC}"/>
            </c:ext>
          </c:extLst>
        </c:ser>
        <c:ser>
          <c:idx val="1"/>
          <c:order val="1"/>
          <c:tx>
            <c:strRef>
              <c:f>'Données Graph1'!$A$13</c:f>
              <c:strCache>
                <c:ptCount val="1"/>
                <c:pt idx="0">
                  <c:v>Pharmacien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'Données Graph1'!$B$11:$W$11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Graph1'!$B$13:$W$13</c:f>
              <c:numCache>
                <c:formatCode>General</c:formatCode>
                <c:ptCount val="22"/>
                <c:pt idx="0">
                  <c:v>100</c:v>
                </c:pt>
                <c:pt idx="1">
                  <c:v>104.02610388926898</c:v>
                </c:pt>
                <c:pt idx="2">
                  <c:v>107.55574268020982</c:v>
                </c:pt>
                <c:pt idx="3">
                  <c:v>110.64856235636721</c:v>
                </c:pt>
                <c:pt idx="4">
                  <c:v>113.98522884760452</c:v>
                </c:pt>
                <c:pt idx="5">
                  <c:v>116.25002192867042</c:v>
                </c:pt>
                <c:pt idx="6">
                  <c:v>120.4427837131379</c:v>
                </c:pt>
                <c:pt idx="7">
                  <c:v>123.96540532954405</c:v>
                </c:pt>
                <c:pt idx="8">
                  <c:v>125.96880865919337</c:v>
                </c:pt>
                <c:pt idx="9">
                  <c:v>128.86865603564723</c:v>
                </c:pt>
                <c:pt idx="10">
                  <c:v>130.59137238390963</c:v>
                </c:pt>
                <c:pt idx="11">
                  <c:v>132.2860200340333</c:v>
                </c:pt>
                <c:pt idx="12">
                  <c:v>128.01957791695173</c:v>
                </c:pt>
                <c:pt idx="13">
                  <c:v>127.4336438433065</c:v>
                </c:pt>
                <c:pt idx="14">
                  <c:v>129.08443415258847</c:v>
                </c:pt>
                <c:pt idx="15">
                  <c:v>129.43880146658947</c:v>
                </c:pt>
                <c:pt idx="16">
                  <c:v>130.37208567970106</c:v>
                </c:pt>
                <c:pt idx="17">
                  <c:v>130.66680701015736</c:v>
                </c:pt>
                <c:pt idx="18">
                  <c:v>130.22297072083924</c:v>
                </c:pt>
                <c:pt idx="19">
                  <c:v>129.3879269512131</c:v>
                </c:pt>
                <c:pt idx="20">
                  <c:v>129.1651316597372</c:v>
                </c:pt>
                <c:pt idx="21">
                  <c:v>129.44581864112416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7A-41A5-BDC0-C992A12B1BDC}"/>
            </c:ext>
          </c:extLst>
        </c:ser>
        <c:ser>
          <c:idx val="2"/>
          <c:order val="2"/>
          <c:tx>
            <c:strRef>
              <c:f>'Données Graph1'!$A$14</c:f>
              <c:strCache>
                <c:ptCount val="1"/>
                <c:pt idx="0">
                  <c:v>Sage-femme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'Données Graph1'!$B$11:$W$11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Graph1'!$B$14:$W$14</c:f>
              <c:numCache>
                <c:formatCode>General</c:formatCode>
                <c:ptCount val="22"/>
                <c:pt idx="0">
                  <c:v>100</c:v>
                </c:pt>
                <c:pt idx="1">
                  <c:v>103.19400083321761</c:v>
                </c:pt>
                <c:pt idx="2">
                  <c:v>105.9783363421747</c:v>
                </c:pt>
                <c:pt idx="3">
                  <c:v>108.92931537286488</c:v>
                </c:pt>
                <c:pt idx="4">
                  <c:v>113.0398555756145</c:v>
                </c:pt>
                <c:pt idx="5">
                  <c:v>116.40744341063741</c:v>
                </c:pt>
                <c:pt idx="6">
                  <c:v>119.53200944313289</c:v>
                </c:pt>
                <c:pt idx="7">
                  <c:v>122.86487987779475</c:v>
                </c:pt>
                <c:pt idx="8">
                  <c:v>126.62824607693376</c:v>
                </c:pt>
                <c:pt idx="9">
                  <c:v>130.08609915289543</c:v>
                </c:pt>
                <c:pt idx="10">
                  <c:v>136.30051381752534</c:v>
                </c:pt>
                <c:pt idx="11">
                  <c:v>138.99458408554366</c:v>
                </c:pt>
                <c:pt idx="12">
                  <c:v>130.77350368004443</c:v>
                </c:pt>
                <c:pt idx="13">
                  <c:v>135.75892237189279</c:v>
                </c:pt>
                <c:pt idx="14">
                  <c:v>141.10540202749618</c:v>
                </c:pt>
                <c:pt idx="15">
                  <c:v>145.53534231356755</c:v>
                </c:pt>
                <c:pt idx="16">
                  <c:v>150.00694348007221</c:v>
                </c:pt>
                <c:pt idx="17">
                  <c:v>154.83266213025968</c:v>
                </c:pt>
                <c:pt idx="18">
                  <c:v>157.78364116094986</c:v>
                </c:pt>
                <c:pt idx="19">
                  <c:v>158.47798916817109</c:v>
                </c:pt>
                <c:pt idx="20">
                  <c:v>159.39452853770311</c:v>
                </c:pt>
                <c:pt idx="21">
                  <c:v>160.91515067351756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7A-41A5-BDC0-C992A12B1BDC}"/>
            </c:ext>
          </c:extLst>
        </c:ser>
        <c:ser>
          <c:idx val="3"/>
          <c:order val="3"/>
          <c:tx>
            <c:strRef>
              <c:f>'Données Graph1'!$A$15</c:f>
              <c:strCache>
                <c:ptCount val="1"/>
                <c:pt idx="0">
                  <c:v>Masseur-kinésithérapeute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'Données Graph1'!$B$11:$W$11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Graph1'!$B$15:$W$15</c:f>
              <c:numCache>
                <c:formatCode>General</c:formatCode>
                <c:ptCount val="22"/>
                <c:pt idx="0">
                  <c:v>100</c:v>
                </c:pt>
                <c:pt idx="1">
                  <c:v>103.20776411435699</c:v>
                </c:pt>
                <c:pt idx="2">
                  <c:v>107.1249001227759</c:v>
                </c:pt>
                <c:pt idx="3">
                  <c:v>109.99162005729542</c:v>
                </c:pt>
                <c:pt idx="4">
                  <c:v>113.24420712100247</c:v>
                </c:pt>
                <c:pt idx="5">
                  <c:v>116.72480657922944</c:v>
                </c:pt>
                <c:pt idx="6">
                  <c:v>120.25217781069125</c:v>
                </c:pt>
                <c:pt idx="7">
                  <c:v>123.61584783583108</c:v>
                </c:pt>
                <c:pt idx="8">
                  <c:v>124.91571336698303</c:v>
                </c:pt>
                <c:pt idx="9">
                  <c:v>128.42944283125135</c:v>
                </c:pt>
                <c:pt idx="10">
                  <c:v>133.91733089080739</c:v>
                </c:pt>
                <c:pt idx="11">
                  <c:v>137.99037281000915</c:v>
                </c:pt>
                <c:pt idx="12">
                  <c:v>141.89581587511935</c:v>
                </c:pt>
                <c:pt idx="13">
                  <c:v>146.38980375343479</c:v>
                </c:pt>
                <c:pt idx="14">
                  <c:v>151.4820805643794</c:v>
                </c:pt>
                <c:pt idx="15">
                  <c:v>157.28178044550114</c:v>
                </c:pt>
                <c:pt idx="16">
                  <c:v>162.95870442188141</c:v>
                </c:pt>
                <c:pt idx="17">
                  <c:v>168.49336425467231</c:v>
                </c:pt>
                <c:pt idx="18">
                  <c:v>164.65028355387523</c:v>
                </c:pt>
                <c:pt idx="19">
                  <c:v>173.53886929238206</c:v>
                </c:pt>
                <c:pt idx="20">
                  <c:v>173.76493286301718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7A-41A5-BDC0-C992A12B1BDC}"/>
            </c:ext>
          </c:extLst>
        </c:ser>
        <c:ser>
          <c:idx val="4"/>
          <c:order val="4"/>
          <c:tx>
            <c:strRef>
              <c:f>'Données Graph1'!$A$16</c:f>
              <c:strCache>
                <c:ptCount val="1"/>
                <c:pt idx="0">
                  <c:v>Infirmier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'Données Graph1'!$B$11:$W$11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Graph1'!$B$16:$W$16</c:f>
              <c:numCache>
                <c:formatCode>General</c:formatCode>
                <c:ptCount val="22"/>
                <c:pt idx="0">
                  <c:v>100</c:v>
                </c:pt>
                <c:pt idx="1">
                  <c:v>104.31313112379198</c:v>
                </c:pt>
                <c:pt idx="2">
                  <c:v>108.33411435809137</c:v>
                </c:pt>
                <c:pt idx="3">
                  <c:v>112.08490765609561</c:v>
                </c:pt>
                <c:pt idx="4">
                  <c:v>115.56443989813651</c:v>
                </c:pt>
                <c:pt idx="5">
                  <c:v>119.45662099233881</c:v>
                </c:pt>
                <c:pt idx="6">
                  <c:v>123.58123505453338</c:v>
                </c:pt>
                <c:pt idx="7">
                  <c:v>128.12813804590283</c:v>
                </c:pt>
                <c:pt idx="8">
                  <c:v>132.15019239987041</c:v>
                </c:pt>
                <c:pt idx="9">
                  <c:v>130.5467262566242</c:v>
                </c:pt>
                <c:pt idx="10">
                  <c:v>135.85492755214344</c:v>
                </c:pt>
                <c:pt idx="11">
                  <c:v>141.44295886097134</c:v>
                </c:pt>
                <c:pt idx="12">
                  <c:v>146.65663384577485</c:v>
                </c:pt>
                <c:pt idx="13">
                  <c:v>151.92841707257639</c:v>
                </c:pt>
                <c:pt idx="14">
                  <c:v>159.43455592717459</c:v>
                </c:pt>
                <c:pt idx="15">
                  <c:v>165.10586679020247</c:v>
                </c:pt>
                <c:pt idx="16">
                  <c:v>170.90999649208308</c:v>
                </c:pt>
                <c:pt idx="17">
                  <c:v>176.89835877688844</c:v>
                </c:pt>
                <c:pt idx="18">
                  <c:v>182.48103448737552</c:v>
                </c:pt>
                <c:pt idx="19">
                  <c:v>187.71050848728447</c:v>
                </c:pt>
                <c:pt idx="20">
                  <c:v>193.49027021671429</c:v>
                </c:pt>
                <c:pt idx="21">
                  <c:v>199.31046671361742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7A-41A5-BDC0-C992A12B1BDC}"/>
            </c:ext>
          </c:extLst>
        </c:ser>
        <c:ser>
          <c:idx val="5"/>
          <c:order val="5"/>
          <c:tx>
            <c:strRef>
              <c:f>'Données Graph1'!$A$17</c:f>
              <c:strCache>
                <c:ptCount val="1"/>
                <c:pt idx="0">
                  <c:v>Médecins spécialistes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'Données Graph1'!$B$11:$W$11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Graph1'!$B$17:$W$17</c:f>
              <c:numCache>
                <c:formatCode>General</c:formatCode>
                <c:ptCount val="22"/>
                <c:pt idx="0">
                  <c:v>100</c:v>
                </c:pt>
                <c:pt idx="1">
                  <c:v>101.38001178065588</c:v>
                </c:pt>
                <c:pt idx="2">
                  <c:v>102.02994483461184</c:v>
                </c:pt>
                <c:pt idx="3">
                  <c:v>103.93925141566019</c:v>
                </c:pt>
                <c:pt idx="4">
                  <c:v>105.54940179956428</c:v>
                </c:pt>
                <c:pt idx="5">
                  <c:v>106.58487793404353</c:v>
                </c:pt>
                <c:pt idx="6">
                  <c:v>107.99551778270964</c:v>
                </c:pt>
                <c:pt idx="7">
                  <c:v>108.86296028205022</c:v>
                </c:pt>
                <c:pt idx="8">
                  <c:v>109.52846156344839</c:v>
                </c:pt>
                <c:pt idx="9">
                  <c:v>109.78671617232575</c:v>
                </c:pt>
                <c:pt idx="10">
                  <c:v>110.42731080586208</c:v>
                </c:pt>
                <c:pt idx="11">
                  <c:v>109.51932745618818</c:v>
                </c:pt>
                <c:pt idx="12">
                  <c:v>111.0155894854668</c:v>
                </c:pt>
                <c:pt idx="13">
                  <c:v>115.36331383316865</c:v>
                </c:pt>
                <c:pt idx="14">
                  <c:v>117.09434290138458</c:v>
                </c:pt>
                <c:pt idx="15">
                  <c:v>118.5543319117716</c:v>
                </c:pt>
                <c:pt idx="16">
                  <c:v>119.96897964854411</c:v>
                </c:pt>
                <c:pt idx="17">
                  <c:v>121.56902281520703</c:v>
                </c:pt>
                <c:pt idx="18">
                  <c:v>122.90910934648015</c:v>
                </c:pt>
                <c:pt idx="19">
                  <c:v>124.04062601912653</c:v>
                </c:pt>
                <c:pt idx="20">
                  <c:v>124.62099432139217</c:v>
                </c:pt>
                <c:pt idx="21">
                  <c:v>126.89813384069836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7A-41A5-BDC0-C992A12B1BDC}"/>
            </c:ext>
          </c:extLst>
        </c:ser>
        <c:ser>
          <c:idx val="6"/>
          <c:order val="6"/>
          <c:tx>
            <c:strRef>
              <c:f>'Données Graph1'!$A$18</c:f>
              <c:strCache>
                <c:ptCount val="1"/>
                <c:pt idx="0">
                  <c:v>Médécins généralistes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'Données Graph1'!$B$11:$W$11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Graph1'!$B$18:$W$18</c:f>
              <c:numCache>
                <c:formatCode>General</c:formatCode>
                <c:ptCount val="22"/>
                <c:pt idx="0">
                  <c:v>100</c:v>
                </c:pt>
                <c:pt idx="1">
                  <c:v>99.534477457377122</c:v>
                </c:pt>
                <c:pt idx="2">
                  <c:v>101.17311361292897</c:v>
                </c:pt>
                <c:pt idx="3">
                  <c:v>102.4843006629408</c:v>
                </c:pt>
                <c:pt idx="4">
                  <c:v>103.74864080633118</c:v>
                </c:pt>
                <c:pt idx="5">
                  <c:v>105.05868054256345</c:v>
                </c:pt>
                <c:pt idx="6">
                  <c:v>106.15815651077534</c:v>
                </c:pt>
                <c:pt idx="7">
                  <c:v>106.82701307277647</c:v>
                </c:pt>
                <c:pt idx="8">
                  <c:v>107.17480075771537</c:v>
                </c:pt>
                <c:pt idx="9">
                  <c:v>107.07864790031779</c:v>
                </c:pt>
                <c:pt idx="10">
                  <c:v>107.39935429138134</c:v>
                </c:pt>
                <c:pt idx="11">
                  <c:v>106.49682659787251</c:v>
                </c:pt>
                <c:pt idx="12">
                  <c:v>106.40717673271645</c:v>
                </c:pt>
                <c:pt idx="13">
                  <c:v>104.52452956443892</c:v>
                </c:pt>
                <c:pt idx="14">
                  <c:v>104.47300665342969</c:v>
                </c:pt>
                <c:pt idx="15">
                  <c:v>105.00781446970556</c:v>
                </c:pt>
                <c:pt idx="16">
                  <c:v>105.0397586745313</c:v>
                </c:pt>
                <c:pt idx="17">
                  <c:v>104.89961635658618</c:v>
                </c:pt>
                <c:pt idx="18">
                  <c:v>104.85427619489805</c:v>
                </c:pt>
                <c:pt idx="19">
                  <c:v>105.04388050741204</c:v>
                </c:pt>
                <c:pt idx="20">
                  <c:v>104.46888482054895</c:v>
                </c:pt>
                <c:pt idx="21">
                  <c:v>104.44209290682414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7A-41A5-BDC0-C992A12B1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053376"/>
        <c:axId val="148063360"/>
      </c:lineChart>
      <c:catAx>
        <c:axId val="1480533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063360"/>
        <c:crosses val="autoZero"/>
        <c:auto val="1"/>
        <c:lblAlgn val="ctr"/>
        <c:lblOffset val="100"/>
        <c:tickLblSkip val="2"/>
        <c:noMultiLvlLbl val="0"/>
      </c:catAx>
      <c:valAx>
        <c:axId val="148063360"/>
        <c:scaling>
          <c:orientation val="minMax"/>
          <c:max val="21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05337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'Données Graph 2'!$B$20</c:f>
              <c:strCache>
                <c:ptCount val="1"/>
                <c:pt idx="0">
                  <c:v>Spécialistes libéraux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'Données Graph 2'!$C$19:$X$19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 2'!$C$20:$X$20</c:f>
              <c:numCache>
                <c:formatCode>_-* #\ ##0.0\ _€_-;\-* #\ ##0.0\ _€_-;_-* "-"??\ _€_-;_-@_-</c:formatCode>
                <c:ptCount val="22"/>
                <c:pt idx="0">
                  <c:v>100</c:v>
                </c:pt>
                <c:pt idx="1">
                  <c:v>102.31071680612965</c:v>
                </c:pt>
                <c:pt idx="2">
                  <c:v>103.89353765500555</c:v>
                </c:pt>
                <c:pt idx="3">
                  <c:v>105.4420808549249</c:v>
                </c:pt>
                <c:pt idx="4">
                  <c:v>106.98659139026111</c:v>
                </c:pt>
                <c:pt idx="5">
                  <c:v>107.64391571731021</c:v>
                </c:pt>
                <c:pt idx="6">
                  <c:v>108.4121383203952</c:v>
                </c:pt>
                <c:pt idx="7">
                  <c:v>109.09970763181772</c:v>
                </c:pt>
                <c:pt idx="8">
                  <c:v>109.85381590886178</c:v>
                </c:pt>
                <c:pt idx="9">
                  <c:v>110.41838895049904</c:v>
                </c:pt>
                <c:pt idx="10">
                  <c:v>111.12612158483718</c:v>
                </c:pt>
                <c:pt idx="11">
                  <c:v>111.94273616291964</c:v>
                </c:pt>
                <c:pt idx="12">
                  <c:v>112.82790603891522</c:v>
                </c:pt>
                <c:pt idx="13">
                  <c:v>120.30849884060893</c:v>
                </c:pt>
                <c:pt idx="14">
                  <c:v>121.68363746345398</c:v>
                </c:pt>
                <c:pt idx="15">
                  <c:v>122.43572940820647</c:v>
                </c:pt>
                <c:pt idx="16">
                  <c:v>122.52243169674362</c:v>
                </c:pt>
                <c:pt idx="17">
                  <c:v>122.62526464361326</c:v>
                </c:pt>
                <c:pt idx="18">
                  <c:v>122.93174715193064</c:v>
                </c:pt>
                <c:pt idx="19">
                  <c:v>122.72003226131666</c:v>
                </c:pt>
                <c:pt idx="20">
                  <c:v>122.73213025506604</c:v>
                </c:pt>
                <c:pt idx="21">
                  <c:v>124.94807944349229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DC-4246-A05D-0D4CE4A170A4}"/>
            </c:ext>
          </c:extLst>
        </c:ser>
        <c:ser>
          <c:idx val="1"/>
          <c:order val="1"/>
          <c:tx>
            <c:strRef>
              <c:f>'Données Graph 2'!$B$21</c:f>
              <c:strCache>
                <c:ptCount val="1"/>
                <c:pt idx="0">
                  <c:v>Spécialistes salariés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'Données Graph 2'!$C$19:$X$19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 2'!$C$21:$X$21</c:f>
              <c:numCache>
                <c:formatCode>_-* #\ ##0.0\ _€_-;\-* #\ ##0.0\ _€_-;_-* "-"??\ _€_-;_-@_-</c:formatCode>
                <c:ptCount val="22"/>
                <c:pt idx="0">
                  <c:v>100</c:v>
                </c:pt>
                <c:pt idx="1">
                  <c:v>100.4503812313404</c:v>
                </c:pt>
                <c:pt idx="2">
                  <c:v>100.1685034864886</c:v>
                </c:pt>
                <c:pt idx="3">
                  <c:v>102.43815695617782</c:v>
                </c:pt>
                <c:pt idx="4">
                  <c:v>104.11387140905214</c:v>
                </c:pt>
                <c:pt idx="5">
                  <c:v>105.52706278396104</c:v>
                </c:pt>
                <c:pt idx="6">
                  <c:v>107.5793782232315</c:v>
                </c:pt>
                <c:pt idx="7">
                  <c:v>108.62648625129995</c:v>
                </c:pt>
                <c:pt idx="8">
                  <c:v>109.20348283165863</c:v>
                </c:pt>
                <c:pt idx="9">
                  <c:v>109.15577264490474</c:v>
                </c:pt>
                <c:pt idx="10">
                  <c:v>109.72930678681695</c:v>
                </c:pt>
                <c:pt idx="11">
                  <c:v>107.0987165154577</c:v>
                </c:pt>
                <c:pt idx="12">
                  <c:v>109.20536520709447</c:v>
                </c:pt>
                <c:pt idx="13">
                  <c:v>110.42383792070848</c:v>
                </c:pt>
                <c:pt idx="14">
                  <c:v>112.51034656749212</c:v>
                </c:pt>
                <c:pt idx="15">
                  <c:v>114.67741539368826</c:v>
                </c:pt>
                <c:pt idx="16">
                  <c:v>117.41847549819845</c:v>
                </c:pt>
                <c:pt idx="17">
                  <c:v>120.51400039212362</c:v>
                </c:pt>
                <c:pt idx="18">
                  <c:v>122.88649767582163</c:v>
                </c:pt>
                <c:pt idx="19">
                  <c:v>125.35969518378526</c:v>
                </c:pt>
                <c:pt idx="20">
                  <c:v>126.50767774041333</c:v>
                </c:pt>
                <c:pt idx="21">
                  <c:v>128.84593694786102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DC-4246-A05D-0D4CE4A170A4}"/>
            </c:ext>
          </c:extLst>
        </c:ser>
        <c:ser>
          <c:idx val="2"/>
          <c:order val="2"/>
          <c:tx>
            <c:strRef>
              <c:f>'Données Graph 2'!$B$22</c:f>
              <c:strCache>
                <c:ptCount val="1"/>
                <c:pt idx="0">
                  <c:v>Généralistes libéraux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'Données Graph 2'!$C$19:$X$19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 2'!$C$22:$X$22</c:f>
              <c:numCache>
                <c:formatCode>_-* #\ ##0.0\ _€_-;\-* #\ ##0.0\ _€_-;_-* "-"??\ _€_-;_-@_-</c:formatCode>
                <c:ptCount val="22"/>
                <c:pt idx="0">
                  <c:v>100</c:v>
                </c:pt>
                <c:pt idx="1">
                  <c:v>99.929904494874265</c:v>
                </c:pt>
                <c:pt idx="2">
                  <c:v>100.49212885890358</c:v>
                </c:pt>
                <c:pt idx="3">
                  <c:v>100.93460673500978</c:v>
                </c:pt>
                <c:pt idx="4">
                  <c:v>101.283623937615</c:v>
                </c:pt>
                <c:pt idx="5">
                  <c:v>101.59029177254008</c:v>
                </c:pt>
                <c:pt idx="6">
                  <c:v>101.78889570372966</c:v>
                </c:pt>
                <c:pt idx="7">
                  <c:v>102.20362744239026</c:v>
                </c:pt>
                <c:pt idx="8">
                  <c:v>102.42121557288472</c:v>
                </c:pt>
                <c:pt idx="9">
                  <c:v>102.14083355238179</c:v>
                </c:pt>
                <c:pt idx="10">
                  <c:v>102.24305616402349</c:v>
                </c:pt>
                <c:pt idx="11">
                  <c:v>102.13499226028797</c:v>
                </c:pt>
                <c:pt idx="12">
                  <c:v>101.62387920207949</c:v>
                </c:pt>
                <c:pt idx="13">
                  <c:v>100.64838342241303</c:v>
                </c:pt>
                <c:pt idx="14">
                  <c:v>100.2847629895733</c:v>
                </c:pt>
                <c:pt idx="15">
                  <c:v>100.52133531937264</c:v>
                </c:pt>
                <c:pt idx="16">
                  <c:v>100.05695259791466</c:v>
                </c:pt>
                <c:pt idx="17">
                  <c:v>99.325330763164814</c:v>
                </c:pt>
                <c:pt idx="18">
                  <c:v>98.729518969596072</c:v>
                </c:pt>
                <c:pt idx="19">
                  <c:v>98.463740179327672</c:v>
                </c:pt>
                <c:pt idx="20">
                  <c:v>97.507228598966094</c:v>
                </c:pt>
                <c:pt idx="21">
                  <c:v>97.307164344753062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DC-4246-A05D-0D4CE4A170A4}"/>
            </c:ext>
          </c:extLst>
        </c:ser>
        <c:ser>
          <c:idx val="3"/>
          <c:order val="3"/>
          <c:tx>
            <c:strRef>
              <c:f>'Données Graph 2'!$B$23</c:f>
              <c:strCache>
                <c:ptCount val="1"/>
                <c:pt idx="0">
                  <c:v>Généralistes salariés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'Données Graph 2'!$C$19:$X$19</c:f>
              <c:strCach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'Données Graph 2'!$C$23:$X$23</c:f>
              <c:numCache>
                <c:formatCode>_-* #\ ##0.0\ _€_-;\-* #\ ##0.0\ _€_-;_-* "-"??\ _€_-;_-@_-</c:formatCode>
                <c:ptCount val="22"/>
                <c:pt idx="0">
                  <c:v>100</c:v>
                </c:pt>
                <c:pt idx="1">
                  <c:v>98.586572352854915</c:v>
                </c:pt>
                <c:pt idx="2">
                  <c:v>102.80554858381063</c:v>
                </c:pt>
                <c:pt idx="3">
                  <c:v>106.1991776071951</c:v>
                </c:pt>
                <c:pt idx="4">
                  <c:v>109.65770076181376</c:v>
                </c:pt>
                <c:pt idx="5">
                  <c:v>113.37299167409928</c:v>
                </c:pt>
                <c:pt idx="6">
                  <c:v>116.63200940713287</c:v>
                </c:pt>
                <c:pt idx="7">
                  <c:v>117.91004590471704</c:v>
                </c:pt>
                <c:pt idx="8">
                  <c:v>118.56994381622407</c:v>
                </c:pt>
                <c:pt idx="9">
                  <c:v>118.91541924306009</c:v>
                </c:pt>
                <c:pt idx="10">
                  <c:v>119.7598679939788</c:v>
                </c:pt>
                <c:pt idx="11">
                  <c:v>116.95287699808476</c:v>
                </c:pt>
                <c:pt idx="12">
                  <c:v>117.87354528059834</c:v>
                </c:pt>
                <c:pt idx="13">
                  <c:v>113.81630368579513</c:v>
                </c:pt>
                <c:pt idx="14">
                  <c:v>114.51293101743089</c:v>
                </c:pt>
                <c:pt idx="15">
                  <c:v>115.76265944654628</c:v>
                </c:pt>
                <c:pt idx="16">
                  <c:v>116.98438275680195</c:v>
                </c:pt>
                <c:pt idx="17">
                  <c:v>118.26211630477708</c:v>
                </c:pt>
                <c:pt idx="18">
                  <c:v>119.53634921289473</c:v>
                </c:pt>
                <c:pt idx="19">
                  <c:v>120.81758340072733</c:v>
                </c:pt>
                <c:pt idx="20">
                  <c:v>121.15714546690154</c:v>
                </c:pt>
                <c:pt idx="21">
                  <c:v>121.54571649108027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DC-4246-A05D-0D4CE4A17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7118456"/>
        <c:axId val="487111568"/>
      </c:lineChart>
      <c:catAx>
        <c:axId val="4871184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7111568"/>
        <c:crosses val="autoZero"/>
        <c:auto val="1"/>
        <c:lblAlgn val="ctr"/>
        <c:lblOffset val="100"/>
        <c:tickLblSkip val="2"/>
        <c:noMultiLvlLbl val="0"/>
      </c:catAx>
      <c:valAx>
        <c:axId val="487111568"/>
        <c:scaling>
          <c:orientation val="minMax"/>
          <c:max val="13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711845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59294823490958"/>
          <c:y val="0.77579973653891399"/>
          <c:w val="0.6864951551998264"/>
          <c:h val="7.5258030814210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'Données Graph 3'!$A$20</c:f>
              <c:strCache>
                <c:ptCount val="1"/>
                <c:pt idx="0">
                  <c:v>Nombre de médecins exerçant en centre de santé, quelle que soit la spécialité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'Données Graph 3'!$B$19:$J$19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'Données Graph 3'!$B$20:$J$20</c:f>
              <c:numCache>
                <c:formatCode>#,##0</c:formatCode>
                <c:ptCount val="9"/>
                <c:pt idx="0">
                  <c:v>2649</c:v>
                </c:pt>
                <c:pt idx="1">
                  <c:v>3012</c:v>
                </c:pt>
                <c:pt idx="2">
                  <c:v>3266</c:v>
                </c:pt>
                <c:pt idx="3">
                  <c:v>3494</c:v>
                </c:pt>
                <c:pt idx="4">
                  <c:v>3581</c:v>
                </c:pt>
                <c:pt idx="5">
                  <c:v>3663</c:v>
                </c:pt>
                <c:pt idx="6">
                  <c:v>3733</c:v>
                </c:pt>
                <c:pt idx="7">
                  <c:v>3835</c:v>
                </c:pt>
                <c:pt idx="8">
                  <c:v>4391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25-45DC-823F-4B16940EE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712864"/>
        <c:axId val="524713520"/>
      </c:lineChart>
      <c:lineChart>
        <c:grouping val="standard"/>
        <c:varyColors val="0"/>
        <c:ser>
          <c:idx val="1"/>
          <c:order val="1"/>
          <c:tx>
            <c:strRef>
              <c:f>'Données Graph 3'!$A$21</c:f>
              <c:strCache>
                <c:ptCount val="1"/>
                <c:pt idx="0">
                  <c:v>Part de médecins femmes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'Données Graph 3'!$B$19:$J$19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'Données Graph 3'!$B$21:$J$21</c:f>
              <c:numCache>
                <c:formatCode>0.0%</c:formatCode>
                <c:ptCount val="9"/>
                <c:pt idx="0">
                  <c:v>0.55681389203473008</c:v>
                </c:pt>
                <c:pt idx="1">
                  <c:v>0.54150066401062413</c:v>
                </c:pt>
                <c:pt idx="2">
                  <c:v>0.53919167176974891</c:v>
                </c:pt>
                <c:pt idx="3">
                  <c:v>0.54436176302232397</c:v>
                </c:pt>
                <c:pt idx="4">
                  <c:v>0.54342362468584193</c:v>
                </c:pt>
                <c:pt idx="5">
                  <c:v>0.5416325416325416</c:v>
                </c:pt>
                <c:pt idx="6">
                  <c:v>0.54165550495579962</c:v>
                </c:pt>
                <c:pt idx="7">
                  <c:v>0.53272490221642765</c:v>
                </c:pt>
                <c:pt idx="8">
                  <c:v>0.52106581644272376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25-45DC-823F-4B16940EEF1D}"/>
            </c:ext>
          </c:extLst>
        </c:ser>
        <c:ser>
          <c:idx val="2"/>
          <c:order val="2"/>
          <c:tx>
            <c:strRef>
              <c:f>'Données Graph 3'!$A$22</c:f>
              <c:strCache>
                <c:ptCount val="1"/>
                <c:pt idx="0">
                  <c:v>Part de médecins généralistes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'Données Graph 3'!$B$19:$J$19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'Données Graph 3'!$B$22:$J$22</c:f>
              <c:numCache>
                <c:formatCode>0.0%</c:formatCode>
                <c:ptCount val="9"/>
                <c:pt idx="0">
                  <c:v>0.49792374480936202</c:v>
                </c:pt>
                <c:pt idx="1">
                  <c:v>0.48273572377158036</c:v>
                </c:pt>
                <c:pt idx="2">
                  <c:v>0.48224127372933251</c:v>
                </c:pt>
                <c:pt idx="3">
                  <c:v>0.47738981110475098</c:v>
                </c:pt>
                <c:pt idx="4">
                  <c:v>0.47975425858698689</c:v>
                </c:pt>
                <c:pt idx="5">
                  <c:v>0.48239148239148238</c:v>
                </c:pt>
                <c:pt idx="6">
                  <c:v>0.48727564961157244</c:v>
                </c:pt>
                <c:pt idx="7">
                  <c:v>0.49543676662320729</c:v>
                </c:pt>
                <c:pt idx="8">
                  <c:v>0.50352994762013203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25-45DC-823F-4B16940EE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442384"/>
        <c:axId val="531436480"/>
      </c:lineChart>
      <c:catAx>
        <c:axId val="5247128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4713520"/>
        <c:crosses val="autoZero"/>
        <c:auto val="1"/>
        <c:lblAlgn val="ctr"/>
        <c:lblOffset val="100"/>
        <c:noMultiLvlLbl val="0"/>
      </c:catAx>
      <c:valAx>
        <c:axId val="52471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4712864"/>
        <c:crosses val="autoZero"/>
        <c:crossBetween val="midCat"/>
      </c:valAx>
      <c:valAx>
        <c:axId val="53143648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1442384"/>
        <c:crosses val="max"/>
        <c:crossBetween val="between"/>
      </c:valAx>
      <c:catAx>
        <c:axId val="531442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14364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47043336694954E-2"/>
          <c:y val="5.8997500925620734E-2"/>
          <c:w val="0.86042258994865906"/>
          <c:h val="0.80432522285715036"/>
        </c:manualLayout>
      </c:layout>
      <c:lineChart>
        <c:grouping val="standard"/>
        <c:varyColors val="0"/>
        <c:ser>
          <c:idx val="3"/>
          <c:order val="0"/>
          <c:tx>
            <c:strRef>
              <c:f>'Données Graph 3'!$A$39</c:f>
              <c:strCache>
                <c:ptCount val="1"/>
                <c:pt idx="0">
                  <c:v>Nombre de médecins exerçant en centre de santé, quelle que soit la spécialité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'Données Graph 3'!$B$38:$J$38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'Données Graph 3'!$B$39:$J$39</c:f>
              <c:numCache>
                <c:formatCode>#,##0</c:formatCode>
                <c:ptCount val="9"/>
                <c:pt idx="0">
                  <c:v>196</c:v>
                </c:pt>
                <c:pt idx="1">
                  <c:v>225</c:v>
                </c:pt>
                <c:pt idx="2">
                  <c:v>234</c:v>
                </c:pt>
                <c:pt idx="3">
                  <c:v>244</c:v>
                </c:pt>
                <c:pt idx="4">
                  <c:v>241</c:v>
                </c:pt>
                <c:pt idx="5">
                  <c:v>254</c:v>
                </c:pt>
                <c:pt idx="6">
                  <c:v>259</c:v>
                </c:pt>
                <c:pt idx="7">
                  <c:v>259</c:v>
                </c:pt>
                <c:pt idx="8">
                  <c:v>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22-4456-93D4-61FC4A0C0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356576"/>
        <c:axId val="532359528"/>
      </c:lineChart>
      <c:lineChart>
        <c:grouping val="standard"/>
        <c:varyColors val="0"/>
        <c:ser>
          <c:idx val="4"/>
          <c:order val="1"/>
          <c:tx>
            <c:strRef>
              <c:f>'Données Graph 3'!$A$40</c:f>
              <c:strCache>
                <c:ptCount val="1"/>
                <c:pt idx="0">
                  <c:v>Part de médecins femmes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'Données Graph 3'!$B$38:$J$38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'Données Graph 3'!$B$40:$J$40</c:f>
              <c:numCache>
                <c:formatCode>0.0%</c:formatCode>
                <c:ptCount val="9"/>
                <c:pt idx="0">
                  <c:v>0.6428571428571429</c:v>
                </c:pt>
                <c:pt idx="1">
                  <c:v>0.63555555555555554</c:v>
                </c:pt>
                <c:pt idx="2">
                  <c:v>0.64102564102564108</c:v>
                </c:pt>
                <c:pt idx="3">
                  <c:v>0.61885245901639341</c:v>
                </c:pt>
                <c:pt idx="4">
                  <c:v>0.60995850622406644</c:v>
                </c:pt>
                <c:pt idx="5">
                  <c:v>0.60629921259842523</c:v>
                </c:pt>
                <c:pt idx="6">
                  <c:v>0.60617760617760619</c:v>
                </c:pt>
                <c:pt idx="7">
                  <c:v>0.5791505791505791</c:v>
                </c:pt>
                <c:pt idx="8">
                  <c:v>0.55136986301369861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22-4456-93D4-61FC4A0C036E}"/>
            </c:ext>
          </c:extLst>
        </c:ser>
        <c:ser>
          <c:idx val="5"/>
          <c:order val="2"/>
          <c:tx>
            <c:strRef>
              <c:f>'Données Graph 3'!$A$41</c:f>
              <c:strCache>
                <c:ptCount val="1"/>
                <c:pt idx="0">
                  <c:v>Part de médecins généralistes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'Données Graph 3'!$B$38:$J$38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'Données Graph 3'!$B$41:$J$41</c:f>
              <c:numCache>
                <c:formatCode>0.0%</c:formatCode>
                <c:ptCount val="9"/>
                <c:pt idx="0">
                  <c:v>0.52551020408163263</c:v>
                </c:pt>
                <c:pt idx="1">
                  <c:v>0.51555555555555554</c:v>
                </c:pt>
                <c:pt idx="2">
                  <c:v>0.55555555555555558</c:v>
                </c:pt>
                <c:pt idx="3">
                  <c:v>0.53688524590163933</c:v>
                </c:pt>
                <c:pt idx="4">
                  <c:v>0.51037344398340245</c:v>
                </c:pt>
                <c:pt idx="5">
                  <c:v>0.48818897637795278</c:v>
                </c:pt>
                <c:pt idx="6">
                  <c:v>0.52123552123552119</c:v>
                </c:pt>
                <c:pt idx="7">
                  <c:v>0.49420849420849422</c:v>
                </c:pt>
                <c:pt idx="8">
                  <c:v>0.4726027397260274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22-4456-93D4-61FC4A0C0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357864"/>
        <c:axId val="540363440"/>
      </c:lineChart>
      <c:catAx>
        <c:axId val="532356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359528"/>
        <c:crosses val="autoZero"/>
        <c:auto val="1"/>
        <c:lblAlgn val="ctr"/>
        <c:lblOffset val="100"/>
        <c:noMultiLvlLbl val="0"/>
      </c:catAx>
      <c:valAx>
        <c:axId val="53235952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356576"/>
        <c:crosses val="autoZero"/>
        <c:crossBetween val="midCat"/>
      </c:valAx>
      <c:valAx>
        <c:axId val="540363440"/>
        <c:scaling>
          <c:orientation val="minMax"/>
          <c:min val="0.4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0357864"/>
        <c:crosses val="max"/>
        <c:crossBetween val="between"/>
      </c:valAx>
      <c:catAx>
        <c:axId val="540357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0363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'Données Graph 4'!$A$5</c:f>
              <c:strCache>
                <c:ptCount val="1"/>
                <c:pt idx="0">
                  <c:v>Médecins libéraux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'Données Graph 4'!$B$4:$U$4</c:f>
              <c:numCache>
                <c:formatCode>General</c:formatCode>
                <c:ptCount val="2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</c:numCache>
            </c:numRef>
          </c:cat>
          <c:val>
            <c:numRef>
              <c:f>'Données Graph 4'!$B$5:$U$5</c:f>
              <c:numCache>
                <c:formatCode>General</c:formatCode>
                <c:ptCount val="20"/>
                <c:pt idx="0">
                  <c:v>80859</c:v>
                </c:pt>
                <c:pt idx="1">
                  <c:v>79372</c:v>
                </c:pt>
                <c:pt idx="2">
                  <c:v>78136</c:v>
                </c:pt>
                <c:pt idx="3">
                  <c:v>77284</c:v>
                </c:pt>
                <c:pt idx="4">
                  <c:v>76614</c:v>
                </c:pt>
                <c:pt idx="5">
                  <c:v>76300</c:v>
                </c:pt>
                <c:pt idx="6">
                  <c:v>76236</c:v>
                </c:pt>
                <c:pt idx="7">
                  <c:v>76458</c:v>
                </c:pt>
                <c:pt idx="8">
                  <c:v>76836</c:v>
                </c:pt>
                <c:pt idx="9">
                  <c:v>77464</c:v>
                </c:pt>
                <c:pt idx="10">
                  <c:v>78443</c:v>
                </c:pt>
                <c:pt idx="11">
                  <c:v>79669</c:v>
                </c:pt>
                <c:pt idx="12">
                  <c:v>81058</c:v>
                </c:pt>
                <c:pt idx="13">
                  <c:v>82548</c:v>
                </c:pt>
                <c:pt idx="14">
                  <c:v>84120</c:v>
                </c:pt>
                <c:pt idx="15">
                  <c:v>85846</c:v>
                </c:pt>
                <c:pt idx="16">
                  <c:v>87601</c:v>
                </c:pt>
                <c:pt idx="17">
                  <c:v>89439</c:v>
                </c:pt>
                <c:pt idx="18">
                  <c:v>91330</c:v>
                </c:pt>
                <c:pt idx="19">
                  <c:v>93253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C2-420E-83D2-D9001363AF3A}"/>
            </c:ext>
          </c:extLst>
        </c:ser>
        <c:ser>
          <c:idx val="1"/>
          <c:order val="1"/>
          <c:tx>
            <c:strRef>
              <c:f>'Données Graph 4'!$A$6</c:f>
              <c:strCache>
                <c:ptCount val="1"/>
                <c:pt idx="0">
                  <c:v>Médecins salariés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'Données Graph 4'!$B$4:$U$4</c:f>
              <c:numCache>
                <c:formatCode>General</c:formatCode>
                <c:ptCount val="2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</c:numCache>
            </c:numRef>
          </c:cat>
          <c:val>
            <c:numRef>
              <c:f>'Données Graph 4'!$B$6:$U$6</c:f>
              <c:numCache>
                <c:formatCode>General</c:formatCode>
                <c:ptCount val="20"/>
                <c:pt idx="0">
                  <c:v>96446</c:v>
                </c:pt>
                <c:pt idx="1">
                  <c:v>97834</c:v>
                </c:pt>
                <c:pt idx="2">
                  <c:v>99227</c:v>
                </c:pt>
                <c:pt idx="3">
                  <c:v>100569</c:v>
                </c:pt>
                <c:pt idx="4">
                  <c:v>101930</c:v>
                </c:pt>
                <c:pt idx="5">
                  <c:v>103479</c:v>
                </c:pt>
                <c:pt idx="6">
                  <c:v>105072</c:v>
                </c:pt>
                <c:pt idx="7">
                  <c:v>106544</c:v>
                </c:pt>
                <c:pt idx="8">
                  <c:v>108168</c:v>
                </c:pt>
                <c:pt idx="9">
                  <c:v>109889</c:v>
                </c:pt>
                <c:pt idx="10">
                  <c:v>111551</c:v>
                </c:pt>
                <c:pt idx="11">
                  <c:v>113332</c:v>
                </c:pt>
                <c:pt idx="12">
                  <c:v>115331</c:v>
                </c:pt>
                <c:pt idx="13">
                  <c:v>117341</c:v>
                </c:pt>
                <c:pt idx="14">
                  <c:v>119320</c:v>
                </c:pt>
                <c:pt idx="15">
                  <c:v>121550</c:v>
                </c:pt>
                <c:pt idx="16">
                  <c:v>123770</c:v>
                </c:pt>
                <c:pt idx="17">
                  <c:v>126088</c:v>
                </c:pt>
                <c:pt idx="18">
                  <c:v>128268</c:v>
                </c:pt>
                <c:pt idx="19">
                  <c:v>130583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C2-420E-83D2-D9001363A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9017792"/>
        <c:axId val="549015824"/>
      </c:lineChart>
      <c:catAx>
        <c:axId val="549017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9015824"/>
        <c:crosses val="autoZero"/>
        <c:auto val="1"/>
        <c:lblAlgn val="ctr"/>
        <c:lblOffset val="100"/>
        <c:noMultiLvlLbl val="0"/>
      </c:catAx>
      <c:valAx>
        <c:axId val="549015824"/>
        <c:scaling>
          <c:orientation val="minMax"/>
          <c:max val="140000"/>
          <c:min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901779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47041053830534E-2"/>
          <c:y val="2.9087652040520239E-2"/>
          <c:w val="0.90703666143454786"/>
          <c:h val="0.89606678115431415"/>
        </c:manualLayout>
      </c:layout>
      <c:lineChart>
        <c:grouping val="standard"/>
        <c:varyColors val="0"/>
        <c:ser>
          <c:idx val="0"/>
          <c:order val="0"/>
          <c:tx>
            <c:strRef>
              <c:f>ER!$B$1</c:f>
              <c:strCache>
                <c:ptCount val="1"/>
                <c:pt idx="0">
                  <c:v>Ensemble - Effectifs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ER!$A$2:$A$27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ER!$B$2:$B$27</c:f>
              <c:numCache>
                <c:formatCode>#,##0</c:formatCode>
                <c:ptCount val="26"/>
                <c:pt idx="0">
                  <c:v>100</c:v>
                </c:pt>
                <c:pt idx="1">
                  <c:v>100.16024812613078</c:v>
                </c:pt>
                <c:pt idx="2">
                  <c:v>100.03563120776873</c:v>
                </c:pt>
                <c:pt idx="3">
                  <c:v>99.885537052763723</c:v>
                </c:pt>
                <c:pt idx="4">
                  <c:v>99.772366429125285</c:v>
                </c:pt>
                <c:pt idx="5">
                  <c:v>100.01209245652254</c:v>
                </c:pt>
                <c:pt idx="6">
                  <c:v>100.29861905992689</c:v>
                </c:pt>
                <c:pt idx="7">
                  <c:v>100.72370121478417</c:v>
                </c:pt>
                <c:pt idx="8">
                  <c:v>101.20998412288151</c:v>
                </c:pt>
                <c:pt idx="9">
                  <c:v>101.84248421519032</c:v>
                </c:pt>
                <c:pt idx="10">
                  <c:v>102.53766200199388</c:v>
                </c:pt>
                <c:pt idx="11">
                  <c:v>103.46010412435844</c:v>
                </c:pt>
                <c:pt idx="12">
                  <c:v>104.52248643060223</c:v>
                </c:pt>
                <c:pt idx="13">
                  <c:v>105.64736181368386</c:v>
                </c:pt>
                <c:pt idx="14">
                  <c:v>106.93636229368977</c:v>
                </c:pt>
                <c:pt idx="15">
                  <c:v>108.36327216334969</c:v>
                </c:pt>
                <c:pt idx="16">
                  <c:v>109.99196913192777</c:v>
                </c:pt>
                <c:pt idx="17">
                  <c:v>111.80694531625007</c:v>
                </c:pt>
                <c:pt idx="18">
                  <c:v>113.788354318207</c:v>
                </c:pt>
                <c:pt idx="19">
                  <c:v>115.84997969205774</c:v>
                </c:pt>
                <c:pt idx="20">
                  <c:v>117.92092825757857</c:v>
                </c:pt>
                <c:pt idx="21">
                  <c:v>120.25569545471329</c:v>
                </c:pt>
                <c:pt idx="22">
                  <c:v>122.58769338699554</c:v>
                </c:pt>
                <c:pt idx="23">
                  <c:v>124.9989846028874</c:v>
                </c:pt>
                <c:pt idx="24">
                  <c:v>127.40076800945242</c:v>
                </c:pt>
                <c:pt idx="25">
                  <c:v>129.86412140457114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57-4A16-8AA5-82DFF93F5DF5}"/>
            </c:ext>
          </c:extLst>
        </c:ser>
        <c:ser>
          <c:idx val="1"/>
          <c:order val="1"/>
          <c:tx>
            <c:strRef>
              <c:f>ER!$C$1</c:f>
              <c:strCache>
                <c:ptCount val="1"/>
                <c:pt idx="0">
                  <c:v>Libéraux exclusifs et remplaçants - Effectifs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ER!$A$2:$A$27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ER!$C$2:$C$27</c:f>
              <c:numCache>
                <c:formatCode>#,##0</c:formatCode>
                <c:ptCount val="26"/>
                <c:pt idx="0">
                  <c:v>100</c:v>
                </c:pt>
                <c:pt idx="1">
                  <c:v>98.07580062605345</c:v>
                </c:pt>
                <c:pt idx="2">
                  <c:v>95.939898868287983</c:v>
                </c:pt>
                <c:pt idx="3">
                  <c:v>93.841175054177711</c:v>
                </c:pt>
                <c:pt idx="4">
                  <c:v>91.907921984107887</c:v>
                </c:pt>
                <c:pt idx="5">
                  <c:v>90.493811702383823</c:v>
                </c:pt>
                <c:pt idx="6">
                  <c:v>89.214351071514571</c:v>
                </c:pt>
                <c:pt idx="7">
                  <c:v>88.130219118709377</c:v>
                </c:pt>
                <c:pt idx="8">
                  <c:v>87.222345292559595</c:v>
                </c:pt>
                <c:pt idx="9">
                  <c:v>86.612280279316167</c:v>
                </c:pt>
                <c:pt idx="10">
                  <c:v>86.096797495786177</c:v>
                </c:pt>
                <c:pt idx="11">
                  <c:v>85.999133156754155</c:v>
                </c:pt>
                <c:pt idx="12">
                  <c:v>86.03380688658801</c:v>
                </c:pt>
                <c:pt idx="13">
                  <c:v>86.334697808812905</c:v>
                </c:pt>
                <c:pt idx="14">
                  <c:v>86.791235251625338</c:v>
                </c:pt>
                <c:pt idx="15">
                  <c:v>87.511100409342632</c:v>
                </c:pt>
                <c:pt idx="16">
                  <c:v>88.543029135564637</c:v>
                </c:pt>
                <c:pt idx="17">
                  <c:v>89.776065494823015</c:v>
                </c:pt>
                <c:pt idx="18">
                  <c:v>91.159547315193834</c:v>
                </c:pt>
                <c:pt idx="19">
                  <c:v>92.641656633758728</c:v>
                </c:pt>
                <c:pt idx="20">
                  <c:v>94.236455574283653</c:v>
                </c:pt>
                <c:pt idx="21">
                  <c:v>96.054322176739703</c:v>
                </c:pt>
                <c:pt idx="22">
                  <c:v>97.85465928244642</c:v>
                </c:pt>
                <c:pt idx="23">
                  <c:v>99.757476522995432</c:v>
                </c:pt>
                <c:pt idx="24">
                  <c:v>101.70402118950157</c:v>
                </c:pt>
                <c:pt idx="25">
                  <c:v>103.67734168071274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57-4A16-8AA5-82DFF93F5DF5}"/>
            </c:ext>
          </c:extLst>
        </c:ser>
        <c:ser>
          <c:idx val="2"/>
          <c:order val="2"/>
          <c:tx>
            <c:strRef>
              <c:f>ER!$D$1</c:f>
              <c:strCache>
                <c:ptCount val="1"/>
                <c:pt idx="0">
                  <c:v>Libéraux exclusifs et remplaçants - Offre de soins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ER!$A$2:$A$27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ER!$D$2:$D$27</c:f>
              <c:numCache>
                <c:formatCode>#,##0</c:formatCode>
                <c:ptCount val="26"/>
                <c:pt idx="0">
                  <c:v>100</c:v>
                </c:pt>
                <c:pt idx="1">
                  <c:v>97.029076688955854</c:v>
                </c:pt>
                <c:pt idx="2">
                  <c:v>93.541714494947882</c:v>
                </c:pt>
                <c:pt idx="3">
                  <c:v>89.988337164439201</c:v>
                </c:pt>
                <c:pt idx="4">
                  <c:v>86.788874584802087</c:v>
                </c:pt>
                <c:pt idx="5">
                  <c:v>84.829673198435785</c:v>
                </c:pt>
                <c:pt idx="6">
                  <c:v>82.611806780524617</c:v>
                </c:pt>
                <c:pt idx="7">
                  <c:v>80.728888475587965</c:v>
                </c:pt>
                <c:pt idx="8">
                  <c:v>78.951962485191402</c:v>
                </c:pt>
                <c:pt idx="9">
                  <c:v>77.849717970550387</c:v>
                </c:pt>
                <c:pt idx="10">
                  <c:v>77.186185933109186</c:v>
                </c:pt>
                <c:pt idx="11">
                  <c:v>76.6410452380468</c:v>
                </c:pt>
                <c:pt idx="12">
                  <c:v>76.694796961075767</c:v>
                </c:pt>
                <c:pt idx="13">
                  <c:v>77.063580858613307</c:v>
                </c:pt>
                <c:pt idx="14">
                  <c:v>77.802301375807758</c:v>
                </c:pt>
                <c:pt idx="15">
                  <c:v>78.492161973925249</c:v>
                </c:pt>
                <c:pt idx="16">
                  <c:v>79.748532216645899</c:v>
                </c:pt>
                <c:pt idx="17">
                  <c:v>80.673741861927141</c:v>
                </c:pt>
                <c:pt idx="18">
                  <c:v>82.369473593461066</c:v>
                </c:pt>
                <c:pt idx="19">
                  <c:v>84.198456127299281</c:v>
                </c:pt>
                <c:pt idx="20">
                  <c:v>85.932440797063762</c:v>
                </c:pt>
                <c:pt idx="21">
                  <c:v>87.756105310368014</c:v>
                </c:pt>
                <c:pt idx="22">
                  <c:v>89.630818946102011</c:v>
                </c:pt>
                <c:pt idx="23">
                  <c:v>91.56310088062159</c:v>
                </c:pt>
                <c:pt idx="24">
                  <c:v>93.550752223833456</c:v>
                </c:pt>
                <c:pt idx="25">
                  <c:v>95.559888757472109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57-4A16-8AA5-82DFF93F5DF5}"/>
            </c:ext>
          </c:extLst>
        </c:ser>
        <c:ser>
          <c:idx val="3"/>
          <c:order val="3"/>
          <c:tx>
            <c:strRef>
              <c:f>ER!$E$1</c:f>
              <c:strCache>
                <c:ptCount val="1"/>
                <c:pt idx="0">
                  <c:v>Libéraux exclusifs et remplaçants - Densité standardisée de l'offre de soins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ER!$A$2:$A$27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ER!$E$2:$E$27</c:f>
              <c:numCache>
                <c:formatCode>#,##0</c:formatCode>
                <c:ptCount val="26"/>
                <c:pt idx="0">
                  <c:v>100</c:v>
                </c:pt>
                <c:pt idx="1">
                  <c:v>96.112098902322401</c:v>
                </c:pt>
                <c:pt idx="2">
                  <c:v>91.936337200189698</c:v>
                </c:pt>
                <c:pt idx="3">
                  <c:v>87.769190085133857</c:v>
                </c:pt>
                <c:pt idx="4">
                  <c:v>84.016690899112064</c:v>
                </c:pt>
                <c:pt idx="5">
                  <c:v>81.512902013807107</c:v>
                </c:pt>
                <c:pt idx="6">
                  <c:v>78.790747066150857</c:v>
                </c:pt>
                <c:pt idx="7">
                  <c:v>76.444311609658044</c:v>
                </c:pt>
                <c:pt idx="8">
                  <c:v>74.242225549894016</c:v>
                </c:pt>
                <c:pt idx="9">
                  <c:v>72.725466657437948</c:v>
                </c:pt>
                <c:pt idx="10">
                  <c:v>71.644852659158104</c:v>
                </c:pt>
                <c:pt idx="11">
                  <c:v>70.700917201961374</c:v>
                </c:pt>
                <c:pt idx="12">
                  <c:v>70.329065518270696</c:v>
                </c:pt>
                <c:pt idx="13">
                  <c:v>70.255497788079808</c:v>
                </c:pt>
                <c:pt idx="14">
                  <c:v>70.520662642988412</c:v>
                </c:pt>
                <c:pt idx="15">
                  <c:v>70.733829799268506</c:v>
                </c:pt>
                <c:pt idx="16">
                  <c:v>71.440334636624684</c:v>
                </c:pt>
                <c:pt idx="17">
                  <c:v>71.849783301622651</c:v>
                </c:pt>
                <c:pt idx="18">
                  <c:v>72.952146472047275</c:v>
                </c:pt>
                <c:pt idx="19">
                  <c:v>74.181467425809885</c:v>
                </c:pt>
                <c:pt idx="20">
                  <c:v>75.329722535158766</c:v>
                </c:pt>
                <c:pt idx="21">
                  <c:v>76.563773125651309</c:v>
                </c:pt>
                <c:pt idx="22">
                  <c:v>77.841776125971251</c:v>
                </c:pt>
                <c:pt idx="23">
                  <c:v>79.174759700381017</c:v>
                </c:pt>
                <c:pt idx="24">
                  <c:v>80.556676988183938</c:v>
                </c:pt>
                <c:pt idx="25">
                  <c:v>81.958316308820301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57-4A16-8AA5-82DFF93F5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21696"/>
        <c:axId val="34779520"/>
      </c:lineChart>
      <c:catAx>
        <c:axId val="3462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fr-FR"/>
          </a:p>
        </c:txPr>
        <c:crossAx val="34779520"/>
        <c:crosses val="autoZero"/>
        <c:auto val="1"/>
        <c:lblAlgn val="ctr"/>
        <c:lblOffset val="100"/>
        <c:tickLblSkip val="5"/>
        <c:noMultiLvlLbl val="0"/>
      </c:catAx>
      <c:valAx>
        <c:axId val="34779520"/>
        <c:scaling>
          <c:orientation val="minMax"/>
          <c:min val="4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fr-FR"/>
          </a:p>
        </c:txPr>
        <c:crossAx val="34621696"/>
        <c:crosses val="autoZero"/>
        <c:crossBetween val="midCat"/>
      </c:valAx>
    </c:plotArea>
    <c:legend>
      <c:legendPos val="b"/>
      <c:legendEntry>
        <c:idx val="0"/>
        <c:txPr>
          <a:bodyPr/>
          <a:lstStyle/>
          <a:p>
            <a:pPr>
              <a:defRPr sz="1400" baseline="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fr-FR"/>
          </a:p>
        </c:txPr>
      </c:legendEntry>
      <c:layout>
        <c:manualLayout>
          <c:xMode val="edge"/>
          <c:yMode val="edge"/>
          <c:x val="5.7360492981855526E-2"/>
          <c:y val="0.7193965928313778"/>
          <c:w val="0.89074797766768077"/>
          <c:h val="0.2173227691633086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0.92062</cdr:x>
      <cdr:y>0.24753</cdr:y>
    </cdr:from>
    <cdr:to>
      <cdr:x>0.9772</cdr:x>
      <cdr:y>0.30386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107297" y="1265649"/>
          <a:ext cx="498222" cy="288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MK</a:t>
          </a:r>
          <a:endParaRPr lang="fr-FR" sz="1000" b="1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0.74223</cdr:x>
      <cdr:y>0.28535</cdr:y>
    </cdr:from>
    <cdr:to>
      <cdr:x>1</cdr:x>
      <cdr:y>0.34882</cdr:y>
    </cdr:to>
    <cdr:sp macro="" textlink="">
      <cdr:nvSpPr>
        <cdr:cNvPr id="2" name="ZoneTexte 8"/>
        <cdr:cNvSpPr txBox="1"/>
      </cdr:nvSpPr>
      <cdr:spPr>
        <a:xfrm xmlns:a="http://schemas.openxmlformats.org/drawingml/2006/main">
          <a:off x="6220278" y="1383665"/>
          <a:ext cx="21602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Généralistes salariés</a:t>
          </a:r>
          <a:endParaRPr lang="fr-FR" sz="1400" b="1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0.71316</cdr:x>
      <cdr:y>0.02782</cdr:y>
    </cdr:from>
    <cdr:to>
      <cdr:x>0.97093</cdr:x>
      <cdr:y>0.09129</cdr:y>
    </cdr:to>
    <cdr:sp macro="" textlink="">
      <cdr:nvSpPr>
        <cdr:cNvPr id="3" name="ZoneTexte 8"/>
        <cdr:cNvSpPr txBox="1"/>
      </cdr:nvSpPr>
      <cdr:spPr>
        <a:xfrm xmlns:a="http://schemas.openxmlformats.org/drawingml/2006/main">
          <a:off x="5976663" y="134912"/>
          <a:ext cx="21602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Spécialistes salariés</a:t>
          </a:r>
          <a:endParaRPr lang="fr-FR" sz="1400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0.58428</cdr:x>
      <cdr:y>0.13561</cdr:y>
    </cdr:from>
    <cdr:to>
      <cdr:x>0.84205</cdr:x>
      <cdr:y>0.19909</cdr:y>
    </cdr:to>
    <cdr:sp macro="" textlink="">
      <cdr:nvSpPr>
        <cdr:cNvPr id="4" name="ZoneTexte 8"/>
        <cdr:cNvSpPr txBox="1"/>
      </cdr:nvSpPr>
      <cdr:spPr>
        <a:xfrm xmlns:a="http://schemas.openxmlformats.org/drawingml/2006/main">
          <a:off x="4896543" y="657593"/>
          <a:ext cx="21602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Spécialistes libéraux</a:t>
          </a:r>
          <a:endParaRPr lang="fr-FR" sz="14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0.70874</cdr:x>
      <cdr:y>0.52182</cdr:y>
    </cdr:from>
    <cdr:to>
      <cdr:x>0.94499</cdr:x>
      <cdr:y>0.59025</cdr:y>
    </cdr:to>
    <cdr:sp macro="" textlink="">
      <cdr:nvSpPr>
        <cdr:cNvPr id="2" name="ZoneTexte 7"/>
        <cdr:cNvSpPr txBox="1"/>
      </cdr:nvSpPr>
      <cdr:spPr>
        <a:xfrm xmlns:a="http://schemas.openxmlformats.org/drawingml/2006/main">
          <a:off x="5400600" y="2346989"/>
          <a:ext cx="18002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3"/>
              </a:solidFill>
            </a:rPr>
            <a:t>Part de généralistes</a:t>
          </a:r>
          <a:endParaRPr lang="fr-FR" sz="1400" b="1" dirty="0">
            <a:solidFill>
              <a:schemeClr val="accent3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0.70976</cdr:x>
      <cdr:y>0.67311</cdr:y>
    </cdr:from>
    <cdr:to>
      <cdr:x>0.93398</cdr:x>
      <cdr:y>0.73565</cdr:y>
    </cdr:to>
    <cdr:sp macro="" textlink="">
      <cdr:nvSpPr>
        <cdr:cNvPr id="2" name="ZoneTexte 7"/>
        <cdr:cNvSpPr txBox="1"/>
      </cdr:nvSpPr>
      <cdr:spPr>
        <a:xfrm xmlns:a="http://schemas.openxmlformats.org/drawingml/2006/main">
          <a:off x="5698548" y="3312368"/>
          <a:ext cx="180022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3"/>
              </a:solidFill>
            </a:rPr>
            <a:t>Part de généralistes</a:t>
          </a:r>
          <a:endParaRPr lang="fr-FR" sz="1400" b="1" dirty="0">
            <a:solidFill>
              <a:schemeClr val="accent3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0.77462</cdr:x>
      <cdr:y>0.2444</cdr:y>
    </cdr:from>
    <cdr:to>
      <cdr:x>0.9524</cdr:x>
      <cdr:y>0.30981</cdr:y>
    </cdr:to>
    <cdr:sp macro="" textlink="">
      <cdr:nvSpPr>
        <cdr:cNvPr id="2" name="ZoneTexte 3"/>
        <cdr:cNvSpPr txBox="1"/>
      </cdr:nvSpPr>
      <cdr:spPr>
        <a:xfrm xmlns:a="http://schemas.openxmlformats.org/drawingml/2006/main">
          <a:off x="6275040" y="1149899"/>
          <a:ext cx="1440167" cy="3077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1"/>
              </a:solidFill>
            </a:rPr>
            <a:t>Effectif salariés</a:t>
          </a:r>
          <a:endParaRPr lang="fr-FR" sz="14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0.79239</cdr:x>
      <cdr:y>0.57911</cdr:y>
    </cdr:from>
    <cdr:to>
      <cdr:x>0.97017</cdr:x>
      <cdr:y>0.64453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6419056" y="2724726"/>
          <a:ext cx="1440167" cy="3078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 smtClean="0">
              <a:solidFill>
                <a:schemeClr val="accent2"/>
              </a:solidFill>
            </a:rPr>
            <a:t>Effectif libéraux</a:t>
          </a:r>
          <a:endParaRPr lang="fr-FR" sz="1400" b="1" dirty="0">
            <a:solidFill>
              <a:schemeClr val="accent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52CC6-85CD-4150-B084-D74F3420176D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39D20-74F1-4F99-8999-AFE2D2A51D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86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smtClean="0"/>
              <a:t>Chiffres plus pâles =</a:t>
            </a:r>
            <a:r>
              <a:rPr lang="fr-FR" altLang="fr-FR" baseline="0" dirty="0" smtClean="0"/>
              <a:t> chiffres ARA (médecin = région d’inscription)</a:t>
            </a:r>
            <a:endParaRPr lang="fr-FR" altLang="fr-FR" dirty="0" smtClean="0"/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47 % d’entre eux sont âgés d’au moins 55 ans (alors que c’est le cas de 18 % des cadres et professions intellectuelles supérieures) et 30 % d’au moins 60 ans. </a:t>
            </a: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D980D55-3090-473E-BDCA-0C3BA793BAEA}" type="slidenum">
              <a:rPr lang="fr-FR" altLang="fr-FR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21AC265-906E-45CB-A897-67F866A97053}" type="slidenum">
              <a:rPr lang="fr-FR" altLang="fr-FR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fr-FR" altLang="fr-FR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Traits pleins = effectifs / échelle de gauche</a:t>
            </a:r>
          </a:p>
          <a:p>
            <a:r>
              <a:rPr lang="fr-FR" dirty="0" smtClean="0"/>
              <a:t>Traits</a:t>
            </a:r>
            <a:r>
              <a:rPr lang="fr-FR" baseline="0" dirty="0" smtClean="0"/>
              <a:t> pointillés = densité / échelle de droite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Chez les salariés, les effectifs progressent</a:t>
            </a:r>
            <a:r>
              <a:rPr lang="fr-FR" baseline="0" dirty="0" smtClean="0"/>
              <a:t> de 40% en cumulé, d’après les projections;</a:t>
            </a:r>
          </a:p>
          <a:p>
            <a:r>
              <a:rPr lang="fr-FR" baseline="0" dirty="0" smtClean="0"/>
              <a:t>La densité progresserait de 30% en cumulé (10 points d’effet de dilution qui correspondent à la progression de la population </a:t>
            </a:r>
            <a:r>
              <a:rPr lang="fr-FR" baseline="0" dirty="0" err="1" smtClean="0"/>
              <a:t>fr.</a:t>
            </a:r>
            <a:r>
              <a:rPr lang="fr-FR" baseline="0" dirty="0" smtClean="0"/>
              <a:t> sur la période)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39D20-74F1-4F99-8999-AFE2D2A51DD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765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600" b="1" dirty="0" smtClean="0"/>
              <a:t>1.L’indicateur est construit en associant à chaque commune un secteur flottant, schématisé ici, pour tenir compte de l’offre et de la demande de soins des communes environnantes.</a:t>
            </a:r>
            <a:r>
              <a:rPr lang="fr-FR" sz="1600" b="1" baseline="0" dirty="0" smtClean="0"/>
              <a:t> </a:t>
            </a:r>
            <a:endParaRPr lang="fr-FR" sz="1600" b="1" dirty="0" smtClean="0"/>
          </a:p>
          <a:p>
            <a:endParaRPr lang="fr-FR" sz="1600" dirty="0" smtClean="0"/>
          </a:p>
          <a:p>
            <a:r>
              <a:rPr lang="fr-FR" i="1" dirty="0" smtClean="0"/>
              <a:t>Les distances sont calculées en temps de trajet en voiture, moyenne heures pleines – heures creuses. Tout le monde est situé à la mairie. </a:t>
            </a:r>
          </a:p>
          <a:p>
            <a:r>
              <a:rPr lang="fr-FR" i="1" dirty="0" smtClean="0"/>
              <a:t>On considère que les habitants d’une commune peuvent accéder à l’ensemble des médecins des communes de cette zone de recours et que les médecins d’une commune peuvent répondre à la demande de tous les habitants des communes situées à une distance inférieure à la distance de référence.</a:t>
            </a:r>
          </a:p>
          <a:p>
            <a:endParaRPr lang="fr-FR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 smtClean="0"/>
              <a:t>Indicateur dépend fortement du seuil de distance retenu pour délimiter les zones de patientèle et de recours. Dimension</a:t>
            </a:r>
            <a:r>
              <a:rPr lang="fr-FR" i="1" baseline="0" dirty="0" smtClean="0"/>
              <a:t> normative </a:t>
            </a:r>
            <a:r>
              <a:rPr lang="fr-FR" i="1" dirty="0" smtClean="0"/>
              <a:t>: il faut choisir un temps d’accès que l’on peut qualifier de trop élevé, </a:t>
            </a:r>
            <a:r>
              <a:rPr lang="fr-FR" i="1" dirty="0" err="1" smtClean="0"/>
              <a:t>ie</a:t>
            </a:r>
            <a:r>
              <a:rPr lang="fr-FR" i="1" dirty="0" smtClean="0"/>
              <a:t> au-delà duquel on considère que l’accessibilité est nulle.</a:t>
            </a:r>
            <a:r>
              <a:rPr lang="fr-FR" i="1" baseline="0" dirty="0" smtClean="0"/>
              <a:t> </a:t>
            </a:r>
            <a:r>
              <a:rPr lang="fr-FR" i="1" dirty="0" smtClean="0"/>
              <a:t>Choisir un seuil de distance trop élevé conduit à uniformiser l’adéquation offre/demande et à masquer les disparités locales.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 smtClean="0"/>
              <a:t>Ex pour les</a:t>
            </a:r>
            <a:r>
              <a:rPr lang="fr-FR" i="1" baseline="0" dirty="0" smtClean="0"/>
              <a:t> MG : l</a:t>
            </a:r>
            <a:r>
              <a:rPr lang="fr-FR" i="1" dirty="0" smtClean="0"/>
              <a:t>e temps moyen d’accès au MG le plus proche est de 8 minutes et la quasi totalité de la population est située à moins de 20 minutes du généraliste le plus proche, c’est pourquoi on a retenu un seuil de 20 minutes.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38976-F9C8-4FEA-9A34-07528FC13D8A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70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39D20-74F1-4F99-8999-AFE2D2A51D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43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Lecture : </a:t>
            </a:r>
          </a:p>
          <a:p>
            <a:r>
              <a:rPr lang="fr-FR" dirty="0" smtClean="0"/>
              <a:t>Au 1</a:t>
            </a:r>
            <a:r>
              <a:rPr lang="fr-FR" baseline="30000" dirty="0" smtClean="0"/>
              <a:t>er</a:t>
            </a:r>
            <a:r>
              <a:rPr lang="fr-FR" dirty="0" smtClean="0"/>
              <a:t> janvier</a:t>
            </a:r>
            <a:r>
              <a:rPr lang="fr-FR" baseline="0" dirty="0" smtClean="0"/>
              <a:t> </a:t>
            </a:r>
            <a:r>
              <a:rPr lang="fr-FR" dirty="0" smtClean="0"/>
              <a:t>2013, 3 004 médecins exerçaient en centre de santé. </a:t>
            </a:r>
          </a:p>
          <a:p>
            <a:r>
              <a:rPr lang="fr-FR" dirty="0" smtClean="0"/>
              <a:t>Parmi les médecins exerçant</a:t>
            </a:r>
            <a:r>
              <a:rPr lang="fr-FR" baseline="0" dirty="0" smtClean="0"/>
              <a:t> en centre de santé, 47,7% étaient généralistes, contre 52,3% de spécialistes. </a:t>
            </a:r>
          </a:p>
          <a:p>
            <a:r>
              <a:rPr lang="fr-FR" baseline="0" dirty="0" smtClean="0"/>
              <a:t>En outre, 54,0 % des médecins exerçant en centre de santé sont des femmes.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39D20-74F1-4F99-8999-AFE2D2A51DD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91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Lecture : </a:t>
            </a:r>
          </a:p>
          <a:p>
            <a:r>
              <a:rPr lang="fr-FR" dirty="0" smtClean="0"/>
              <a:t>Au 1</a:t>
            </a:r>
            <a:r>
              <a:rPr lang="fr-FR" baseline="30000" dirty="0" smtClean="0"/>
              <a:t>er</a:t>
            </a:r>
            <a:r>
              <a:rPr lang="fr-FR" dirty="0" smtClean="0"/>
              <a:t> janvier</a:t>
            </a:r>
            <a:r>
              <a:rPr lang="fr-FR" baseline="0" dirty="0" smtClean="0"/>
              <a:t> </a:t>
            </a:r>
            <a:r>
              <a:rPr lang="fr-FR" dirty="0" smtClean="0"/>
              <a:t>2013, 3 004 médecins exerçaient en centre de santé. </a:t>
            </a:r>
          </a:p>
          <a:p>
            <a:r>
              <a:rPr lang="fr-FR" dirty="0" smtClean="0"/>
              <a:t>Parmi les médecins exerçant</a:t>
            </a:r>
            <a:r>
              <a:rPr lang="fr-FR" baseline="0" dirty="0" smtClean="0"/>
              <a:t> en centre de santé, 47,7% étaient généralistes, contre 52,3% de spécialistes. </a:t>
            </a:r>
          </a:p>
          <a:p>
            <a:r>
              <a:rPr lang="fr-FR" baseline="0" dirty="0" smtClean="0"/>
              <a:t>En outre, 54,0 % des médecins exerçant en centre de santé sont des femmes.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39D20-74F1-4F99-8999-AFE2D2A51D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66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L’accessibilité spatiale est souvent mesurée à travers des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densités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calculées à l’échelle régionale ou départementale. Or ce type de mesure ne permet pas de tirer des enseignements précis sur l’accès aux soins des populations concernées, puisque l’on fait l’hypothèse sous-jacente que l’ensemble de la population d’un département donné ont un accès égal à l’ensemble des professionnels du département, qui seraient répartis de manière uniforme à l’intérieur du département (alors qu’ils peuvent être concentrés à une extrémité de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celui-ci)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en revanche pas aux professionnels des départements adjacents puisque les frontières administratives sont étanches.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ce titre, le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d’accès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professionnel le plus proche est un meilleur indicateur, mais il se heurte également à certaines limites : la mesure est la même quel que soit le nombre d’habitants ou le nombre de médecins à un point donné. Dans les deux configurations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présentées ici (les points noirs sont des patients et les points rouges sont des médecins), A et B ont un égal accès aux soins du point de vue du temps d’accès, alors que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le premier cas : A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accès à 3 médecins et B à un seul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le second cas : A’ a accès à 1  médecin auquel s’adressent 3 autres patients alors que B’ a accès à un médecin auquel s’adressent 10 autres patients.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C36486-2CA8-4C16-9419-DFF3865227A3}" type="slidenum">
              <a:rPr lang="fr-FR" smtClean="0"/>
              <a:pPr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1701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0" dirty="0" smtClean="0"/>
              <a:t>Créé pour dépasser ces limites </a:t>
            </a:r>
            <a:r>
              <a:rPr lang="fr-FR" altLang="fr-FR" sz="1100" dirty="0" smtClean="0"/>
              <a:t>(DREES, IRDES, CNAM-TS, 2012) </a:t>
            </a:r>
          </a:p>
          <a:p>
            <a:r>
              <a:rPr lang="fr-FR" altLang="fr-FR" sz="2800" b="0" dirty="0" smtClean="0"/>
              <a:t>Tout en restant simple à lire </a:t>
            </a:r>
            <a:r>
              <a:rPr lang="fr-FR" altLang="fr-FR" sz="2800" b="1" dirty="0" smtClean="0"/>
              <a:t>: </a:t>
            </a:r>
            <a:r>
              <a:rPr lang="fr-FR" altLang="fr-FR" sz="2400" dirty="0" smtClean="0"/>
              <a:t>une « densité améliorée »</a:t>
            </a:r>
          </a:p>
          <a:p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 smtClean="0"/>
              <a:t>Professionnels exerçant en ville uniquement (hors hôpital)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38976-F9C8-4FEA-9A34-07528FC13D8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06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6CEC99A-C440-4A55-AC8F-284A15F1FB02}" type="slidenum">
              <a:rPr lang="fr-FR" altLang="fr-FR">
                <a:solidFill>
                  <a:prstClr val="black"/>
                </a:solidFill>
              </a:rPr>
              <a:pPr/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6CEC99A-C440-4A55-AC8F-284A15F1FB02}" type="slidenum">
              <a:rPr lang="fr-FR" altLang="fr-FR">
                <a:solidFill>
                  <a:prstClr val="black"/>
                </a:solidFill>
              </a:rPr>
              <a:pPr/>
              <a:t>12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4700" indent="-296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92213" indent="-2365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70050" indent="-2365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47888" indent="-2365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5088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62288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19488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6688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D83A2FF-B136-438D-B41F-41BF29BB9F57}" type="slidenum">
              <a:rPr lang="fr-FR" altLang="fr-FR" sz="1300">
                <a:solidFill>
                  <a:prstClr val="black"/>
                </a:solidFill>
              </a:rPr>
              <a:pPr/>
              <a:t>13</a:t>
            </a:fld>
            <a:endParaRPr lang="fr-FR" altLang="fr-FR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9CFA-4DD8-4AE6-BCDF-F64D28A7C5B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D78-6A08-479F-92E4-D3C77E722D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584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FC76-83D2-4224-A95F-178C41D7704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C1E86-D3A6-4247-B4EE-A541297114F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691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D3F4-647B-422D-B598-DA3F1D13453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1B25E-3D88-4400-A219-5CB25B47ED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993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9B142-B180-4314-949D-50E8810EA3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E7EDF-C91E-4A08-BFE1-3F5E2A451C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975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DCCE-5E31-4A4E-94E5-348D75B99A2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FB1FC-061E-4A0B-8038-ABA7D97E40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543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19A9-94C6-41A9-8505-CC9026CAB56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C5FA6-229C-42D0-A948-F29B260B5CB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634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B4DF-2320-4320-BE6D-3C5D9EFE69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9E6A5-90E5-4BAB-BEE9-EC6CCF2A860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559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55F4-AC27-44F0-8885-0DFC50CE745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5337-BD68-49EA-A68A-137D9E940E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64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33D9-29CF-4A48-922A-C82E31BA4B5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F444-6803-48C1-8490-8ABF027FA2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633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8632-6011-4A57-9E93-E991234B0A2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3B4A-10EE-4CE1-A7FF-B4E41F63C8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782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C015-2490-45FB-B7E7-C8F3F4A8BF8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F99BC-A4BA-495B-B440-8E3D740F72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166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BB0BA-0D4F-49E5-BA1E-4F699820301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301414-E4FF-4997-9AEA-2C69DD2B4753}" type="slidenum">
              <a:rPr lang="fr-FR" altLang="fr-F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8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ees.shinyapps.io/demographie-ps/" TargetMode="External"/><Relationship Id="rId2" Type="http://schemas.openxmlformats.org/officeDocument/2006/relationships/hyperlink" Target="https://drees.shinyapps.io/Projection-effectifs-medeci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ees.solidarites-sante.gouv.fr/etudes-et-statistiques/" TargetMode="External"/><Relationship Id="rId4" Type="http://schemas.openxmlformats.org/officeDocument/2006/relationships/hyperlink" Target="https://drees.shinyapps.io/carto-ap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8207375" cy="2043112"/>
          </a:xfrm>
        </p:spPr>
        <p:txBody>
          <a:bodyPr/>
          <a:lstStyle/>
          <a:p>
            <a:pPr eaLnBrk="1" hangingPunct="1"/>
            <a:r>
              <a:rPr lang="fr-FR" altLang="fr-FR" smtClean="0"/>
              <a:t>Démographie des professionnels de santé et projection des effectifs à horizon 2040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2207096"/>
          </a:xfrm>
        </p:spPr>
        <p:txBody>
          <a:bodyPr rtlCol="0">
            <a:normAutofit lnSpcReduction="10000"/>
          </a:bodyPr>
          <a:lstStyle/>
          <a:p>
            <a:r>
              <a:rPr lang="fr-FR" b="1" dirty="0" smtClean="0"/>
              <a:t>Journée annuelle des centres de santé</a:t>
            </a:r>
          </a:p>
          <a:p>
            <a:r>
              <a:rPr lang="fr-FR" b="1" dirty="0" smtClean="0"/>
              <a:t>Auvergne Rhône-Alpes </a:t>
            </a:r>
            <a:endParaRPr lang="fr-FR" b="1" dirty="0" smtClean="0"/>
          </a:p>
          <a:p>
            <a:r>
              <a:rPr lang="fr-FR" dirty="0" smtClean="0"/>
              <a:t>Hélène Chaput – DREES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16 novembre 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768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1655762"/>
          </a:xfrm>
        </p:spPr>
        <p:txBody>
          <a:bodyPr/>
          <a:lstStyle/>
          <a:p>
            <a:r>
              <a:rPr lang="fr-FR" sz="4200" dirty="0" smtClean="0"/>
              <a:t>Accessibilité Potentielle Localisée (APL)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51520" y="2276872"/>
            <a:ext cx="90360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Un indicateur d’</a:t>
            </a:r>
            <a:r>
              <a:rPr lang="fr-FR" sz="2400" b="1" dirty="0" smtClean="0"/>
              <a:t>adéquation </a:t>
            </a:r>
            <a:r>
              <a:rPr lang="fr-FR" sz="2400" b="1" dirty="0"/>
              <a:t>territoriale entre l’offre </a:t>
            </a:r>
            <a:r>
              <a:rPr lang="fr-FR" sz="2400" dirty="0"/>
              <a:t>de soins </a:t>
            </a:r>
            <a:r>
              <a:rPr lang="fr-FR" sz="2400" dirty="0" smtClean="0"/>
              <a:t>(médecins)</a:t>
            </a:r>
            <a:r>
              <a:rPr lang="fr-FR" sz="2400" b="1" dirty="0" smtClean="0"/>
              <a:t> et </a:t>
            </a:r>
            <a:r>
              <a:rPr lang="fr-FR" sz="2400" b="1" dirty="0"/>
              <a:t>la </a:t>
            </a:r>
            <a:r>
              <a:rPr lang="fr-FR" sz="2400" b="1" dirty="0" smtClean="0"/>
              <a:t>demande </a:t>
            </a:r>
            <a:r>
              <a:rPr lang="fr-FR" sz="2400" dirty="0" smtClean="0"/>
              <a:t>(patients)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Défini </a:t>
            </a:r>
            <a:r>
              <a:rPr lang="fr-FR" sz="2400" dirty="0"/>
              <a:t>au niveau de la </a:t>
            </a:r>
            <a:r>
              <a:rPr lang="fr-FR" sz="2400" dirty="0" smtClean="0"/>
              <a:t>commune</a:t>
            </a:r>
            <a:endParaRPr lang="fr-FR" sz="2400" dirty="0"/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Tenant compte 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/>
              <a:t>De l’offre </a:t>
            </a:r>
            <a:r>
              <a:rPr lang="fr-FR" sz="2000" dirty="0"/>
              <a:t>et la demande des </a:t>
            </a:r>
            <a:r>
              <a:rPr lang="fr-FR" sz="2000" b="1" dirty="0"/>
              <a:t>communes </a:t>
            </a:r>
            <a:r>
              <a:rPr lang="fr-FR" sz="2000" b="1" dirty="0" smtClean="0"/>
              <a:t>environnantes</a:t>
            </a:r>
            <a:r>
              <a:rPr lang="fr-FR" sz="2000" dirty="0" smtClean="0"/>
              <a:t>, de </a:t>
            </a:r>
            <a:r>
              <a:rPr lang="fr-FR" sz="2000" dirty="0"/>
              <a:t>manière décroissante avec la </a:t>
            </a:r>
            <a:r>
              <a:rPr lang="fr-FR" sz="2000" dirty="0" smtClean="0"/>
              <a:t>distance</a:t>
            </a:r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smtClean="0"/>
              <a:t>Du </a:t>
            </a:r>
            <a:r>
              <a:rPr lang="fr-FR" sz="2000" b="1" dirty="0" smtClean="0"/>
              <a:t>volume d’activité </a:t>
            </a:r>
            <a:r>
              <a:rPr lang="fr-FR" sz="2000" dirty="0" smtClean="0"/>
              <a:t>des professionnels de santé (disponibilité de l’offre)</a:t>
            </a:r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smtClean="0"/>
              <a:t>De la </a:t>
            </a:r>
            <a:r>
              <a:rPr lang="fr-FR" sz="2000" b="1" dirty="0" smtClean="0"/>
              <a:t>structure par âge</a:t>
            </a:r>
            <a:r>
              <a:rPr lang="fr-FR" sz="2000" dirty="0" smtClean="0"/>
              <a:t> </a:t>
            </a:r>
            <a:r>
              <a:rPr lang="fr-FR" sz="2000" dirty="0"/>
              <a:t>de la </a:t>
            </a:r>
            <a:r>
              <a:rPr lang="fr-FR" sz="2000" dirty="0" smtClean="0"/>
              <a:t>population (besoins de soins)</a:t>
            </a:r>
            <a:endParaRPr lang="fr-FR" sz="2000" dirty="0"/>
          </a:p>
          <a:p>
            <a:endParaRPr lang="fr-FR" altLang="fr-FR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744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:\BPS\Analyse territoriale\09 - Présentations\20171123_Conf_CPAM_89\APL_MG_2015_n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>
            <a:fillRect/>
          </a:stretch>
        </p:blipFill>
        <p:spPr bwMode="auto">
          <a:xfrm>
            <a:off x="620713" y="765175"/>
            <a:ext cx="82677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re 1"/>
          <p:cNvSpPr>
            <a:spLocks noGrp="1"/>
          </p:cNvSpPr>
          <p:nvPr>
            <p:ph type="title"/>
          </p:nvPr>
        </p:nvSpPr>
        <p:spPr>
          <a:xfrm>
            <a:off x="159762" y="567760"/>
            <a:ext cx="8984238" cy="1143000"/>
          </a:xfrm>
        </p:spPr>
        <p:txBody>
          <a:bodyPr/>
          <a:lstStyle/>
          <a:p>
            <a:r>
              <a:rPr lang="fr-FR" altLang="fr-FR" sz="3400" b="1" dirty="0" smtClean="0"/>
              <a:t>Des médecins généralistes plutôt bien répartis…</a:t>
            </a:r>
          </a:p>
        </p:txBody>
      </p:sp>
      <p:sp>
        <p:nvSpPr>
          <p:cNvPr id="11268" name="Titre 1"/>
          <p:cNvSpPr txBox="1">
            <a:spLocks/>
          </p:cNvSpPr>
          <p:nvPr/>
        </p:nvSpPr>
        <p:spPr bwMode="auto">
          <a:xfrm>
            <a:off x="539750" y="565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 u="sng">
                <a:solidFill>
                  <a:prstClr val="black"/>
                </a:solidFill>
                <a:cs typeface="Arial" pitchFamily="34" charset="0"/>
              </a:rPr>
              <a:t>Indicateur d’Accessibilité Potentielle Localisée 2015</a:t>
            </a:r>
          </a:p>
        </p:txBody>
      </p:sp>
    </p:spTree>
    <p:extLst>
      <p:ext uri="{BB962C8B-B14F-4D97-AF65-F5344CB8AC3E}">
        <p14:creationId xmlns:p14="http://schemas.microsoft.com/office/powerpoint/2010/main" val="9629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re 1"/>
          <p:cNvSpPr>
            <a:spLocks noGrp="1"/>
          </p:cNvSpPr>
          <p:nvPr>
            <p:ph type="title"/>
          </p:nvPr>
        </p:nvSpPr>
        <p:spPr>
          <a:xfrm>
            <a:off x="179388" y="600945"/>
            <a:ext cx="8675687" cy="1143000"/>
          </a:xfrm>
        </p:spPr>
        <p:txBody>
          <a:bodyPr/>
          <a:lstStyle/>
          <a:p>
            <a:r>
              <a:rPr lang="fr-FR" altLang="fr-FR" sz="3400" b="1" dirty="0" smtClean="0"/>
              <a:t>….mais des inégalités plus marquées chez les moins de 50 ans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15873" r="27825" b="17262"/>
          <a:stretch/>
        </p:blipFill>
        <p:spPr bwMode="auto">
          <a:xfrm>
            <a:off x="4539720" y="1910738"/>
            <a:ext cx="4784808" cy="425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2" t="14489" r="29342" b="17329"/>
          <a:stretch/>
        </p:blipFill>
        <p:spPr bwMode="auto">
          <a:xfrm>
            <a:off x="1" y="1844824"/>
            <a:ext cx="4644008" cy="43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5875" y="765175"/>
            <a:ext cx="9001125" cy="1143000"/>
          </a:xfrm>
        </p:spPr>
        <p:txBody>
          <a:bodyPr/>
          <a:lstStyle/>
          <a:p>
            <a:r>
              <a:rPr lang="fr-FR" altLang="fr-FR" sz="3600" b="1" smtClean="0"/>
              <a:t>Les infirmiers sont concentrés au sud d’un axe Dordogne-Meuse</a:t>
            </a:r>
          </a:p>
        </p:txBody>
      </p:sp>
      <p:sp>
        <p:nvSpPr>
          <p:cNvPr id="13315" name="ZoneTexte 15"/>
          <p:cNvSpPr txBox="1">
            <a:spLocks noChangeArrowheads="1"/>
          </p:cNvSpPr>
          <p:nvPr/>
        </p:nvSpPr>
        <p:spPr bwMode="auto">
          <a:xfrm>
            <a:off x="5946775" y="2401888"/>
            <a:ext cx="30591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altLang="fr-FR" sz="1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Particulièrement nombreux le long du pourtour méditerranéen et dans les DROM.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altLang="fr-FR" sz="1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altLang="fr-FR" sz="1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Pays-de-la-Loire et Centre-Val-de-Loire moins bien dotées.</a:t>
            </a:r>
          </a:p>
        </p:txBody>
      </p:sp>
      <p:pic>
        <p:nvPicPr>
          <p:cNvPr id="13316" name="Picture 9" descr="I:\BPS\Analyse territoriale\01 - Etudes, publications et notes\2018_ER_APL_Paramed\3-Output\Collage cartes\in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47053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 flipV="1">
            <a:off x="1476375" y="2473325"/>
            <a:ext cx="2590800" cy="217963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388" y="5116513"/>
            <a:ext cx="878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CHAMP : PROFESSIONNELS DE SANTÉ LIBÉRAUX (HORS MÉDECINS À EXERCICE PARTICULIER POUR LES GÉNÉRALISTES), FRANCE ENTIÈRE HORS MAYOTTE.</a:t>
            </a:r>
            <a:endParaRPr lang="fr-FR" sz="1000" dirty="0">
              <a:solidFill>
                <a:prstClr val="black"/>
              </a:solidFill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b="1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SOURCE : SNIIR-AM 2013, CNAM-TS, POPULATION MUNICIPALE 2011, INSEE. </a:t>
            </a:r>
            <a:endParaRPr lang="fr-FR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179388" y="1557338"/>
            <a:ext cx="2879725" cy="865187"/>
          </a:xfrm>
        </p:spPr>
        <p:txBody>
          <a:bodyPr/>
          <a:lstStyle/>
          <a:p>
            <a:r>
              <a:rPr lang="fr-FR" altLang="fr-FR" sz="2400" smtClean="0"/>
              <a:t>Médecins généralistes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6084888" y="1485900"/>
            <a:ext cx="28797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Ophtalmologues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3132138" y="1485900"/>
            <a:ext cx="28797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Masseurs-kinésithérapeutes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0" y="620713"/>
            <a:ext cx="91440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400" b="1" dirty="0">
                <a:solidFill>
                  <a:prstClr val="black"/>
                </a:solidFill>
                <a:ea typeface="+mj-ea"/>
                <a:cs typeface="+mj-cs"/>
              </a:rPr>
              <a:t>Accessibilité aux professionnels libéraux (2013)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179388" y="5445125"/>
            <a:ext cx="28797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prstClr val="white">
                    <a:lumMod val="50000"/>
                  </a:prstClr>
                </a:solidFill>
                <a:ea typeface="+mj-ea"/>
                <a:cs typeface="+mj-cs"/>
              </a:rPr>
              <a:t>Similaire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prstClr val="white">
                    <a:lumMod val="50000"/>
                  </a:prstClr>
                </a:solidFill>
                <a:ea typeface="+mj-ea"/>
                <a:cs typeface="+mj-cs"/>
              </a:rPr>
              <a:t>p</a:t>
            </a:r>
            <a:r>
              <a:rPr lang="fr-FR" b="1" dirty="0" err="1">
                <a:solidFill>
                  <a:prstClr val="white">
                    <a:lumMod val="50000"/>
                  </a:prstClr>
                </a:solidFill>
                <a:ea typeface="+mj-ea"/>
                <a:cs typeface="+mj-cs"/>
              </a:rPr>
              <a:t>harmacies</a:t>
            </a:r>
            <a:endParaRPr lang="fr-FR" b="1" dirty="0">
              <a:solidFill>
                <a:prstClr val="white">
                  <a:lumMod val="50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3132138" y="5445125"/>
            <a:ext cx="28797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prstClr val="white">
                    <a:lumMod val="50000"/>
                  </a:prstClr>
                </a:solidFill>
                <a:ea typeface="+mj-ea"/>
                <a:cs typeface="+mj-cs"/>
              </a:rPr>
              <a:t>Similaire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prstClr val="white">
                    <a:lumMod val="50000"/>
                  </a:prstClr>
                </a:solidFill>
                <a:ea typeface="+mj-ea"/>
                <a:cs typeface="+mj-cs"/>
              </a:rPr>
              <a:t>infirmiers, sages-femmes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6084888" y="5589588"/>
            <a:ext cx="28797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prstClr val="white">
                    <a:lumMod val="50000"/>
                  </a:prstClr>
                </a:solidFill>
                <a:ea typeface="+mj-ea"/>
                <a:cs typeface="+mj-cs"/>
              </a:rPr>
              <a:t>Similaire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prstClr val="white">
                    <a:lumMod val="50000"/>
                  </a:prstClr>
                </a:solidFill>
                <a:ea typeface="+mj-ea"/>
                <a:cs typeface="+mj-cs"/>
              </a:rPr>
              <a:t>gynécologues, pédiatres, psychiatres</a:t>
            </a:r>
          </a:p>
        </p:txBody>
      </p:sp>
      <p:pic>
        <p:nvPicPr>
          <p:cNvPr id="19466" name="Picture 13" descr="I:\BPS\Analyse territoriale\00 - APL\Diffusion, demandes, envois\2013\Tables d'APL pour envois\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t="12592" r="17569" b="5505"/>
          <a:stretch>
            <a:fillRect/>
          </a:stretch>
        </p:blipFill>
        <p:spPr bwMode="auto">
          <a:xfrm>
            <a:off x="-34925" y="2422525"/>
            <a:ext cx="31670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13097" r="17212" b="6084"/>
          <a:stretch>
            <a:fillRect/>
          </a:stretch>
        </p:blipFill>
        <p:spPr bwMode="auto">
          <a:xfrm>
            <a:off x="3059113" y="2379663"/>
            <a:ext cx="338455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13097" r="17976" b="5554"/>
          <a:stretch>
            <a:fillRect/>
          </a:stretch>
        </p:blipFill>
        <p:spPr bwMode="auto">
          <a:xfrm>
            <a:off x="5938838" y="2365375"/>
            <a:ext cx="320833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0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Démographie à horizon 2040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9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179388" y="414338"/>
            <a:ext cx="8856662" cy="1143000"/>
          </a:xfrm>
        </p:spPr>
        <p:txBody>
          <a:bodyPr/>
          <a:lstStyle/>
          <a:p>
            <a:r>
              <a:rPr lang="fr-FR" altLang="fr-FR" sz="4000" smtClean="0"/>
              <a:t>Les modèles de projections de la DREES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8638" y="16288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Des projections, pas des prévisions</a:t>
            </a:r>
          </a:p>
          <a:p>
            <a:pPr>
              <a:defRPr/>
            </a:pPr>
            <a:r>
              <a:rPr lang="fr-FR" sz="2800" dirty="0" smtClean="0"/>
              <a:t>Hypothèses :</a:t>
            </a:r>
          </a:p>
          <a:p>
            <a:pPr lvl="1">
              <a:defRPr/>
            </a:pPr>
            <a:r>
              <a:rPr lang="fr-FR" sz="2400" dirty="0" smtClean="0"/>
              <a:t>Législation constante</a:t>
            </a:r>
          </a:p>
          <a:p>
            <a:pPr lvl="1">
              <a:defRPr/>
            </a:pPr>
            <a:r>
              <a:rPr lang="fr-FR" sz="2400" dirty="0" smtClean="0"/>
              <a:t>Comportements constants</a:t>
            </a:r>
          </a:p>
          <a:p>
            <a:pPr>
              <a:defRPr/>
            </a:pPr>
            <a:r>
              <a:rPr lang="fr-FR" sz="2800" dirty="0" smtClean="0"/>
              <a:t>Deux familles de modèle</a:t>
            </a:r>
          </a:p>
          <a:p>
            <a:pPr lvl="1">
              <a:defRPr/>
            </a:pPr>
            <a:r>
              <a:rPr lang="fr-FR" sz="2400" dirty="0" smtClean="0"/>
              <a:t>Modèles de </a:t>
            </a:r>
            <a:r>
              <a:rPr lang="fr-FR" sz="2400" dirty="0" err="1" smtClean="0"/>
              <a:t>microsimulation</a:t>
            </a:r>
            <a:r>
              <a:rPr lang="fr-FR" sz="2400" dirty="0" smtClean="0"/>
              <a:t>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fr-FR" dirty="0" smtClean="0">
                <a:sym typeface="Symbol" panose="05050102010706020507" pitchFamily="18" charset="2"/>
              </a:rPr>
              <a:t>	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 médecins, infirmiers</a:t>
            </a:r>
            <a:endParaRPr lang="fr-F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fr-FR" sz="2400" dirty="0" smtClean="0"/>
              <a:t>Modèles par composantes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 MK, dentistes, sages-femmes, pharmaciens</a:t>
            </a:r>
            <a:endParaRPr lang="fr-FR" dirty="0" smtClean="0"/>
          </a:p>
        </p:txBody>
      </p:sp>
      <p:sp>
        <p:nvSpPr>
          <p:cNvPr id="4" name="Accolade fermante 3"/>
          <p:cNvSpPr/>
          <p:nvPr/>
        </p:nvSpPr>
        <p:spPr>
          <a:xfrm>
            <a:off x="4643438" y="2565400"/>
            <a:ext cx="360362" cy="863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3800" y="2708275"/>
            <a:ext cx="30241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4F81BD"/>
                </a:solidFill>
                <a:cs typeface="Arial" pitchFamily="34" charset="0"/>
              </a:rPr>
              <a:t>Scénario tendanciel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4F81BD"/>
                </a:solidFill>
                <a:cs typeface="Arial" pitchFamily="34" charset="0"/>
              </a:rPr>
              <a:t>+ variantes</a:t>
            </a:r>
          </a:p>
        </p:txBody>
      </p:sp>
    </p:spTree>
    <p:extLst>
      <p:ext uri="{BB962C8B-B14F-4D97-AF65-F5344CB8AC3E}">
        <p14:creationId xmlns:p14="http://schemas.microsoft.com/office/powerpoint/2010/main" val="34225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07413" cy="1143000"/>
          </a:xfrm>
        </p:spPr>
        <p:txBody>
          <a:bodyPr/>
          <a:lstStyle/>
          <a:p>
            <a:r>
              <a:rPr lang="fr-FR" altLang="fr-FR" sz="2800" dirty="0" smtClean="0"/>
              <a:t>Des projections de médecins salariés dynamiques</a:t>
            </a:r>
          </a:p>
        </p:txBody>
      </p:sp>
      <p:graphicFrame>
        <p:nvGraphicFramePr>
          <p:cNvPr id="6" name="Graphiqu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45527"/>
              </p:ext>
            </p:extLst>
          </p:nvPr>
        </p:nvGraphicFramePr>
        <p:xfrm>
          <a:off x="457200" y="1568370"/>
          <a:ext cx="8100839" cy="470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07413" cy="1143000"/>
          </a:xfrm>
        </p:spPr>
        <p:txBody>
          <a:bodyPr/>
          <a:lstStyle/>
          <a:p>
            <a:r>
              <a:rPr lang="fr-FR" altLang="fr-FR" smtClean="0"/>
              <a:t>Effectifs de médecins à horizon 2040</a:t>
            </a:r>
          </a:p>
        </p:txBody>
      </p:sp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251520" y="1600200"/>
          <a:ext cx="9037260" cy="500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51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fr-FR" altLang="fr-FR" smtClean="0"/>
              <a:t>Effectifs d’infirmiers à horizon 2040</a:t>
            </a:r>
          </a:p>
        </p:txBody>
      </p:sp>
      <p:pic>
        <p:nvPicPr>
          <p:cNvPr id="36867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060575"/>
            <a:ext cx="88836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fr-FR" altLang="fr-FR" smtClean="0"/>
              <a:t>Plan de la présentation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44564" y="1844824"/>
            <a:ext cx="8785225" cy="4525963"/>
          </a:xfrm>
        </p:spPr>
        <p:txBody>
          <a:bodyPr/>
          <a:lstStyle/>
          <a:p>
            <a:r>
              <a:rPr lang="fr-FR" altLang="fr-FR" dirty="0" smtClean="0"/>
              <a:t>Des professions aux dynamiques démographiques contraires</a:t>
            </a:r>
          </a:p>
          <a:p>
            <a:r>
              <a:rPr lang="fr-FR" altLang="fr-FR" dirty="0" smtClean="0"/>
              <a:t>Des professions à la répartition géographique très différente</a:t>
            </a:r>
          </a:p>
          <a:p>
            <a:r>
              <a:rPr lang="fr-FR" altLang="fr-FR" dirty="0" smtClean="0"/>
              <a:t> Quel avenir ? Résultats des modèles de projection de la DREES</a:t>
            </a:r>
          </a:p>
        </p:txBody>
      </p:sp>
    </p:spTree>
    <p:extLst>
      <p:ext uri="{BB962C8B-B14F-4D97-AF65-F5344CB8AC3E}">
        <p14:creationId xmlns:p14="http://schemas.microsoft.com/office/powerpoint/2010/main" val="21478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dirty="0" smtClean="0"/>
              <a:t>Pour conclure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817" y="1600200"/>
            <a:ext cx="8950671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Au plan international, une situation très singulière de la démographie médicale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35929" r="5955" b="13100"/>
          <a:stretch/>
        </p:blipFill>
        <p:spPr bwMode="auto">
          <a:xfrm>
            <a:off x="13817" y="2852936"/>
            <a:ext cx="9130183" cy="30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dirty="0" smtClean="0"/>
              <a:t>Pour en savoir plus …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817" y="1600200"/>
            <a:ext cx="8950671" cy="4525963"/>
          </a:xfrm>
        </p:spPr>
        <p:txBody>
          <a:bodyPr/>
          <a:lstStyle/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>
                <a:hlinkClick r:id="rId2"/>
              </a:rPr>
              <a:t>https://drees.shinyapps.io/Projection-effectifs-medecins</a:t>
            </a:r>
            <a:r>
              <a:rPr lang="fr-FR" sz="2800" dirty="0" smtClean="0">
                <a:hlinkClick r:id="rId2"/>
              </a:rPr>
              <a:t>/</a:t>
            </a:r>
            <a:endParaRPr lang="fr-FR" sz="2800" dirty="0" smtClean="0"/>
          </a:p>
          <a:p>
            <a:r>
              <a:rPr lang="fr-FR" sz="2800" dirty="0">
                <a:hlinkClick r:id="rId3"/>
              </a:rPr>
              <a:t>https://drees.shinyapps.io/demographie-ps</a:t>
            </a:r>
            <a:r>
              <a:rPr lang="fr-FR" sz="2800" dirty="0" smtClean="0">
                <a:hlinkClick r:id="rId3"/>
              </a:rPr>
              <a:t>/</a:t>
            </a:r>
            <a:endParaRPr lang="fr-FR" sz="2800" dirty="0" smtClean="0"/>
          </a:p>
          <a:p>
            <a:r>
              <a:rPr lang="fr-FR" sz="2800" dirty="0">
                <a:hlinkClick r:id="rId4"/>
              </a:rPr>
              <a:t>https://drees.shinyapps.io/carto-apl</a:t>
            </a:r>
            <a:r>
              <a:rPr lang="fr-FR" sz="2800" dirty="0" smtClean="0">
                <a:hlinkClick r:id="rId4"/>
              </a:rPr>
              <a:t>/</a:t>
            </a:r>
            <a:endParaRPr lang="fr-FR" sz="2800" dirty="0" smtClean="0"/>
          </a:p>
          <a:p>
            <a:r>
              <a:rPr lang="fr-FR" sz="2800" dirty="0">
                <a:hlinkClick r:id="rId5"/>
              </a:rPr>
              <a:t>https://drees.solidarites-sante.gouv.fr/etudes-et-statistiques</a:t>
            </a:r>
            <a:r>
              <a:rPr lang="fr-FR" sz="2800" dirty="0" smtClean="0">
                <a:hlinkClick r:id="rId5"/>
              </a:rPr>
              <a:t>/</a:t>
            </a:r>
            <a:r>
              <a:rPr lang="fr-F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655763"/>
          </a:xfrm>
        </p:spPr>
        <p:txBody>
          <a:bodyPr/>
          <a:lstStyle/>
          <a:p>
            <a:r>
              <a:rPr lang="fr-FR" altLang="fr-FR" sz="4200" smtClean="0"/>
              <a:t>L’APL : méthodologie</a:t>
            </a:r>
          </a:p>
        </p:txBody>
      </p:sp>
      <p:sp>
        <p:nvSpPr>
          <p:cNvPr id="24579" name="Espace réservé du contenu 3"/>
          <p:cNvSpPr>
            <a:spLocks noGrp="1"/>
          </p:cNvSpPr>
          <p:nvPr>
            <p:ph idx="1"/>
          </p:nvPr>
        </p:nvSpPr>
        <p:spPr>
          <a:xfrm>
            <a:off x="-180975" y="2420938"/>
            <a:ext cx="4824413" cy="33845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altLang="fr-FR" smtClean="0"/>
              <a:t>Zones de patientèle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fr-FR" altLang="fr-FR" sz="2000" i="1" smtClean="0"/>
              <a:t>Quels patients s’adressent aux professionnels de B ?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 smtClean="0"/>
              <a:t>	     « disponibilité » des professionnels 		de B</a:t>
            </a:r>
            <a:endParaRPr lang="fr-FR" altLang="fr-FR" sz="1000" smtClean="0"/>
          </a:p>
          <a:p>
            <a:pPr>
              <a:buFont typeface="Arial" panose="020B0604020202020204" pitchFamily="34" charset="0"/>
              <a:buNone/>
            </a:pPr>
            <a:r>
              <a:rPr lang="fr-FR" altLang="fr-FR" sz="100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 smtClean="0"/>
              <a:t>Zones de recours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fr-FR" altLang="fr-FR" sz="2000" i="1" smtClean="0"/>
              <a:t>Où les patients habitant A 	   peuvent-ils aller consulter ?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 smtClean="0"/>
              <a:t>	     accessibilité des habitants de A</a:t>
            </a:r>
            <a:endParaRPr lang="fr-FR" altLang="fr-FR" sz="1000" smtClean="0"/>
          </a:p>
          <a:p>
            <a:pPr>
              <a:buFont typeface="Arial" panose="020B0604020202020204" pitchFamily="34" charset="0"/>
              <a:buNone/>
            </a:pPr>
            <a:r>
              <a:rPr lang="fr-FR" altLang="fr-FR" sz="1000" smtClean="0"/>
              <a:t> </a:t>
            </a:r>
            <a:endParaRPr lang="fr-FR" altLang="fr-FR" sz="2000" smtClean="0"/>
          </a:p>
        </p:txBody>
      </p:sp>
      <p:pic>
        <p:nvPicPr>
          <p:cNvPr id="24580" name="Espace réservé du contenu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492375"/>
            <a:ext cx="43418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250825" y="3716338"/>
            <a:ext cx="217488" cy="14446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250825" y="5732463"/>
            <a:ext cx="217488" cy="14605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 bwMode="auto">
          <a:xfrm>
            <a:off x="250825" y="1781175"/>
            <a:ext cx="78771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fr-FR" sz="3200" dirty="0">
                <a:latin typeface="+mn-lt"/>
                <a:cs typeface="+mn-cs"/>
              </a:rPr>
              <a:t>1. Définition de « secteurs flottants » :</a:t>
            </a:r>
            <a:endParaRPr lang="fr-FR" sz="1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fr-FR" sz="1000" dirty="0">
                <a:latin typeface="+mn-lt"/>
                <a:cs typeface="+mn-cs"/>
              </a:rPr>
              <a:t> </a:t>
            </a:r>
            <a:endParaRPr lang="fr-FR" sz="2000" dirty="0">
              <a:latin typeface="+mn-lt"/>
              <a:cs typeface="+mn-cs"/>
            </a:endParaRPr>
          </a:p>
        </p:txBody>
      </p:sp>
      <p:pic>
        <p:nvPicPr>
          <p:cNvPr id="24584" name="Image 8" descr="Schéma zones patientèle et recours - 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375"/>
            <a:ext cx="4572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8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-252413" y="746125"/>
            <a:ext cx="9396413" cy="1143000"/>
          </a:xfrm>
        </p:spPr>
        <p:txBody>
          <a:bodyPr/>
          <a:lstStyle/>
          <a:p>
            <a:r>
              <a:rPr lang="fr-FR" altLang="fr-FR" sz="3800" smtClean="0"/>
              <a:t>Les professionnels de premier recours aujourd’hui</a:t>
            </a:r>
          </a:p>
        </p:txBody>
      </p:sp>
      <p:sp>
        <p:nvSpPr>
          <p:cNvPr id="5123" name="Espace réservé du numéro de diapositive 12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01A8C3-DD7D-48A0-8308-46879A82C96D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5124" name="Picture 10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70" y="4938713"/>
            <a:ext cx="9382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71725"/>
            <a:ext cx="50323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54028"/>
            <a:ext cx="11334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ZoneTexte 4"/>
          <p:cNvSpPr txBox="1">
            <a:spLocks noChangeArrowheads="1"/>
          </p:cNvSpPr>
          <p:nvPr/>
        </p:nvSpPr>
        <p:spPr bwMode="auto">
          <a:xfrm>
            <a:off x="650428" y="1989138"/>
            <a:ext cx="411894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227 300</a:t>
            </a:r>
            <a:r>
              <a:rPr lang="fr-FR" altLang="fr-FR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médecins </a:t>
            </a:r>
            <a:r>
              <a:rPr lang="fr-FR" altLang="fr-FR" sz="1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(27 475)</a:t>
            </a:r>
            <a:endParaRPr lang="fr-FR" altLang="fr-FR" sz="18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 1</a:t>
            </a:r>
            <a:r>
              <a:rPr lang="fr-FR" altLang="fr-FR" sz="14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janvier </a:t>
            </a:r>
            <a:r>
              <a:rPr lang="fr-FR" altLang="fr-F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fr-FR" altLang="fr-FR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339 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médecins pour 100 000 hab. </a:t>
            </a:r>
            <a:r>
              <a:rPr lang="fr-FR" altLang="fr-FR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(342)</a:t>
            </a:r>
            <a:endParaRPr lang="fr-FR" altLang="fr-FR" sz="16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50,9 </a:t>
            </a:r>
            <a:r>
              <a:rPr lang="fr-FR" altLang="fr-FR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ans </a:t>
            </a:r>
            <a:r>
              <a:rPr lang="fr-FR" altLang="fr-F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altLang="fr-F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moyenne </a:t>
            </a:r>
            <a:r>
              <a:rPr lang="fr-FR" altLang="fr-FR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(49,4 </a:t>
            </a:r>
            <a:r>
              <a:rPr lang="fr-FR" altLang="fr-FR" sz="18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ans) </a:t>
            </a:r>
            <a:endParaRPr lang="fr-FR" altLang="fr-FR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 </a:t>
            </a:r>
            <a:r>
              <a:rPr lang="fr-FR" altLang="fr-F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de femmes </a:t>
            </a:r>
            <a:r>
              <a:rPr lang="fr-FR" altLang="fr-FR" sz="18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(50 %)</a:t>
            </a:r>
            <a:endParaRPr lang="fr-FR" altLang="fr-FR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 </a:t>
            </a:r>
            <a:r>
              <a:rPr lang="fr-FR" altLang="fr-F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de libéraux </a:t>
            </a:r>
            <a:r>
              <a:rPr lang="fr-FR" altLang="fr-F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exclusifs </a:t>
            </a:r>
            <a:r>
              <a:rPr lang="fr-FR" altLang="fr-FR" sz="1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(45 %)</a:t>
            </a:r>
            <a:endParaRPr lang="fr-FR" altLang="fr-FR" sz="1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ZoneTexte 4"/>
          <p:cNvSpPr txBox="1">
            <a:spLocks noChangeArrowheads="1"/>
          </p:cNvSpPr>
          <p:nvPr/>
        </p:nvSpPr>
        <p:spPr bwMode="auto">
          <a:xfrm>
            <a:off x="4769371" y="3084513"/>
            <a:ext cx="437462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744 300</a:t>
            </a:r>
            <a:r>
              <a:rPr lang="fr-FR" altLang="fr-FR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infirmiers </a:t>
            </a:r>
            <a:r>
              <a:rPr lang="fr-FR" altLang="fr-FR" sz="1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(95 000)</a:t>
            </a:r>
            <a:endParaRPr lang="fr-FR" altLang="fr-FR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 1</a:t>
            </a:r>
            <a:r>
              <a:rPr lang="fr-FR" altLang="fr-FR" sz="15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janvier </a:t>
            </a:r>
            <a:r>
              <a:rPr lang="fr-FR" altLang="fr-FR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fr-FR" altLang="fr-F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1 111 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infirmiers </a:t>
            </a:r>
            <a:r>
              <a:rPr lang="fr-FR" altLang="fr-F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pour 100 000 hab. </a:t>
            </a:r>
            <a:r>
              <a:rPr lang="fr-FR" altLang="fr-FR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(1 186)</a:t>
            </a:r>
            <a:endParaRPr lang="fr-FR" altLang="fr-FR" sz="16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45,3 </a:t>
            </a:r>
            <a:r>
              <a:rPr lang="fr-FR" altLang="fr-FR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ans </a:t>
            </a:r>
            <a:r>
              <a:rPr lang="fr-FR" altLang="fr-F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altLang="fr-F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moyenne </a:t>
            </a:r>
            <a:r>
              <a:rPr lang="fr-FR" altLang="fr-FR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(45,4 </a:t>
            </a:r>
            <a:r>
              <a:rPr lang="fr-FR" altLang="fr-FR" sz="18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ans</a:t>
            </a:r>
            <a:r>
              <a:rPr lang="fr-FR" altLang="fr-FR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altLang="fr-FR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87 % de </a:t>
            </a:r>
            <a:r>
              <a:rPr lang="fr-FR" altLang="fr-F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femmes </a:t>
            </a:r>
            <a:r>
              <a:rPr lang="fr-FR" altLang="fr-FR" sz="18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(87 %)</a:t>
            </a:r>
            <a:endParaRPr lang="fr-FR" altLang="fr-FR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18 % de libéraux ou </a:t>
            </a:r>
            <a:r>
              <a:rPr lang="fr-FR" altLang="fr-F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mixtes </a:t>
            </a:r>
            <a:r>
              <a:rPr lang="fr-FR" altLang="fr-FR" sz="1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(19 </a:t>
            </a:r>
            <a:r>
              <a:rPr lang="fr-FR" altLang="fr-FR" sz="1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%)</a:t>
            </a:r>
            <a:endParaRPr lang="fr-FR" altLang="fr-FR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ZoneTexte 4"/>
          <p:cNvSpPr txBox="1">
            <a:spLocks noChangeArrowheads="1"/>
          </p:cNvSpPr>
          <p:nvPr/>
        </p:nvSpPr>
        <p:spPr bwMode="auto">
          <a:xfrm>
            <a:off x="1961383" y="4892770"/>
            <a:ext cx="618998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89 200</a:t>
            </a:r>
            <a:r>
              <a:rPr lang="fr-FR" altLang="fr-FR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masseurs-kinésithérapeutes </a:t>
            </a:r>
            <a:r>
              <a:rPr lang="fr-FR" altLang="fr-FR" sz="1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(12 300)</a:t>
            </a:r>
            <a:r>
              <a:rPr lang="fr-FR" altLang="fr-F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altLang="fr-FR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 1</a:t>
            </a:r>
            <a:r>
              <a:rPr lang="fr-FR" altLang="fr-FR" sz="14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janvier </a:t>
            </a:r>
            <a:r>
              <a:rPr lang="fr-FR" altLang="fr-F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 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masseurs-kinésithérapeutes </a:t>
            </a:r>
            <a:r>
              <a:rPr lang="fr-FR" altLang="fr-F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pour 100 000 hab. </a:t>
            </a:r>
            <a:r>
              <a:rPr lang="fr-FR" altLang="fr-FR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altLang="fr-FR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145)</a:t>
            </a:r>
            <a:endParaRPr lang="fr-FR" altLang="fr-F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41 </a:t>
            </a:r>
            <a:r>
              <a:rPr lang="fr-FR" altLang="fr-FR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ans </a:t>
            </a:r>
            <a:r>
              <a:rPr lang="fr-FR" altLang="fr-F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altLang="fr-F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moyenne </a:t>
            </a:r>
            <a:r>
              <a:rPr lang="fr-FR" altLang="fr-FR" sz="1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(41 ans)</a:t>
            </a:r>
            <a:endParaRPr lang="fr-FR" altLang="fr-FR" sz="1800" i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51 </a:t>
            </a:r>
            <a:r>
              <a:rPr lang="fr-FR" altLang="fr-F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de </a:t>
            </a:r>
            <a:r>
              <a:rPr lang="fr-FR" altLang="fr-FR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femmes </a:t>
            </a:r>
            <a:r>
              <a:rPr lang="fr-FR" altLang="fr-FR" sz="18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(54 %)</a:t>
            </a:r>
            <a:endParaRPr lang="fr-FR" altLang="fr-FR" sz="1800" i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82 </a:t>
            </a:r>
            <a:r>
              <a:rPr lang="fr-FR" altLang="fr-F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libéraux ou </a:t>
            </a:r>
            <a:r>
              <a:rPr lang="fr-FR" altLang="fr-F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mixtes </a:t>
            </a:r>
            <a:r>
              <a:rPr lang="fr-FR" altLang="fr-FR" sz="1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(80 %)</a:t>
            </a:r>
            <a:endParaRPr lang="fr-FR" altLang="fr-FR" sz="1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fr-FR" altLang="fr-FR" dirty="0" smtClean="0"/>
              <a:t>Démographie 1999 - 2020</a:t>
            </a:r>
          </a:p>
        </p:txBody>
      </p:sp>
      <p:graphicFrame>
        <p:nvGraphicFramePr>
          <p:cNvPr id="4" name="Graphiqu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29477"/>
              </p:ext>
            </p:extLst>
          </p:nvPr>
        </p:nvGraphicFramePr>
        <p:xfrm>
          <a:off x="158148" y="1340768"/>
          <a:ext cx="8806340" cy="511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878762" y="1627187"/>
            <a:ext cx="1079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4BACC6"/>
                </a:solidFill>
                <a:latin typeface="Arial" pitchFamily="34" charset="0"/>
                <a:cs typeface="Arial" pitchFamily="34" charset="0"/>
              </a:rPr>
              <a:t>Infirmiers</a:t>
            </a:r>
            <a:endParaRPr lang="fr-FR" b="1" dirty="0">
              <a:solidFill>
                <a:srgbClr val="4BACC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1"/>
          <p:cNvSpPr txBox="1"/>
          <p:nvPr/>
        </p:nvSpPr>
        <p:spPr>
          <a:xfrm>
            <a:off x="8598632" y="3117056"/>
            <a:ext cx="431800" cy="287338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endParaRPr lang="fr-FR" sz="1000" b="1" dirty="0">
              <a:solidFill>
                <a:srgbClr val="9BB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ZoneTexte 1"/>
          <p:cNvSpPr txBox="1">
            <a:spLocks noChangeArrowheads="1"/>
          </p:cNvSpPr>
          <p:nvPr/>
        </p:nvSpPr>
        <p:spPr bwMode="auto">
          <a:xfrm>
            <a:off x="7608888" y="4115303"/>
            <a:ext cx="1355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b="1" dirty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Pharmaciens</a:t>
            </a:r>
            <a:endParaRPr lang="fr-FR" altLang="fr-FR" sz="1000" b="1" dirty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1"/>
          <p:cNvSpPr txBox="1"/>
          <p:nvPr/>
        </p:nvSpPr>
        <p:spPr>
          <a:xfrm>
            <a:off x="7734300" y="4689726"/>
            <a:ext cx="1211262" cy="288925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Spécialistes</a:t>
            </a:r>
            <a:endParaRPr lang="fr-FR" sz="100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ZoneTexte 1"/>
          <p:cNvSpPr txBox="1">
            <a:spLocks noChangeArrowheads="1"/>
          </p:cNvSpPr>
          <p:nvPr/>
        </p:nvSpPr>
        <p:spPr bwMode="auto">
          <a:xfrm>
            <a:off x="7827750" y="5118893"/>
            <a:ext cx="12588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Généralistes</a:t>
            </a:r>
            <a:endParaRPr lang="fr-FR" altLang="fr-FR" sz="1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ZoneTexte 1"/>
          <p:cNvSpPr txBox="1">
            <a:spLocks noChangeArrowheads="1"/>
          </p:cNvSpPr>
          <p:nvPr/>
        </p:nvSpPr>
        <p:spPr bwMode="auto">
          <a:xfrm>
            <a:off x="7795249" y="5480647"/>
            <a:ext cx="12303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b="1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Dentistes</a:t>
            </a:r>
            <a:endParaRPr lang="fr-FR" altLang="fr-FR" sz="1000" b="1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fr-FR" altLang="fr-FR" sz="3600" dirty="0" smtClean="0"/>
              <a:t>Démographie 1999 – 2020</a:t>
            </a:r>
            <a:br>
              <a:rPr lang="fr-FR" altLang="fr-FR" sz="3600" dirty="0" smtClean="0"/>
            </a:br>
            <a:r>
              <a:rPr lang="fr-FR" altLang="fr-FR" sz="3600" dirty="0" smtClean="0"/>
              <a:t>Mode d’exercice</a:t>
            </a:r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88488"/>
              </p:ext>
            </p:extLst>
          </p:nvPr>
        </p:nvGraphicFramePr>
        <p:xfrm>
          <a:off x="323529" y="1628801"/>
          <a:ext cx="8380518" cy="484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732240" y="450912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Généralistes libéraux</a:t>
            </a:r>
            <a:endParaRPr lang="fr-FR" sz="1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503486" y="535371"/>
            <a:ext cx="8507413" cy="1143000"/>
          </a:xfrm>
        </p:spPr>
        <p:txBody>
          <a:bodyPr/>
          <a:lstStyle/>
          <a:p>
            <a:r>
              <a:rPr lang="fr-FR" altLang="fr-FR" sz="2800" dirty="0" smtClean="0"/>
              <a:t>La médecine en centre de santé : un mode d’exercice encore minoritaire mais en développement</a:t>
            </a:r>
          </a:p>
        </p:txBody>
      </p:sp>
      <p:graphicFrame>
        <p:nvGraphicFramePr>
          <p:cNvPr id="6" name="Graphiqu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763534"/>
              </p:ext>
            </p:extLst>
          </p:nvPr>
        </p:nvGraphicFramePr>
        <p:xfrm>
          <a:off x="611560" y="1844824"/>
          <a:ext cx="7619987" cy="449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508104" y="234888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/>
                </a:solidFill>
              </a:rPr>
              <a:t>Nombre de médecins</a:t>
            </a:r>
            <a:endParaRPr lang="fr-FR" sz="14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52120" y="321352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2"/>
                </a:solidFill>
              </a:rPr>
              <a:t>Part de femmes</a:t>
            </a:r>
            <a:endParaRPr lang="fr-FR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503486" y="535371"/>
            <a:ext cx="8507413" cy="1143000"/>
          </a:xfrm>
        </p:spPr>
        <p:txBody>
          <a:bodyPr/>
          <a:lstStyle/>
          <a:p>
            <a:r>
              <a:rPr lang="fr-FR" altLang="fr-FR" sz="2800" dirty="0" smtClean="0"/>
              <a:t>La médecine en centre de santé : un mode d’exercice encore minoritaire mais en </a:t>
            </a:r>
            <a:r>
              <a:rPr lang="fr-FR" altLang="fr-FR" sz="2800" dirty="0" smtClean="0"/>
              <a:t>développement (ARA)</a:t>
            </a:r>
            <a:endParaRPr lang="fr-FR" alt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228184" y="232000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/>
                </a:solidFill>
              </a:rPr>
              <a:t>Nombre de médecins</a:t>
            </a:r>
            <a:endParaRPr lang="fr-FR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Graphiqu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55527"/>
              </p:ext>
            </p:extLst>
          </p:nvPr>
        </p:nvGraphicFramePr>
        <p:xfrm>
          <a:off x="503486" y="1484784"/>
          <a:ext cx="8028831" cy="492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012160" y="359878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2"/>
                </a:solidFill>
              </a:rPr>
              <a:t>Part de femmes</a:t>
            </a:r>
            <a:endParaRPr lang="fr-FR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097837" cy="1362075"/>
          </a:xfrm>
        </p:spPr>
        <p:txBody>
          <a:bodyPr/>
          <a:lstStyle/>
          <a:p>
            <a:pPr>
              <a:defRPr/>
            </a:pPr>
            <a:r>
              <a:rPr lang="fr-FR" dirty="0"/>
              <a:t>Des </a:t>
            </a:r>
            <a:r>
              <a:rPr lang="fr-FR" dirty="0" smtClean="0"/>
              <a:t>répartitions géographiques </a:t>
            </a:r>
            <a:r>
              <a:rPr lang="fr-FR" dirty="0"/>
              <a:t>très différentes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4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229600" cy="725488"/>
          </a:xfrm>
        </p:spPr>
        <p:txBody>
          <a:bodyPr/>
          <a:lstStyle/>
          <a:p>
            <a:r>
              <a:rPr lang="fr-FR" sz="3500" dirty="0" smtClean="0"/>
              <a:t>Les indicateurs usuels d’accessibilité spatiale</a:t>
            </a:r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2800" dirty="0" smtClean="0"/>
              <a:t>Densité</a:t>
            </a:r>
          </a:p>
        </p:txBody>
      </p:sp>
      <p:sp>
        <p:nvSpPr>
          <p:cNvPr id="14340" name="Espace réservé du conten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fr-FR" dirty="0" smtClean="0"/>
              <a:t>	Tension Offre / Demande</a:t>
            </a:r>
          </a:p>
          <a:p>
            <a:pPr>
              <a:buFont typeface="Arial" charset="0"/>
              <a:buNone/>
            </a:pPr>
            <a:r>
              <a:rPr lang="fr-FR" dirty="0" smtClean="0"/>
              <a:t>	Biais de maille</a:t>
            </a:r>
          </a:p>
          <a:p>
            <a:pPr lvl="1"/>
            <a:r>
              <a:rPr lang="fr-FR" dirty="0" smtClean="0"/>
              <a:t>Uniformisation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Effet frontière</a:t>
            </a:r>
          </a:p>
        </p:txBody>
      </p:sp>
      <p:sp>
        <p:nvSpPr>
          <p:cNvPr id="14341" name="Espace réservé du texte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2800" dirty="0" smtClean="0"/>
              <a:t>Temps d’accès</a:t>
            </a:r>
          </a:p>
        </p:txBody>
      </p:sp>
      <p:sp>
        <p:nvSpPr>
          <p:cNvPr id="14342" name="Espace réservé du contenu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fr-FR" dirty="0" smtClean="0"/>
              <a:t>	Indépendant des frontières</a:t>
            </a:r>
          </a:p>
          <a:p>
            <a:pPr>
              <a:buFont typeface="Arial" charset="0"/>
              <a:buNone/>
            </a:pPr>
            <a:r>
              <a:rPr lang="fr-FR" dirty="0" smtClean="0"/>
              <a:t>	Non lié à la disponibilité de l’offre</a:t>
            </a:r>
          </a:p>
        </p:txBody>
      </p:sp>
      <p:grpSp>
        <p:nvGrpSpPr>
          <p:cNvPr id="2" name="Groupe 82"/>
          <p:cNvGrpSpPr>
            <a:grpSpLocks/>
          </p:cNvGrpSpPr>
          <p:nvPr/>
        </p:nvGrpSpPr>
        <p:grpSpPr bwMode="auto">
          <a:xfrm>
            <a:off x="4740993" y="2289969"/>
            <a:ext cx="3647431" cy="3470275"/>
            <a:chOff x="4716463" y="2695575"/>
            <a:chExt cx="4032250" cy="3470275"/>
          </a:xfrm>
        </p:grpSpPr>
        <p:grpSp>
          <p:nvGrpSpPr>
            <p:cNvPr id="3" name="Groupe 81"/>
            <p:cNvGrpSpPr>
              <a:grpSpLocks/>
            </p:cNvGrpSpPr>
            <p:nvPr/>
          </p:nvGrpSpPr>
          <p:grpSpPr bwMode="auto">
            <a:xfrm>
              <a:off x="5219700" y="4221163"/>
              <a:ext cx="3529013" cy="1944687"/>
              <a:chOff x="5219700" y="4221163"/>
              <a:chExt cx="3529013" cy="1944687"/>
            </a:xfrm>
          </p:grpSpPr>
          <p:grpSp>
            <p:nvGrpSpPr>
              <p:cNvPr id="4" name="Groupe 46"/>
              <p:cNvGrpSpPr>
                <a:grpSpLocks/>
              </p:cNvGrpSpPr>
              <p:nvPr/>
            </p:nvGrpSpPr>
            <p:grpSpPr bwMode="auto">
              <a:xfrm>
                <a:off x="5219700" y="4221163"/>
                <a:ext cx="1223963" cy="1944687"/>
                <a:chOff x="755650" y="4292600"/>
                <a:chExt cx="1223963" cy="1944688"/>
              </a:xfrm>
            </p:grpSpPr>
            <p:cxnSp>
              <p:nvCxnSpPr>
                <p:cNvPr id="47" name="Connecteur droit avec flèche 46"/>
                <p:cNvCxnSpPr/>
                <p:nvPr/>
              </p:nvCxnSpPr>
              <p:spPr>
                <a:xfrm flipV="1">
                  <a:off x="827088" y="4581525"/>
                  <a:ext cx="936625" cy="15113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Ellipse 47"/>
                <p:cNvSpPr/>
                <p:nvPr/>
              </p:nvSpPr>
              <p:spPr>
                <a:xfrm>
                  <a:off x="755650" y="6165851"/>
                  <a:ext cx="71438" cy="71437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9" name="Ellipse 48"/>
                <p:cNvSpPr/>
                <p:nvPr/>
              </p:nvSpPr>
              <p:spPr>
                <a:xfrm>
                  <a:off x="1835150" y="4292600"/>
                  <a:ext cx="73025" cy="7302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>
                  <a:off x="1908175" y="443706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1" name="Ellipse 50"/>
                <p:cNvSpPr/>
                <p:nvPr/>
              </p:nvSpPr>
              <p:spPr>
                <a:xfrm>
                  <a:off x="1763713" y="4437062"/>
                  <a:ext cx="71437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4" name="Connecteur droit avec flèche 43"/>
              <p:cNvCxnSpPr/>
              <p:nvPr/>
            </p:nvCxnSpPr>
            <p:spPr bwMode="auto">
              <a:xfrm flipV="1">
                <a:off x="5722938" y="4510088"/>
                <a:ext cx="936625" cy="15113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Ellipse 44"/>
              <p:cNvSpPr/>
              <p:nvPr/>
            </p:nvSpPr>
            <p:spPr bwMode="auto">
              <a:xfrm>
                <a:off x="5651500" y="6094413"/>
                <a:ext cx="71438" cy="7143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6" name="Ellipse 45"/>
              <p:cNvSpPr/>
              <p:nvPr/>
            </p:nvSpPr>
            <p:spPr bwMode="auto">
              <a:xfrm>
                <a:off x="6659563" y="4365625"/>
                <a:ext cx="71437" cy="714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5" name="Groupe 49"/>
              <p:cNvGrpSpPr>
                <a:grpSpLocks/>
              </p:cNvGrpSpPr>
              <p:nvPr/>
            </p:nvGrpSpPr>
            <p:grpSpPr bwMode="auto">
              <a:xfrm>
                <a:off x="6732588" y="4294188"/>
                <a:ext cx="1295400" cy="1871662"/>
                <a:chOff x="4572000" y="4365625"/>
                <a:chExt cx="1295400" cy="1871663"/>
              </a:xfrm>
            </p:grpSpPr>
            <p:cxnSp>
              <p:nvCxnSpPr>
                <p:cNvPr id="70" name="Connecteur droit avec flèche 69"/>
                <p:cNvCxnSpPr/>
                <p:nvPr/>
              </p:nvCxnSpPr>
              <p:spPr>
                <a:xfrm flipV="1">
                  <a:off x="4643437" y="4581525"/>
                  <a:ext cx="936625" cy="15113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Ellipse 70"/>
                <p:cNvSpPr/>
                <p:nvPr/>
              </p:nvSpPr>
              <p:spPr>
                <a:xfrm>
                  <a:off x="4572000" y="6165851"/>
                  <a:ext cx="71437" cy="71437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" name="Ellipse 16"/>
                <p:cNvSpPr/>
                <p:nvPr/>
              </p:nvSpPr>
              <p:spPr>
                <a:xfrm>
                  <a:off x="5651500" y="4508500"/>
                  <a:ext cx="73025" cy="73025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3" name="Ellipse 72"/>
                <p:cNvSpPr/>
                <p:nvPr/>
              </p:nvSpPr>
              <p:spPr>
                <a:xfrm>
                  <a:off x="5580062" y="4365625"/>
                  <a:ext cx="71438" cy="71437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5795962" y="4437062"/>
                  <a:ext cx="71438" cy="71438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>
                  <a:off x="5724525" y="4365625"/>
                  <a:ext cx="71437" cy="7143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6" name="Groupe 51"/>
              <p:cNvGrpSpPr>
                <a:grpSpLocks/>
              </p:cNvGrpSpPr>
              <p:nvPr/>
            </p:nvGrpSpPr>
            <p:grpSpPr bwMode="auto">
              <a:xfrm>
                <a:off x="7283450" y="4221163"/>
                <a:ext cx="1465263" cy="1944687"/>
                <a:chOff x="5364088" y="4293096"/>
                <a:chExt cx="1465262" cy="1944688"/>
              </a:xfrm>
            </p:grpSpPr>
            <p:sp>
              <p:nvSpPr>
                <p:cNvPr id="55" name="Ellipse 54"/>
                <p:cNvSpPr/>
                <p:nvPr/>
              </p:nvSpPr>
              <p:spPr>
                <a:xfrm>
                  <a:off x="6372150" y="4366121"/>
                  <a:ext cx="71437" cy="71437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grpSp>
              <p:nvGrpSpPr>
                <p:cNvPr id="7" name="Groupe 50"/>
                <p:cNvGrpSpPr>
                  <a:grpSpLocks/>
                </p:cNvGrpSpPr>
                <p:nvPr/>
              </p:nvGrpSpPr>
              <p:grpSpPr bwMode="auto">
                <a:xfrm>
                  <a:off x="5364088" y="4293096"/>
                  <a:ext cx="1465262" cy="1944688"/>
                  <a:chOff x="5364163" y="4292600"/>
                  <a:chExt cx="1465262" cy="1944688"/>
                </a:xfrm>
              </p:grpSpPr>
              <p:cxnSp>
                <p:nvCxnSpPr>
                  <p:cNvPr id="58" name="Connecteur droit avec flèche 57"/>
                  <p:cNvCxnSpPr/>
                  <p:nvPr/>
                </p:nvCxnSpPr>
                <p:spPr>
                  <a:xfrm flipV="1">
                    <a:off x="5435601" y="4581525"/>
                    <a:ext cx="936624" cy="151130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Ellipse 58"/>
                  <p:cNvSpPr/>
                  <p:nvPr/>
                </p:nvSpPr>
                <p:spPr>
                  <a:xfrm>
                    <a:off x="5364163" y="6165851"/>
                    <a:ext cx="71438" cy="71437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0" name="Ellipse 59"/>
                  <p:cNvSpPr/>
                  <p:nvPr/>
                </p:nvSpPr>
                <p:spPr>
                  <a:xfrm>
                    <a:off x="6300787" y="4437062"/>
                    <a:ext cx="71438" cy="7143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1" name="Ellipse 60"/>
                  <p:cNvSpPr/>
                  <p:nvPr/>
                </p:nvSpPr>
                <p:spPr>
                  <a:xfrm>
                    <a:off x="6443662" y="4508500"/>
                    <a:ext cx="73025" cy="73025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2" name="Ellipse 61"/>
                  <p:cNvSpPr/>
                  <p:nvPr/>
                </p:nvSpPr>
                <p:spPr>
                  <a:xfrm>
                    <a:off x="6588125" y="4437062"/>
                    <a:ext cx="71437" cy="7143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3" name="Ellipse 62"/>
                  <p:cNvSpPr/>
                  <p:nvPr/>
                </p:nvSpPr>
                <p:spPr>
                  <a:xfrm>
                    <a:off x="6516687" y="4365625"/>
                    <a:ext cx="71438" cy="7143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4" name="Ellipse 63"/>
                  <p:cNvSpPr/>
                  <p:nvPr/>
                </p:nvSpPr>
                <p:spPr>
                  <a:xfrm>
                    <a:off x="6588125" y="4292600"/>
                    <a:ext cx="71437" cy="73025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5" name="Ellipse 64"/>
                  <p:cNvSpPr/>
                  <p:nvPr/>
                </p:nvSpPr>
                <p:spPr>
                  <a:xfrm>
                    <a:off x="6453187" y="4292600"/>
                    <a:ext cx="71438" cy="73025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6" name="Ellipse 65"/>
                  <p:cNvSpPr/>
                  <p:nvPr/>
                </p:nvSpPr>
                <p:spPr>
                  <a:xfrm>
                    <a:off x="6659562" y="4365625"/>
                    <a:ext cx="73025" cy="71437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7" name="Ellipse 66"/>
                  <p:cNvSpPr/>
                  <p:nvPr/>
                </p:nvSpPr>
                <p:spPr>
                  <a:xfrm>
                    <a:off x="6453187" y="4589462"/>
                    <a:ext cx="71438" cy="7143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8" name="Ellipse 67"/>
                  <p:cNvSpPr/>
                  <p:nvPr/>
                </p:nvSpPr>
                <p:spPr>
                  <a:xfrm>
                    <a:off x="6588125" y="4581525"/>
                    <a:ext cx="71437" cy="71437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69" name="Ellipse 68"/>
                  <p:cNvSpPr/>
                  <p:nvPr/>
                </p:nvSpPr>
                <p:spPr>
                  <a:xfrm>
                    <a:off x="6757987" y="4437062"/>
                    <a:ext cx="71438" cy="7143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57" name="Ellipse 56"/>
                <p:cNvSpPr/>
                <p:nvPr/>
              </p:nvSpPr>
              <p:spPr>
                <a:xfrm>
                  <a:off x="6659487" y="4508996"/>
                  <a:ext cx="73025" cy="73025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  <p:pic>
          <p:nvPicPr>
            <p:cNvPr id="13360" name="Picture 3" descr="I:\BPS\Analyse territoriale\09 - Présentations\Journée de la DREES 2017\Avantag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463" y="2695575"/>
              <a:ext cx="287337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1" name="Picture 4" descr="I:\BPS\Analyse territoriale\09 - Présentations\Journée de la DREES 2017\Inconvéni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463" y="3141663"/>
              <a:ext cx="287337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e 80"/>
          <p:cNvGrpSpPr>
            <a:grpSpLocks/>
          </p:cNvGrpSpPr>
          <p:nvPr/>
        </p:nvGrpSpPr>
        <p:grpSpPr bwMode="auto">
          <a:xfrm>
            <a:off x="511970" y="2260601"/>
            <a:ext cx="3570287" cy="3249612"/>
            <a:chOff x="179388" y="2700338"/>
            <a:chExt cx="3570287" cy="3249612"/>
          </a:xfrm>
        </p:grpSpPr>
        <p:grpSp>
          <p:nvGrpSpPr>
            <p:cNvPr id="14336" name="Groupe 50"/>
            <p:cNvGrpSpPr>
              <a:grpSpLocks/>
            </p:cNvGrpSpPr>
            <p:nvPr/>
          </p:nvGrpSpPr>
          <p:grpSpPr bwMode="auto">
            <a:xfrm>
              <a:off x="1116013" y="5373688"/>
              <a:ext cx="2633662" cy="576262"/>
              <a:chOff x="3275856" y="5229200"/>
              <a:chExt cx="3744416" cy="81909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149193" y="5229200"/>
                <a:ext cx="1871079" cy="81909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75856" y="5229200"/>
                <a:ext cx="1873337" cy="81909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3636981" y="5515769"/>
                <a:ext cx="69967" cy="7446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995849" y="5590232"/>
                <a:ext cx="72225" cy="6994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3781431" y="5301406"/>
                <a:ext cx="69967" cy="722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5004743" y="5876801"/>
                <a:ext cx="72225" cy="722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6875822" y="5734645"/>
                <a:ext cx="72225" cy="6994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6875822" y="5445819"/>
                <a:ext cx="72225" cy="6994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5149193" y="5804594"/>
                <a:ext cx="69967" cy="7220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5291385" y="5804594"/>
                <a:ext cx="72225" cy="7220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219160" y="5949007"/>
                <a:ext cx="72225" cy="7220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6733630" y="5660181"/>
                <a:ext cx="69967" cy="7446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3492531" y="5515769"/>
                <a:ext cx="69967" cy="7446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4932518" y="5949007"/>
                <a:ext cx="72225" cy="7220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3781431" y="5515769"/>
                <a:ext cx="69967" cy="7446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5004743" y="5734645"/>
                <a:ext cx="72225" cy="6994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3636981" y="5373613"/>
                <a:ext cx="69967" cy="7220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3923624" y="5373613"/>
                <a:ext cx="72225" cy="7220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4140299" y="5445819"/>
                <a:ext cx="72225" cy="69949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6151315" y="5944494"/>
                <a:ext cx="72225" cy="7220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pic>
          <p:nvPicPr>
            <p:cNvPr id="13322" name="Picture 3" descr="I:\BPS\Analyse territoriale\09 - Présentations\Journée de la DREES 2017\Avantag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88" y="2700338"/>
              <a:ext cx="288925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4" descr="I:\BPS\Analyse territoriale\09 - Présentations\Journée de la DREES 2017\Inconvéni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388" y="3141663"/>
              <a:ext cx="2889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37" name="Groupe 78"/>
            <p:cNvGrpSpPr>
              <a:grpSpLocks/>
            </p:cNvGrpSpPr>
            <p:nvPr/>
          </p:nvGrpSpPr>
          <p:grpSpPr bwMode="auto">
            <a:xfrm>
              <a:off x="1763713" y="3933825"/>
              <a:ext cx="1317625" cy="574675"/>
              <a:chOff x="1763713" y="3933825"/>
              <a:chExt cx="1317625" cy="574675"/>
            </a:xfrm>
          </p:grpSpPr>
          <p:grpSp>
            <p:nvGrpSpPr>
              <p:cNvPr id="14338" name="Groupe 49"/>
              <p:cNvGrpSpPr>
                <a:grpSpLocks/>
              </p:cNvGrpSpPr>
              <p:nvPr/>
            </p:nvGrpSpPr>
            <p:grpSpPr bwMode="auto">
              <a:xfrm>
                <a:off x="1763713" y="3933825"/>
                <a:ext cx="1317625" cy="574675"/>
                <a:chOff x="4139952" y="3861048"/>
                <a:chExt cx="1872208" cy="819091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139952" y="3861048"/>
                  <a:ext cx="1872208" cy="81909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0" name="Ellipse 29"/>
                <p:cNvSpPr/>
                <p:nvPr/>
              </p:nvSpPr>
              <p:spPr>
                <a:xfrm>
                  <a:off x="4212134" y="4005860"/>
                  <a:ext cx="72182" cy="70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4428678" y="4005860"/>
                  <a:ext cx="72182" cy="70144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4212134" y="4148409"/>
                  <a:ext cx="72182" cy="72406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5795615" y="4438033"/>
                  <a:ext cx="72182" cy="7014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4" name="Ellipse 33"/>
                <p:cNvSpPr/>
                <p:nvPr/>
              </p:nvSpPr>
              <p:spPr>
                <a:xfrm>
                  <a:off x="4356497" y="4148409"/>
                  <a:ext cx="72182" cy="72406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5" name="Ellipse 34"/>
                <p:cNvSpPr/>
                <p:nvPr/>
              </p:nvSpPr>
              <p:spPr>
                <a:xfrm>
                  <a:off x="4284315" y="3933454"/>
                  <a:ext cx="72182" cy="72406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4284315" y="4220815"/>
                  <a:ext cx="72182" cy="72406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4645223" y="4005860"/>
                  <a:ext cx="69925" cy="70144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5867797" y="4582844"/>
                  <a:ext cx="72182" cy="70142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9" name="Ellipse 38"/>
                <p:cNvSpPr/>
                <p:nvPr/>
              </p:nvSpPr>
              <p:spPr>
                <a:xfrm>
                  <a:off x="5651252" y="4508175"/>
                  <a:ext cx="72182" cy="74669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0" name="Ellipse 39"/>
                <p:cNvSpPr/>
                <p:nvPr/>
              </p:nvSpPr>
              <p:spPr>
                <a:xfrm>
                  <a:off x="5867797" y="4293221"/>
                  <a:ext cx="72182" cy="72406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78" name="Ellipse 77"/>
              <p:cNvSpPr/>
              <p:nvPr/>
            </p:nvSpPr>
            <p:spPr bwMode="auto">
              <a:xfrm>
                <a:off x="1979613" y="3951288"/>
                <a:ext cx="53975" cy="539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4344" name="ZoneTexte 14343"/>
          <p:cNvSpPr txBox="1"/>
          <p:nvPr/>
        </p:nvSpPr>
        <p:spPr>
          <a:xfrm>
            <a:off x="4965775" y="572508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6327358" y="575512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A’</a:t>
            </a:r>
            <a:endParaRPr lang="fr-FR" dirty="0"/>
          </a:p>
        </p:txBody>
      </p:sp>
      <p:sp>
        <p:nvSpPr>
          <p:cNvPr id="85" name="ZoneTexte 84"/>
          <p:cNvSpPr txBox="1"/>
          <p:nvPr/>
        </p:nvSpPr>
        <p:spPr>
          <a:xfrm>
            <a:off x="5591717" y="57120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7098682" y="572452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4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 animBg="1"/>
      <p:bldP spid="14340" grpId="0" build="allAtOnce" animBg="1"/>
      <p:bldP spid="14341" grpId="0" build="allAtOnce" animBg="1"/>
      <p:bldP spid="14342" grpId="0" build="allAtOnce" animBg="1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1389</Words>
  <Application>Microsoft Office PowerPoint</Application>
  <PresentationFormat>Affichage à l'écran (4:3)</PresentationFormat>
  <Paragraphs>174</Paragraphs>
  <Slides>22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1_Thème Office</vt:lpstr>
      <vt:lpstr>Démographie des professionnels de santé et projection des effectifs à horizon 2040</vt:lpstr>
      <vt:lpstr>Plan de la présentation</vt:lpstr>
      <vt:lpstr>Les professionnels de premier recours aujourd’hui</vt:lpstr>
      <vt:lpstr>Démographie 1999 - 2020</vt:lpstr>
      <vt:lpstr>Démographie 1999 – 2020 Mode d’exercice</vt:lpstr>
      <vt:lpstr>La médecine en centre de santé : un mode d’exercice encore minoritaire mais en développement</vt:lpstr>
      <vt:lpstr>La médecine en centre de santé : un mode d’exercice encore minoritaire mais en développement (ARA)</vt:lpstr>
      <vt:lpstr>Des répartitions géographiques très différentes </vt:lpstr>
      <vt:lpstr>Les indicateurs usuels d’accessibilité spatiale</vt:lpstr>
      <vt:lpstr>Accessibilité Potentielle Localisée (APL)</vt:lpstr>
      <vt:lpstr>Des médecins généralistes plutôt bien répartis…</vt:lpstr>
      <vt:lpstr>….mais des inégalités plus marquées chez les moins de 50 ans</vt:lpstr>
      <vt:lpstr>Les infirmiers sont concentrés au sud d’un axe Dordogne-Meuse</vt:lpstr>
      <vt:lpstr>Médecins généralistes</vt:lpstr>
      <vt:lpstr>Démographie à horizon 2040</vt:lpstr>
      <vt:lpstr>Les modèles de projections de la DREES</vt:lpstr>
      <vt:lpstr>Des projections de médecins salariés dynamiques</vt:lpstr>
      <vt:lpstr>Effectifs de médecins à horizon 2040</vt:lpstr>
      <vt:lpstr>Effectifs d’infirmiers à horizon 2040</vt:lpstr>
      <vt:lpstr>Pour conclure</vt:lpstr>
      <vt:lpstr>Pour en savoir plus …</vt:lpstr>
      <vt:lpstr>L’APL : méthodologie</vt:lpstr>
    </vt:vector>
  </TitlesOfParts>
  <Company>Ministères Chargés des Affaires Sociales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Démographie des professionnels de santé et projection des effectifs à horizon 2040</dc:title>
  <dc:creator>BARLET, Muriel (DREES/OSAM)</dc:creator>
  <cp:lastModifiedBy>CHAPUT, Hélène (DREES/OSAM/BPS)</cp:lastModifiedBy>
  <cp:revision>50</cp:revision>
  <dcterms:created xsi:type="dcterms:W3CDTF">2019-01-23T21:00:55Z</dcterms:created>
  <dcterms:modified xsi:type="dcterms:W3CDTF">2020-11-18T16:09:59Z</dcterms:modified>
</cp:coreProperties>
</file>