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1" r:id="rId3"/>
    <p:sldId id="282" r:id="rId4"/>
    <p:sldId id="283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298" r:id="rId16"/>
    <p:sldId id="285" r:id="rId17"/>
    <p:sldId id="287" r:id="rId18"/>
    <p:sldId id="289" r:id="rId19"/>
    <p:sldId id="309" r:id="rId20"/>
    <p:sldId id="297" r:id="rId21"/>
  </p:sldIdLst>
  <p:sldSz cx="9144000" cy="5143500" type="screen16x9"/>
  <p:notesSz cx="6808788" cy="99409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0F4"/>
    <a:srgbClr val="DE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36"/>
    </p:cViewPr>
  </p:sorterViewPr>
  <p:notesViewPr>
    <p:cSldViewPr>
      <p:cViewPr varScale="1">
        <p:scale>
          <a:sx n="46" d="100"/>
          <a:sy n="46" d="100"/>
        </p:scale>
        <p:origin x="-2772" y="-8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ALGER\Documents\DEM\Bulletin%20Liaison%20AN\Tab-BLAN_26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landWALGER\OneDrive%20-%20MUTUELLES%20DE%20FRANCE\Documents\DEM\Journ&#233;es_GIE_2019\Bilan-CdS_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landWALGER\OneDrive%20-%20MUTUELLES%20DE%20FRANCE\Documents\DEM\Journ&#233;es_GIE_2019\Bilan-CdS_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landWALGER\OneDrive%20-%20MUTUELLES%20DE%20FRANCE\Documents\DEM\Journ&#233;es_GIE_2019\Bilan-CdS_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landWALGER\OneDrive%20-%20MUTUELLES%20DE%20FRANCE\Documents\DEM\Journ&#233;es_GIE_2019\Bilan-CdS_2019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olandWALGER\OneDrive%20-%20MUTUELLES%20DE%20FRANCE\Documents\DEM\Journ&#233;es_GIE_2019\Bilan-CdS_2019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RolandWALGER\OneDrive%20-%20MUTUELLES%20DE%20FRANCE\Documents\DEM\Journ&#233;es_GIE_2019\Bilan-CdS_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rgbClr val="002060"/>
              </a:solidFill>
            </a:ln>
          </c:spPr>
          <c:cat>
            <c:strRef>
              <c:f>'Adh-AN'!$A$13:$A$18</c:f>
              <c:strCache>
                <c:ptCount val="3"/>
                <c:pt idx="0">
                  <c:v>Médicaux/Polyvalents</c:v>
                </c:pt>
                <c:pt idx="1">
                  <c:v>Infirmiers</c:v>
                </c:pt>
                <c:pt idx="2">
                  <c:v>Dentaires</c:v>
                </c:pt>
              </c:strCache>
            </c:strRef>
          </c:cat>
          <c:val>
            <c:numRef>
              <c:f>'Adh-AN'!$B$13:$B$18</c:f>
              <c:numCache>
                <c:formatCode>General</c:formatCode>
                <c:ptCount val="3"/>
                <c:pt idx="0">
                  <c:v>642</c:v>
                </c:pt>
                <c:pt idx="1">
                  <c:v>487</c:v>
                </c:pt>
                <c:pt idx="2">
                  <c:v>834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96-4D47-B7E3-38F44060D15E}"/>
            </c:ext>
          </c:extLst>
        </c:ser>
        <c:ser>
          <c:idx val="1"/>
          <c:order val="1"/>
          <c:cat>
            <c:strRef>
              <c:f>'Adh-AN'!$A$13:$A$18</c:f>
              <c:strCache>
                <c:ptCount val="3"/>
                <c:pt idx="0">
                  <c:v>Médicaux/Polyvalents</c:v>
                </c:pt>
                <c:pt idx="1">
                  <c:v>Infirmiers</c:v>
                </c:pt>
                <c:pt idx="2">
                  <c:v>Dentaires</c:v>
                </c:pt>
              </c:strCache>
            </c:strRef>
          </c:cat>
          <c:val>
            <c:numRef>
              <c:f>'Adh-AN'!$C$13:$C$18</c:f>
              <c:numCache>
                <c:formatCode>0.0%</c:formatCode>
                <c:ptCount val="3"/>
                <c:pt idx="0">
                  <c:v>0.28599999999999998</c:v>
                </c:pt>
                <c:pt idx="1">
                  <c:v>0.24808965868568517</c:v>
                </c:pt>
                <c:pt idx="2">
                  <c:v>0.42485990830361692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96-4D47-B7E3-38F44060D1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1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Nombre de centres enregistrés par les ARS et l'ATIH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'Nb-CdS'!$B$2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'Nb-CdS'!$A$3:$A$6</c:f>
              <c:strCache>
                <c:ptCount val="4"/>
                <c:pt idx="0">
                  <c:v>Finess validé ARS</c:v>
                </c:pt>
                <c:pt idx="1">
                  <c:v>Saisie validée par CdS</c:v>
                </c:pt>
                <c:pt idx="2">
                  <c:v>Saisie non finalisée par CdS</c:v>
                </c:pt>
                <c:pt idx="3">
                  <c:v>Pas de saisie CdS</c:v>
                </c:pt>
              </c:strCache>
            </c:strRef>
          </c:cat>
          <c:val>
            <c:numRef>
              <c:f>'Nb-CdS'!$B$3:$B$6</c:f>
              <c:numCache>
                <c:formatCode>General</c:formatCode>
                <c:ptCount val="4"/>
                <c:pt idx="0">
                  <c:v>1892</c:v>
                </c:pt>
                <c:pt idx="1">
                  <c:v>1619</c:v>
                </c:pt>
                <c:pt idx="2">
                  <c:v>65</c:v>
                </c:pt>
                <c:pt idx="3">
                  <c:v>247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F7-4B1D-90DC-9E55163B9359}"/>
            </c:ext>
          </c:extLst>
        </c:ser>
        <c:ser>
          <c:idx val="1"/>
          <c:order val="1"/>
          <c:tx>
            <c:strRef>
              <c:f>'Nb-CdS'!$C$2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'Nb-CdS'!$A$3:$A$6</c:f>
              <c:strCache>
                <c:ptCount val="4"/>
                <c:pt idx="0">
                  <c:v>Finess validé ARS</c:v>
                </c:pt>
                <c:pt idx="1">
                  <c:v>Saisie validée par CdS</c:v>
                </c:pt>
                <c:pt idx="2">
                  <c:v>Saisie non finalisée par CdS</c:v>
                </c:pt>
                <c:pt idx="3">
                  <c:v>Pas de saisie CdS</c:v>
                </c:pt>
              </c:strCache>
            </c:strRef>
          </c:cat>
          <c:val>
            <c:numRef>
              <c:f>'Nb-CdS'!$C$3:$C$6</c:f>
              <c:numCache>
                <c:formatCode>General</c:formatCode>
                <c:ptCount val="4"/>
                <c:pt idx="0">
                  <c:v>2059</c:v>
                </c:pt>
                <c:pt idx="1">
                  <c:v>1640</c:v>
                </c:pt>
                <c:pt idx="2">
                  <c:v>35</c:v>
                </c:pt>
                <c:pt idx="3">
                  <c:v>387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F7-4B1D-90DC-9E55163B9359}"/>
            </c:ext>
          </c:extLst>
        </c:ser>
        <c:ser>
          <c:idx val="2"/>
          <c:order val="2"/>
          <c:tx>
            <c:strRef>
              <c:f>'Nb-CdS'!$D$2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'Nb-CdS'!$A$3:$A$6</c:f>
              <c:strCache>
                <c:ptCount val="4"/>
                <c:pt idx="0">
                  <c:v>Finess validé ARS</c:v>
                </c:pt>
                <c:pt idx="1">
                  <c:v>Saisie validée par CdS</c:v>
                </c:pt>
                <c:pt idx="2">
                  <c:v>Saisie non finalisée par CdS</c:v>
                </c:pt>
                <c:pt idx="3">
                  <c:v>Pas de saisie CdS</c:v>
                </c:pt>
              </c:strCache>
            </c:strRef>
          </c:cat>
          <c:val>
            <c:numRef>
              <c:f>'Nb-CdS'!$D$3:$D$6</c:f>
              <c:numCache>
                <c:formatCode>General</c:formatCode>
                <c:ptCount val="4"/>
                <c:pt idx="0">
                  <c:v>2187</c:v>
                </c:pt>
                <c:pt idx="1">
                  <c:v>1831</c:v>
                </c:pt>
                <c:pt idx="2">
                  <c:v>44</c:v>
                </c:pt>
                <c:pt idx="3">
                  <c:v>314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EF7-4B1D-90DC-9E55163B9359}"/>
            </c:ext>
          </c:extLst>
        </c:ser>
        <c:ser>
          <c:idx val="3"/>
          <c:order val="3"/>
          <c:tx>
            <c:strRef>
              <c:f>'Nb-CdS'!$E$2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'Nb-CdS'!$A$3:$A$6</c:f>
              <c:strCache>
                <c:ptCount val="4"/>
                <c:pt idx="0">
                  <c:v>Finess validé ARS</c:v>
                </c:pt>
                <c:pt idx="1">
                  <c:v>Saisie validée par CdS</c:v>
                </c:pt>
                <c:pt idx="2">
                  <c:v>Saisie non finalisée par CdS</c:v>
                </c:pt>
                <c:pt idx="3">
                  <c:v>Pas de saisie CdS</c:v>
                </c:pt>
              </c:strCache>
            </c:strRef>
          </c:cat>
          <c:val>
            <c:numRef>
              <c:f>'Nb-CdS'!$E$3:$E$6</c:f>
              <c:numCache>
                <c:formatCode>General</c:formatCode>
                <c:ptCount val="4"/>
                <c:pt idx="0">
                  <c:v>2190</c:v>
                </c:pt>
                <c:pt idx="1">
                  <c:v>2040</c:v>
                </c:pt>
                <c:pt idx="2">
                  <c:v>33</c:v>
                </c:pt>
                <c:pt idx="3">
                  <c:v>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F7-4B1D-90DC-9E55163B935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60101480"/>
        <c:axId val="260101088"/>
      </c:barChart>
      <c:catAx>
        <c:axId val="260101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0101088"/>
        <c:crosses val="autoZero"/>
        <c:auto val="1"/>
        <c:lblAlgn val="ctr"/>
        <c:lblOffset val="100"/>
        <c:noMultiLvlLbl val="0"/>
      </c:catAx>
      <c:valAx>
        <c:axId val="26010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0101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fr-FR"/>
              <a:t>Evolution du nombre de CdS par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Activités!$B$1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Activités!$A$2:$A$4</c:f>
              <c:strCache>
                <c:ptCount val="3"/>
                <c:pt idx="0">
                  <c:v>centres médicaux / pluriprofessionnels</c:v>
                </c:pt>
                <c:pt idx="1">
                  <c:v>centres dentaires</c:v>
                </c:pt>
                <c:pt idx="2">
                  <c:v>centres infirmiers</c:v>
                </c:pt>
              </c:strCache>
            </c:strRef>
          </c:cat>
          <c:val>
            <c:numRef>
              <c:f>Activités!$B$2:$B$4</c:f>
              <c:numCache>
                <c:formatCode>General</c:formatCode>
                <c:ptCount val="3"/>
                <c:pt idx="0">
                  <c:v>490</c:v>
                </c:pt>
                <c:pt idx="1">
                  <c:v>658</c:v>
                </c:pt>
                <c:pt idx="2">
                  <c:v>471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ED5-4D92-B257-0136F9BEC997}"/>
            </c:ext>
          </c:extLst>
        </c:ser>
        <c:ser>
          <c:idx val="1"/>
          <c:order val="1"/>
          <c:tx>
            <c:strRef>
              <c:f>Activités!$C$1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Activités!$A$2:$A$4</c:f>
              <c:strCache>
                <c:ptCount val="3"/>
                <c:pt idx="0">
                  <c:v>centres médicaux / pluriprofessionnels</c:v>
                </c:pt>
                <c:pt idx="1">
                  <c:v>centres dentaires</c:v>
                </c:pt>
                <c:pt idx="2">
                  <c:v>centres infirmiers</c:v>
                </c:pt>
              </c:strCache>
            </c:strRef>
          </c:cat>
          <c:val>
            <c:numRef>
              <c:f>Activités!$C$2:$C$4</c:f>
              <c:numCache>
                <c:formatCode>General</c:formatCode>
                <c:ptCount val="3"/>
                <c:pt idx="0">
                  <c:v>500</c:v>
                </c:pt>
                <c:pt idx="1">
                  <c:v>677</c:v>
                </c:pt>
                <c:pt idx="2">
                  <c:v>462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ED5-4D92-B257-0136F9BEC997}"/>
            </c:ext>
          </c:extLst>
        </c:ser>
        <c:ser>
          <c:idx val="2"/>
          <c:order val="2"/>
          <c:tx>
            <c:strRef>
              <c:f>Activités!$D$1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Activités!$A$2:$A$4</c:f>
              <c:strCache>
                <c:ptCount val="3"/>
                <c:pt idx="0">
                  <c:v>centres médicaux / pluriprofessionnels</c:v>
                </c:pt>
                <c:pt idx="1">
                  <c:v>centres dentaires</c:v>
                </c:pt>
                <c:pt idx="2">
                  <c:v>centres infirmiers</c:v>
                </c:pt>
              </c:strCache>
            </c:strRef>
          </c:cat>
          <c:val>
            <c:numRef>
              <c:f>Activités!$D$2:$D$4</c:f>
              <c:numCache>
                <c:formatCode>General</c:formatCode>
                <c:ptCount val="3"/>
                <c:pt idx="0">
                  <c:v>603</c:v>
                </c:pt>
                <c:pt idx="1">
                  <c:v>744</c:v>
                </c:pt>
                <c:pt idx="2">
                  <c:v>484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ED5-4D92-B257-0136F9BEC997}"/>
            </c:ext>
          </c:extLst>
        </c:ser>
        <c:ser>
          <c:idx val="3"/>
          <c:order val="3"/>
          <c:tx>
            <c:strRef>
              <c:f>Activités!$E$1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Activités!$A$2:$A$4</c:f>
              <c:strCache>
                <c:ptCount val="3"/>
                <c:pt idx="0">
                  <c:v>centres médicaux / pluriprofessionnels</c:v>
                </c:pt>
                <c:pt idx="1">
                  <c:v>centres dentaires</c:v>
                </c:pt>
                <c:pt idx="2">
                  <c:v>centres infirmiers</c:v>
                </c:pt>
              </c:strCache>
            </c:strRef>
          </c:cat>
          <c:val>
            <c:numRef>
              <c:f>Activités!$E$2:$E$4</c:f>
              <c:numCache>
                <c:formatCode>General</c:formatCode>
                <c:ptCount val="3"/>
                <c:pt idx="0">
                  <c:v>691</c:v>
                </c:pt>
                <c:pt idx="1">
                  <c:v>857</c:v>
                </c:pt>
                <c:pt idx="2">
                  <c:v>492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ED5-4D92-B257-0136F9BEC9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49136432"/>
        <c:axId val="149137608"/>
      </c:barChart>
      <c:catAx>
        <c:axId val="149136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9137608"/>
        <c:crosses val="autoZero"/>
        <c:auto val="1"/>
        <c:lblAlgn val="ctr"/>
        <c:lblOffset val="100"/>
        <c:noMultiLvlLbl val="0"/>
      </c:catAx>
      <c:valAx>
        <c:axId val="149137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9136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'Nb-CdS_Région'!$B$3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'Nb-CdS_Région'!$A$4:$A$20</c:f>
              <c:strCache>
                <c:ptCount val="17"/>
                <c:pt idx="0">
                  <c:v>Auvergne-Rhône-Alpes</c:v>
                </c:pt>
                <c:pt idx="1">
                  <c:v>Bourgogne-Franche-Comté</c:v>
                </c:pt>
                <c:pt idx="2">
                  <c:v>Bretagne</c:v>
                </c:pt>
                <c:pt idx="3">
                  <c:v>Centre-Val de Loire</c:v>
                </c:pt>
                <c:pt idx="4">
                  <c:v>Corse</c:v>
                </c:pt>
                <c:pt idx="5">
                  <c:v>Grand Est</c:v>
                </c:pt>
                <c:pt idx="6">
                  <c:v>Hauts-de-France</c:v>
                </c:pt>
                <c:pt idx="7">
                  <c:v>Ile-de-France</c:v>
                </c:pt>
                <c:pt idx="8">
                  <c:v>Normandie</c:v>
                </c:pt>
                <c:pt idx="9">
                  <c:v>Nouvelle-Aquitaine</c:v>
                </c:pt>
                <c:pt idx="10">
                  <c:v>Occitanie</c:v>
                </c:pt>
                <c:pt idx="11">
                  <c:v>Pays de la Loire</c:v>
                </c:pt>
                <c:pt idx="12">
                  <c:v>Provence-Alpes-Côte d'Azur</c:v>
                </c:pt>
                <c:pt idx="13">
                  <c:v>GUADELOUPE</c:v>
                </c:pt>
                <c:pt idx="14">
                  <c:v>MARTINIQUE</c:v>
                </c:pt>
                <c:pt idx="15">
                  <c:v>OCEAN INDIEN</c:v>
                </c:pt>
                <c:pt idx="16">
                  <c:v>Coll d'outre-mer autre</c:v>
                </c:pt>
              </c:strCache>
            </c:strRef>
          </c:cat>
          <c:val>
            <c:numRef>
              <c:f>'Nb-CdS_Région'!$B$4:$B$20</c:f>
              <c:numCache>
                <c:formatCode>General</c:formatCode>
                <c:ptCount val="17"/>
                <c:pt idx="0">
                  <c:v>189</c:v>
                </c:pt>
                <c:pt idx="1">
                  <c:v>107</c:v>
                </c:pt>
                <c:pt idx="2">
                  <c:v>77</c:v>
                </c:pt>
                <c:pt idx="3">
                  <c:v>46</c:v>
                </c:pt>
                <c:pt idx="4">
                  <c:v>7</c:v>
                </c:pt>
                <c:pt idx="5">
                  <c:v>183</c:v>
                </c:pt>
                <c:pt idx="6">
                  <c:v>146</c:v>
                </c:pt>
                <c:pt idx="7">
                  <c:v>311</c:v>
                </c:pt>
                <c:pt idx="8">
                  <c:v>72</c:v>
                </c:pt>
                <c:pt idx="9">
                  <c:v>110</c:v>
                </c:pt>
                <c:pt idx="10">
                  <c:v>145</c:v>
                </c:pt>
                <c:pt idx="11">
                  <c:v>109</c:v>
                </c:pt>
                <c:pt idx="12">
                  <c:v>109</c:v>
                </c:pt>
                <c:pt idx="13">
                  <c:v>3</c:v>
                </c:pt>
                <c:pt idx="14">
                  <c:v>4</c:v>
                </c:pt>
                <c:pt idx="1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2D-49E6-8BCA-BE076D2A1906}"/>
            </c:ext>
          </c:extLst>
        </c:ser>
        <c:ser>
          <c:idx val="1"/>
          <c:order val="1"/>
          <c:tx>
            <c:strRef>
              <c:f>'Nb-CdS_Région'!$C$3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'Nb-CdS_Région'!$A$4:$A$20</c:f>
              <c:strCache>
                <c:ptCount val="17"/>
                <c:pt idx="0">
                  <c:v>Auvergne-Rhône-Alpes</c:v>
                </c:pt>
                <c:pt idx="1">
                  <c:v>Bourgogne-Franche-Comté</c:v>
                </c:pt>
                <c:pt idx="2">
                  <c:v>Bretagne</c:v>
                </c:pt>
                <c:pt idx="3">
                  <c:v>Centre-Val de Loire</c:v>
                </c:pt>
                <c:pt idx="4">
                  <c:v>Corse</c:v>
                </c:pt>
                <c:pt idx="5">
                  <c:v>Grand Est</c:v>
                </c:pt>
                <c:pt idx="6">
                  <c:v>Hauts-de-France</c:v>
                </c:pt>
                <c:pt idx="7">
                  <c:v>Ile-de-France</c:v>
                </c:pt>
                <c:pt idx="8">
                  <c:v>Normandie</c:v>
                </c:pt>
                <c:pt idx="9">
                  <c:v>Nouvelle-Aquitaine</c:v>
                </c:pt>
                <c:pt idx="10">
                  <c:v>Occitanie</c:v>
                </c:pt>
                <c:pt idx="11">
                  <c:v>Pays de la Loire</c:v>
                </c:pt>
                <c:pt idx="12">
                  <c:v>Provence-Alpes-Côte d'Azur</c:v>
                </c:pt>
                <c:pt idx="13">
                  <c:v>GUADELOUPE</c:v>
                </c:pt>
                <c:pt idx="14">
                  <c:v>MARTINIQUE</c:v>
                </c:pt>
                <c:pt idx="15">
                  <c:v>OCEAN INDIEN</c:v>
                </c:pt>
                <c:pt idx="16">
                  <c:v>Coll d'outre-mer autre</c:v>
                </c:pt>
              </c:strCache>
            </c:strRef>
          </c:cat>
          <c:val>
            <c:numRef>
              <c:f>'Nb-CdS_Région'!$C$4:$C$20</c:f>
              <c:numCache>
                <c:formatCode>General</c:formatCode>
                <c:ptCount val="17"/>
                <c:pt idx="0">
                  <c:v>183</c:v>
                </c:pt>
                <c:pt idx="1">
                  <c:v>97</c:v>
                </c:pt>
                <c:pt idx="2">
                  <c:v>77</c:v>
                </c:pt>
                <c:pt idx="3">
                  <c:v>46</c:v>
                </c:pt>
                <c:pt idx="4">
                  <c:v>7</c:v>
                </c:pt>
                <c:pt idx="5">
                  <c:v>180</c:v>
                </c:pt>
                <c:pt idx="6">
                  <c:v>173</c:v>
                </c:pt>
                <c:pt idx="7">
                  <c:v>329</c:v>
                </c:pt>
                <c:pt idx="8">
                  <c:v>73</c:v>
                </c:pt>
                <c:pt idx="9">
                  <c:v>108</c:v>
                </c:pt>
                <c:pt idx="10">
                  <c:v>143</c:v>
                </c:pt>
                <c:pt idx="11">
                  <c:v>109</c:v>
                </c:pt>
                <c:pt idx="12">
                  <c:v>107</c:v>
                </c:pt>
                <c:pt idx="13">
                  <c:v>2</c:v>
                </c:pt>
                <c:pt idx="1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12D-49E6-8BCA-BE076D2A1906}"/>
            </c:ext>
          </c:extLst>
        </c:ser>
        <c:ser>
          <c:idx val="2"/>
          <c:order val="2"/>
          <c:tx>
            <c:strRef>
              <c:f>'Nb-CdS_Région'!$D$3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'Nb-CdS_Région'!$A$4:$A$20</c:f>
              <c:strCache>
                <c:ptCount val="17"/>
                <c:pt idx="0">
                  <c:v>Auvergne-Rhône-Alpes</c:v>
                </c:pt>
                <c:pt idx="1">
                  <c:v>Bourgogne-Franche-Comté</c:v>
                </c:pt>
                <c:pt idx="2">
                  <c:v>Bretagne</c:v>
                </c:pt>
                <c:pt idx="3">
                  <c:v>Centre-Val de Loire</c:v>
                </c:pt>
                <c:pt idx="4">
                  <c:v>Corse</c:v>
                </c:pt>
                <c:pt idx="5">
                  <c:v>Grand Est</c:v>
                </c:pt>
                <c:pt idx="6">
                  <c:v>Hauts-de-France</c:v>
                </c:pt>
                <c:pt idx="7">
                  <c:v>Ile-de-France</c:v>
                </c:pt>
                <c:pt idx="8">
                  <c:v>Normandie</c:v>
                </c:pt>
                <c:pt idx="9">
                  <c:v>Nouvelle-Aquitaine</c:v>
                </c:pt>
                <c:pt idx="10">
                  <c:v>Occitanie</c:v>
                </c:pt>
                <c:pt idx="11">
                  <c:v>Pays de la Loire</c:v>
                </c:pt>
                <c:pt idx="12">
                  <c:v>Provence-Alpes-Côte d'Azur</c:v>
                </c:pt>
                <c:pt idx="13">
                  <c:v>GUADELOUPE</c:v>
                </c:pt>
                <c:pt idx="14">
                  <c:v>MARTINIQUE</c:v>
                </c:pt>
                <c:pt idx="15">
                  <c:v>OCEAN INDIEN</c:v>
                </c:pt>
                <c:pt idx="16">
                  <c:v>Coll d'outre-mer autre</c:v>
                </c:pt>
              </c:strCache>
            </c:strRef>
          </c:cat>
          <c:val>
            <c:numRef>
              <c:f>'Nb-CdS_Région'!$D$4:$D$20</c:f>
              <c:numCache>
                <c:formatCode>General</c:formatCode>
                <c:ptCount val="17"/>
                <c:pt idx="0">
                  <c:v>213</c:v>
                </c:pt>
                <c:pt idx="1">
                  <c:v>115</c:v>
                </c:pt>
                <c:pt idx="2">
                  <c:v>85</c:v>
                </c:pt>
                <c:pt idx="3">
                  <c:v>54</c:v>
                </c:pt>
                <c:pt idx="4">
                  <c:v>8</c:v>
                </c:pt>
                <c:pt idx="5">
                  <c:v>200</c:v>
                </c:pt>
                <c:pt idx="6">
                  <c:v>197</c:v>
                </c:pt>
                <c:pt idx="7">
                  <c:v>416</c:v>
                </c:pt>
                <c:pt idx="8">
                  <c:v>81</c:v>
                </c:pt>
                <c:pt idx="9">
                  <c:v>124</c:v>
                </c:pt>
                <c:pt idx="10">
                  <c:v>162</c:v>
                </c:pt>
                <c:pt idx="11">
                  <c:v>127</c:v>
                </c:pt>
                <c:pt idx="12">
                  <c:v>134</c:v>
                </c:pt>
                <c:pt idx="13">
                  <c:v>1</c:v>
                </c:pt>
                <c:pt idx="14">
                  <c:v>4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12D-49E6-8BCA-BE076D2A1906}"/>
            </c:ext>
          </c:extLst>
        </c:ser>
        <c:ser>
          <c:idx val="3"/>
          <c:order val="3"/>
          <c:tx>
            <c:strRef>
              <c:f>'Nb-CdS_Région'!$E$3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'Nb-CdS_Région'!$A$4:$A$20</c:f>
              <c:strCache>
                <c:ptCount val="17"/>
                <c:pt idx="0">
                  <c:v>Auvergne-Rhône-Alpes</c:v>
                </c:pt>
                <c:pt idx="1">
                  <c:v>Bourgogne-Franche-Comté</c:v>
                </c:pt>
                <c:pt idx="2">
                  <c:v>Bretagne</c:v>
                </c:pt>
                <c:pt idx="3">
                  <c:v>Centre-Val de Loire</c:v>
                </c:pt>
                <c:pt idx="4">
                  <c:v>Corse</c:v>
                </c:pt>
                <c:pt idx="5">
                  <c:v>Grand Est</c:v>
                </c:pt>
                <c:pt idx="6">
                  <c:v>Hauts-de-France</c:v>
                </c:pt>
                <c:pt idx="7">
                  <c:v>Ile-de-France</c:v>
                </c:pt>
                <c:pt idx="8">
                  <c:v>Normandie</c:v>
                </c:pt>
                <c:pt idx="9">
                  <c:v>Nouvelle-Aquitaine</c:v>
                </c:pt>
                <c:pt idx="10">
                  <c:v>Occitanie</c:v>
                </c:pt>
                <c:pt idx="11">
                  <c:v>Pays de la Loire</c:v>
                </c:pt>
                <c:pt idx="12">
                  <c:v>Provence-Alpes-Côte d'Azur</c:v>
                </c:pt>
                <c:pt idx="13">
                  <c:v>GUADELOUPE</c:v>
                </c:pt>
                <c:pt idx="14">
                  <c:v>MARTINIQUE</c:v>
                </c:pt>
                <c:pt idx="15">
                  <c:v>OCEAN INDIEN</c:v>
                </c:pt>
                <c:pt idx="16">
                  <c:v>Coll d'outre-mer autre</c:v>
                </c:pt>
              </c:strCache>
            </c:strRef>
          </c:cat>
          <c:val>
            <c:numRef>
              <c:f>'Nb-CdS_Région'!$E$4:$E$20</c:f>
              <c:numCache>
                <c:formatCode>General</c:formatCode>
                <c:ptCount val="17"/>
                <c:pt idx="0">
                  <c:v>206</c:v>
                </c:pt>
                <c:pt idx="1">
                  <c:v>122</c:v>
                </c:pt>
                <c:pt idx="2">
                  <c:v>89</c:v>
                </c:pt>
                <c:pt idx="3">
                  <c:v>60</c:v>
                </c:pt>
                <c:pt idx="4">
                  <c:v>8</c:v>
                </c:pt>
                <c:pt idx="5">
                  <c:v>204</c:v>
                </c:pt>
                <c:pt idx="6">
                  <c:v>195</c:v>
                </c:pt>
                <c:pt idx="7">
                  <c:v>494</c:v>
                </c:pt>
                <c:pt idx="8">
                  <c:v>87</c:v>
                </c:pt>
                <c:pt idx="9">
                  <c:v>130</c:v>
                </c:pt>
                <c:pt idx="10">
                  <c:v>168</c:v>
                </c:pt>
                <c:pt idx="11">
                  <c:v>129</c:v>
                </c:pt>
                <c:pt idx="12">
                  <c:v>139</c:v>
                </c:pt>
                <c:pt idx="13">
                  <c:v>2</c:v>
                </c:pt>
                <c:pt idx="14">
                  <c:v>4</c:v>
                </c:pt>
                <c:pt idx="15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12D-49E6-8BCA-BE076D2A19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149138000"/>
        <c:axId val="279172320"/>
      </c:barChart>
      <c:catAx>
        <c:axId val="14913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9172320"/>
        <c:crosses val="autoZero"/>
        <c:auto val="1"/>
        <c:lblAlgn val="ctr"/>
        <c:lblOffset val="100"/>
        <c:noMultiLvlLbl val="0"/>
      </c:catAx>
      <c:valAx>
        <c:axId val="279172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91380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Répartition</a:t>
            </a:r>
            <a:r>
              <a:rPr lang="en-US" baseline="0"/>
              <a:t> des </a:t>
            </a:r>
            <a:r>
              <a:rPr lang="en-US"/>
              <a:t>ETP par catégorie de professionnels de santé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'Effectif-2019'!$M$3</c:f>
              <c:strCache>
                <c:ptCount val="1"/>
                <c:pt idx="0">
                  <c:v>ETP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C6D-4D5F-9A82-7A11AF6A301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C6D-4D5F-9A82-7A11AF6A3012}"/>
              </c:ext>
            </c:extLst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C6D-4D5F-9A82-7A11AF6A3012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C6D-4D5F-9A82-7A11AF6A3012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C6D-4D5F-9A82-7A11AF6A3012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7C6D-4D5F-9A82-7A11AF6A3012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7C6D-4D5F-9A82-7A11AF6A3012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7C6D-4D5F-9A82-7A11AF6A3012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7C6D-4D5F-9A82-7A11AF6A3012}"/>
              </c:ext>
            </c:extLst>
          </c:dPt>
          <c:dLbls>
            <c:numFmt formatCode="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'Effectif-2019'!$L$4:$L$12</c:f>
              <c:strCache>
                <c:ptCount val="9"/>
                <c:pt idx="0">
                  <c:v>Médecins généralistes                      </c:v>
                </c:pt>
                <c:pt idx="1">
                  <c:v>Médecins spécialistes               </c:v>
                </c:pt>
                <c:pt idx="2">
                  <c:v>Sages-Femmes                               </c:v>
                </c:pt>
                <c:pt idx="4">
                  <c:v>Infirmiers                                 </c:v>
                </c:pt>
                <c:pt idx="5">
                  <c:v>Autres paramédicaux                                     </c:v>
                </c:pt>
                <c:pt idx="7">
                  <c:v>Chirurgiens dentistes                     </c:v>
                </c:pt>
                <c:pt idx="8">
                  <c:v>Assistants dentaires                       </c:v>
                </c:pt>
              </c:strCache>
            </c:strRef>
          </c:cat>
          <c:val>
            <c:numRef>
              <c:f>'Effectif-2019'!$M$4:$M$12</c:f>
              <c:numCache>
                <c:formatCode>0.00</c:formatCode>
                <c:ptCount val="9"/>
                <c:pt idx="0">
                  <c:v>1399.01</c:v>
                </c:pt>
                <c:pt idx="1">
                  <c:v>899.02</c:v>
                </c:pt>
                <c:pt idx="2">
                  <c:v>71.459999999999994</c:v>
                </c:pt>
                <c:pt idx="4">
                  <c:v>4005.68</c:v>
                </c:pt>
                <c:pt idx="5">
                  <c:v>680.01</c:v>
                </c:pt>
                <c:pt idx="7">
                  <c:v>3852.67</c:v>
                </c:pt>
                <c:pt idx="8">
                  <c:v>4520.99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2-7C6D-4D5F-9A82-7A11AF6A30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79174672"/>
        <c:axId val="279174280"/>
        <c:axId val="0"/>
      </c:bar3DChart>
      <c:catAx>
        <c:axId val="27917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>
            <a:noFill/>
          </a:ln>
          <a:effectLst/>
        </c:spPr>
        <c:txPr>
          <a:bodyPr rot="9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9174280"/>
        <c:crosses val="autoZero"/>
        <c:auto val="0"/>
        <c:lblAlgn val="ctr"/>
        <c:lblOffset val="10"/>
        <c:noMultiLvlLbl val="0"/>
      </c:catAx>
      <c:valAx>
        <c:axId val="279174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7917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400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kumimoji="0" lang="fr-FR" sz="1700" b="1" kern="1200" dirty="0">
                <a:solidFill>
                  <a:schemeClr val="accent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Financement ARS par type et action </a:t>
            </a:r>
            <a:r>
              <a:rPr kumimoji="0" lang="fr-FR" sz="1400" b="0" i="1" kern="1200" dirty="0">
                <a:solidFill>
                  <a:schemeClr val="accent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nombre de </a:t>
            </a:r>
            <a:r>
              <a:rPr kumimoji="0" lang="fr-FR" sz="1400" b="0" i="1" kern="1200" dirty="0" err="1">
                <a:solidFill>
                  <a:schemeClr val="accent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CdS</a:t>
            </a:r>
            <a:r>
              <a:rPr kumimoji="0" lang="fr-FR" sz="1400" b="0" i="1" kern="1200" dirty="0">
                <a:solidFill>
                  <a:schemeClr val="accent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en bénéficiant -2019</a:t>
            </a:r>
            <a:endParaRPr kumimoji="0" lang="fr-FR" sz="1800" b="0" i="1" kern="1200" dirty="0">
              <a:solidFill>
                <a:schemeClr val="accent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400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'Financements ARS'!$B$33</c:f>
              <c:strCache>
                <c:ptCount val="1"/>
                <c:pt idx="0">
                  <c:v>CdS médicaux / polyvalents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'Financements ARS'!$A$34:$A$41</c:f>
              <c:strCache>
                <c:ptCount val="8"/>
                <c:pt idx="0">
                  <c:v>Ingénierie</c:v>
                </c:pt>
                <c:pt idx="1">
                  <c:v>Aide à l'équipement</c:v>
                </c:pt>
                <c:pt idx="2">
                  <c:v>Système d'information</c:v>
                </c:pt>
                <c:pt idx="3">
                  <c:v>Aide au fonctionnement</c:v>
                </c:pt>
                <c:pt idx="4">
                  <c:v>Prévention</c:v>
                </c:pt>
                <c:pt idx="5">
                  <c:v>Education thérapeutique</c:v>
                </c:pt>
                <c:pt idx="6">
                  <c:v>Education et promotion pour la santé</c:v>
                </c:pt>
                <c:pt idx="7">
                  <c:v>Protocoles entre professionnels</c:v>
                </c:pt>
              </c:strCache>
            </c:strRef>
          </c:cat>
          <c:val>
            <c:numRef>
              <c:f>'Financements ARS'!$B$34:$B$41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6</c:v>
                </c:pt>
                <c:pt idx="3">
                  <c:v>18</c:v>
                </c:pt>
                <c:pt idx="4">
                  <c:v>42</c:v>
                </c:pt>
                <c:pt idx="5">
                  <c:v>25</c:v>
                </c:pt>
                <c:pt idx="6">
                  <c:v>15</c:v>
                </c:pt>
                <c:pt idx="7">
                  <c:v>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B11-4677-95D5-6EA7C559D1EB}"/>
            </c:ext>
          </c:extLst>
        </c:ser>
        <c:ser>
          <c:idx val="1"/>
          <c:order val="1"/>
          <c:tx>
            <c:strRef>
              <c:f>'Financements ARS'!$C$33</c:f>
              <c:strCache>
                <c:ptCount val="1"/>
                <c:pt idx="0">
                  <c:v>CdS dentaires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'Financements ARS'!$A$34:$A$41</c:f>
              <c:strCache>
                <c:ptCount val="8"/>
                <c:pt idx="0">
                  <c:v>Ingénierie</c:v>
                </c:pt>
                <c:pt idx="1">
                  <c:v>Aide à l'équipement</c:v>
                </c:pt>
                <c:pt idx="2">
                  <c:v>Système d'information</c:v>
                </c:pt>
                <c:pt idx="3">
                  <c:v>Aide au fonctionnement</c:v>
                </c:pt>
                <c:pt idx="4">
                  <c:v>Prévention</c:v>
                </c:pt>
                <c:pt idx="5">
                  <c:v>Education thérapeutique</c:v>
                </c:pt>
                <c:pt idx="6">
                  <c:v>Education et promotion pour la santé</c:v>
                </c:pt>
                <c:pt idx="7">
                  <c:v>Protocoles entre professionnels</c:v>
                </c:pt>
              </c:strCache>
            </c:strRef>
          </c:cat>
          <c:val>
            <c:numRef>
              <c:f>'Financements ARS'!$C$34:$C$41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1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11-4677-95D5-6EA7C559D1EB}"/>
            </c:ext>
          </c:extLst>
        </c:ser>
        <c:ser>
          <c:idx val="2"/>
          <c:order val="2"/>
          <c:tx>
            <c:strRef>
              <c:f>'Financements ARS'!$D$33</c:f>
              <c:strCache>
                <c:ptCount val="1"/>
                <c:pt idx="0">
                  <c:v>CS infirmiers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'Financements ARS'!$A$34:$A$41</c:f>
              <c:strCache>
                <c:ptCount val="8"/>
                <c:pt idx="0">
                  <c:v>Ingénierie</c:v>
                </c:pt>
                <c:pt idx="1">
                  <c:v>Aide à l'équipement</c:v>
                </c:pt>
                <c:pt idx="2">
                  <c:v>Système d'information</c:v>
                </c:pt>
                <c:pt idx="3">
                  <c:v>Aide au fonctionnement</c:v>
                </c:pt>
                <c:pt idx="4">
                  <c:v>Prévention</c:v>
                </c:pt>
                <c:pt idx="5">
                  <c:v>Education thérapeutique</c:v>
                </c:pt>
                <c:pt idx="6">
                  <c:v>Education et promotion pour la santé</c:v>
                </c:pt>
                <c:pt idx="7">
                  <c:v>Protocoles entre professionnels</c:v>
                </c:pt>
              </c:strCache>
            </c:strRef>
          </c:cat>
          <c:val>
            <c:numRef>
              <c:f>'Financements ARS'!$D$34:$D$41</c:f>
              <c:numCache>
                <c:formatCode>General</c:formatCode>
                <c:ptCount val="8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11-4677-95D5-6EA7C559D1E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83728848"/>
        <c:axId val="283726888"/>
      </c:barChart>
      <c:catAx>
        <c:axId val="28372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1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83726888"/>
        <c:crosses val="autoZero"/>
        <c:auto val="1"/>
        <c:lblAlgn val="ctr"/>
        <c:lblOffset val="100"/>
        <c:noMultiLvlLbl val="0"/>
      </c:catAx>
      <c:valAx>
        <c:axId val="2837268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8372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955044396056965"/>
          <c:y val="0.47073219352068063"/>
          <c:w val="0.20279428514831874"/>
          <c:h val="0.27970788373675515"/>
        </c:manualLayout>
      </c:layout>
      <c:overlay val="0"/>
      <c:spPr>
        <a:noFill/>
        <a:ln>
          <a:solidFill>
            <a:schemeClr val="accent6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fr-FR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'Financements ARS'!$A$60:$A$67</cx:f>
        <cx:lvl ptCount="8">
          <cx:pt idx="0">Ingénierie</cx:pt>
          <cx:pt idx="1">Aide à l'équipement</cx:pt>
          <cx:pt idx="2">Système d'information</cx:pt>
          <cx:pt idx="3">Aide au fonctionnement</cx:pt>
          <cx:pt idx="4">Prévention</cx:pt>
          <cx:pt idx="5">Education thérapeutique</cx:pt>
          <cx:pt idx="6">Education et promotion pour la santé</cx:pt>
          <cx:pt idx="7">Protocoles entre professionnels</cx:pt>
        </cx:lvl>
      </cx:strDim>
      <cx:numDim type="val">
        <cx:f>'Financements ARS'!$B$60:$B$67</cx:f>
        <cx:lvl ptCount="8" formatCode="_-* # ##0\ &quot;€&quot;_-;\-* # ##0\ &quot;€&quot;_-;_-* &quot;-&quot;??\ &quot;€&quot;_-;_-@_-">
          <cx:pt idx="0">40143.599999999999</cx:pt>
          <cx:pt idx="1">58485</cx:pt>
          <cx:pt idx="2">19533.5</cx:pt>
          <cx:pt idx="3">69488.389999999999</cx:pt>
          <cx:pt idx="4">105622.3</cx:pt>
          <cx:pt idx="5">13717</cx:pt>
          <cx:pt idx="6">16507.330000000002</cx:pt>
          <cx:pt idx="7">8640</cx:pt>
        </cx:lvl>
      </cx:numDim>
    </cx:data>
    <cx:data id="1">
      <cx:strDim type="cat">
        <cx:f>'Financements ARS'!$A$60:$A$67</cx:f>
        <cx:lvl ptCount="8">
          <cx:pt idx="0">Ingénierie</cx:pt>
          <cx:pt idx="1">Aide à l'équipement</cx:pt>
          <cx:pt idx="2">Système d'information</cx:pt>
          <cx:pt idx="3">Aide au fonctionnement</cx:pt>
          <cx:pt idx="4">Prévention</cx:pt>
          <cx:pt idx="5">Education thérapeutique</cx:pt>
          <cx:pt idx="6">Education et promotion pour la santé</cx:pt>
          <cx:pt idx="7">Protocoles entre professionnels</cx:pt>
        </cx:lvl>
      </cx:strDim>
      <cx:numDim type="val">
        <cx:f>'Financements ARS'!$C$60:$C$67</cx:f>
        <cx:lvl ptCount="8" formatCode="_-* # ##0\ &quot;€&quot;_-;\-* # ##0\ &quot;€&quot;_-;_-* &quot;-&quot;??\ &quot;€&quot;_-;_-@_-">
          <cx:pt idx="0">0</cx:pt>
          <cx:pt idx="1">61020</cx:pt>
          <cx:pt idx="2">0</cx:pt>
          <cx:pt idx="3">50000</cx:pt>
          <cx:pt idx="4">62628</cx:pt>
          <cx:pt idx="5">23562.5</cx:pt>
          <cx:pt idx="6">27000</cx:pt>
          <cx:pt idx="7">0</cx:pt>
        </cx:lvl>
      </cx:numDim>
    </cx:data>
    <cx:data id="2">
      <cx:strDim type="cat">
        <cx:f>'Financements ARS'!$A$60:$A$67</cx:f>
        <cx:lvl ptCount="8">
          <cx:pt idx="0">Ingénierie</cx:pt>
          <cx:pt idx="1">Aide à l'équipement</cx:pt>
          <cx:pt idx="2">Système d'information</cx:pt>
          <cx:pt idx="3">Aide au fonctionnement</cx:pt>
          <cx:pt idx="4">Prévention</cx:pt>
          <cx:pt idx="5">Education thérapeutique</cx:pt>
          <cx:pt idx="6">Education et promotion pour la santé</cx:pt>
          <cx:pt idx="7">Protocoles entre professionnels</cx:pt>
        </cx:lvl>
      </cx:strDim>
      <cx:numDim type="val">
        <cx:f>'Financements ARS'!$D$60:$D$67</cx:f>
        <cx:lvl ptCount="8" formatCode="_-* # ##0\ &quot;€&quot;_-;\-* # ##0\ &quot;€&quot;_-;_-* &quot;-&quot;??\ &quot;€&quot;_-;_-@_-">
          <cx:pt idx="0">6960</cx:pt>
          <cx:pt idx="1">20666.669999999998</cx:pt>
          <cx:pt idx="2">100000</cx:pt>
          <cx:pt idx="3">68333.330000000002</cx:pt>
          <cx:pt idx="4">19332.5</cx:pt>
          <cx:pt idx="5">0</cx:pt>
          <cx:pt idx="6">50000</cx:pt>
          <cx:pt idx="7">0</cx:pt>
        </cx:lvl>
      </cx:numDim>
    </cx:data>
  </cx:chartData>
  <cx:chart>
    <cx:title pos="t" align="ctr" overlay="0">
      <cx:tx>
        <cx:txData>
          <cx:v>Moyenne du montant des aides par types d'actions</cx:v>
        </cx:txData>
      </cx:tx>
      <cx:txPr>
        <a:bodyPr rot="0" spcFirstLastPara="1" vertOverflow="ellipsis" vert="horz" wrap="square" lIns="38100" tIns="19050" rIns="38100" bIns="19050" anchor="ctr" anchorCtr="1" compatLnSpc="0"/>
        <a:lstStyle/>
        <a:p>
          <a:pPr algn="ctr" rtl="0">
            <a:defRPr sz="1400" b="0" i="0" u="none" strike="noStrike" kern="1200" spc="0" baseline="0">
              <a:solidFill>
                <a:schemeClr val="bg1"/>
              </a:solidFill>
              <a:latin typeface="+mj-lt"/>
              <a:ea typeface="+mn-ea"/>
              <a:cs typeface="+mn-cs"/>
            </a:defRPr>
          </a:pPr>
          <a:r>
            <a:rPr kumimoji="0" lang="fr-FR" sz="1400" b="0" i="1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cs typeface="Lucida Sans Unicode" panose="020B0602030504020204" pitchFamily="34" charset="0"/>
            </a:rPr>
            <a:t>Moyenne du montant des aides par types d'actions</a:t>
          </a:r>
        </a:p>
      </cx:txPr>
    </cx:title>
    <cx:plotArea>
      <cx:plotAreaRegion>
        <cx:series layoutId="clusteredColumn" uniqueId="{EFEC559E-9286-4693-8527-F9AE41C4F797}" formatIdx="0">
          <cx:tx>
            <cx:txData>
              <cx:f>'Financements ARS'!$B$59</cx:f>
              <cx:v>CdS médicaux / polyvalents</cx:v>
            </cx:txData>
          </cx:tx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800" b="0" i="0">
                    <a:solidFill>
                      <a:schemeClr val="bg1"/>
                    </a:solidFill>
                    <a:latin typeface="Lucida Sans Unicode" panose="020B0602030504020204" pitchFamily="34" charset="0"/>
                    <a:ea typeface="Lucida Sans Unicode" panose="020B0602030504020204" pitchFamily="34" charset="0"/>
                    <a:cs typeface="Lucida Sans Unicode" panose="020B0602030504020204" pitchFamily="34" charset="0"/>
                  </a:defRPr>
                </a:pPr>
                <a:endParaRPr lang="fr-FR" sz="800">
                  <a:solidFill>
                    <a:schemeClr val="bg1"/>
                  </a:solidFill>
                </a:endParaRPr>
              </a:p>
            </cx:txPr>
            <cx:visibility seriesName="0" categoryName="0" value="1"/>
          </cx:dataLabels>
          <cx:dataId val="0"/>
          <cx:layoutPr>
            <cx:aggregation/>
          </cx:layoutPr>
          <cx:axisId val="0"/>
        </cx:series>
        <cx:series layoutId="paretoLine" ownerIdx="0" uniqueId="{D4B755C5-ECC9-4C19-BBAA-1C165F5AAE56}" formatIdx="3">
          <cx:spPr>
            <a:ln>
              <a:noFill/>
            </a:ln>
          </cx:spPr>
          <cx:axisId val="2"/>
        </cx:series>
        <cx:series layoutId="clusteredColumn" hidden="1" uniqueId="{8EB65AB1-7A50-48E1-A3EE-A87272A7181F}" formatIdx="1">
          <cx:tx>
            <cx:txData>
              <cx:f>'Financements ARS'!$C$59</cx:f>
              <cx:v>CdS dentaires</cx:v>
            </cx:txData>
          </cx:tx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900" b="0" i="0">
                    <a:solidFill>
                      <a:schemeClr val="bg1"/>
                    </a:solidFill>
                    <a:latin typeface="Lucida Sans Unicode" panose="020B0602030504020204" pitchFamily="34" charset="0"/>
                    <a:ea typeface="Lucida Sans Unicode" panose="020B0602030504020204" pitchFamily="34" charset="0"/>
                    <a:cs typeface="Lucida Sans Unicode" panose="020B0602030504020204" pitchFamily="34" charset="0"/>
                  </a:defRPr>
                </a:pPr>
                <a:endParaRPr lang="fr-FR">
                  <a:solidFill>
                    <a:schemeClr val="bg1"/>
                  </a:solidFill>
                </a:endParaRPr>
              </a:p>
            </cx:txPr>
          </cx:dataLabels>
          <cx:dataId val="1"/>
          <cx:layoutPr>
            <cx:aggregation/>
          </cx:layoutPr>
          <cx:axisId val="0"/>
        </cx:series>
        <cx:series layoutId="paretoLine" ownerIdx="2" uniqueId="{07164D2A-AADC-45AA-95CA-969643E199AA}" formatIdx="4">
          <cx:axisId val="2"/>
        </cx:series>
        <cx:series layoutId="clusteredColumn" hidden="1" uniqueId="{A488DA98-89FC-442A-A303-8DF0CF731751}" formatIdx="2">
          <cx:tx>
            <cx:txData>
              <cx:v>CS infirmiers</cx:v>
            </cx:txData>
          </cx:tx>
          <cx:dataId val="2"/>
          <cx:layoutPr>
            <cx:aggregation/>
          </cx:layoutPr>
          <cx:axisId val="0"/>
        </cx:series>
        <cx:series layoutId="paretoLine" ownerIdx="4" uniqueId="{E5324E50-4751-4E54-A6F6-A2C26EBE2D8F}" formatIdx="5">
          <cx:axisId val="2"/>
        </cx:series>
      </cx:plotAreaRegion>
      <cx:axis id="0" hidden="1">
        <cx:valScaling/>
        <cx:tickLabels/>
        <cx:txPr>
          <a:bodyPr vertOverflow="overflow" horzOverflow="overflow" wrap="square" lIns="0" tIns="0" rIns="0" bIns="0"/>
          <a:lstStyle/>
          <a:p>
            <a:pPr algn="ctr" rtl="0">
              <a:defRPr sz="900" b="0" i="0">
                <a:solidFill>
                  <a:schemeClr val="bg1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pPr>
            <a:endParaRPr lang="fr-FR">
              <a:solidFill>
                <a:schemeClr val="bg1"/>
              </a:solidFill>
            </a:endParaRPr>
          </a:p>
        </cx:txPr>
      </cx:axis>
      <cx:axis id="1">
        <cx:catScaling/>
        <cx:tickLabels/>
        <cx:txPr>
          <a:bodyPr vertOverflow="overflow" horzOverflow="overflow" wrap="square" lIns="0" tIns="0" rIns="0" bIns="0"/>
          <a:lstStyle/>
          <a:p>
            <a:pPr algn="ctr" rtl="0">
              <a:defRPr sz="700" b="0" i="1">
                <a:solidFill>
                  <a:schemeClr val="bg1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pPr>
            <a:endParaRPr lang="fr-FR" sz="700" i="1">
              <a:solidFill>
                <a:schemeClr val="bg1"/>
              </a:solidFill>
            </a:endParaRPr>
          </a:p>
        </cx:txPr>
      </cx:axis>
      <cx:axis id="2" hidden="1">
        <cx:valScaling max="1" min="0"/>
        <cx:units unit="percentage"/>
        <cx:tickLabels/>
        <cx:txPr>
          <a:bodyPr vertOverflow="overflow" horzOverflow="overflow" wrap="square" lIns="0" tIns="0" rIns="0" bIns="0"/>
          <a:lstStyle/>
          <a:p>
            <a:pPr algn="ctr" rtl="0">
              <a:defRPr sz="900" b="0" i="0">
                <a:solidFill>
                  <a:schemeClr val="bg1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pPr>
            <a:endParaRPr lang="fr-FR">
              <a:solidFill>
                <a:schemeClr val="bg1"/>
              </a:solidFill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305C4-B29E-4D78-AA93-4D55EF8D0BF7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F29412-D63E-4FB3-8797-9DBDB0CD09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79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3CA3F7-28C6-49AC-A273-B65662AA594E}" type="datetimeFigureOut">
              <a:rPr lang="fr-FR" smtClean="0"/>
              <a:t>19/11/2020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53E082-B3FB-42D8-A0BE-E0AEAE844D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008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6225" cy="372745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53E082-B3FB-42D8-A0BE-E0AEAE844D1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61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67544" y="2708705"/>
            <a:ext cx="8208912" cy="899778"/>
          </a:xfrm>
        </p:spPr>
        <p:txBody>
          <a:bodyPr lIns="45720" rIns="45720" anchor="ctr">
            <a:normAutofit/>
          </a:bodyPr>
          <a:lstStyle>
            <a:lvl1pPr marL="0" marR="64008" indent="0" algn="l">
              <a:buNone/>
              <a:defRPr sz="2800">
                <a:solidFill>
                  <a:schemeClr val="accent6">
                    <a:lumMod val="60000"/>
                    <a:lumOff val="40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dirty="0"/>
              <a:t>Modifiez le style des sous-titres du masque</a:t>
            </a:r>
            <a:endParaRPr kumimoji="0" lang="en-US" dirty="0"/>
          </a:p>
        </p:txBody>
      </p:sp>
      <p:grpSp>
        <p:nvGrpSpPr>
          <p:cNvPr id="2" name="Groupe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2"/>
          <p:cNvGrpSpPr/>
          <p:nvPr userDrawn="1"/>
        </p:nvGrpSpPr>
        <p:grpSpPr>
          <a:xfrm>
            <a:off x="-19050" y="-5953"/>
            <a:ext cx="9180513" cy="781051"/>
            <a:chOff x="-19050" y="-7938"/>
            <a:chExt cx="9180513" cy="1041401"/>
          </a:xfrm>
        </p:grpSpPr>
        <p:sp>
          <p:nvSpPr>
            <p:cNvPr id="15" name="Forme libre 14"/>
            <p:cNvSpPr>
              <a:spLocks/>
            </p:cNvSpPr>
            <p:nvPr userDrawn="1"/>
          </p:nvSpPr>
          <p:spPr bwMode="auto">
            <a:xfrm>
              <a:off x="-9525" y="-7938"/>
              <a:ext cx="9163050" cy="1041401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shade val="50000"/>
                    <a:alpha val="45000"/>
                    <a:satMod val="120000"/>
                  </a:schemeClr>
                </a:gs>
                <a:gs pos="100000">
                  <a:schemeClr val="accent3">
                    <a:shade val="80000"/>
                    <a:alpha val="55000"/>
                    <a:satMod val="155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orme libre 15"/>
            <p:cNvSpPr>
              <a:spLocks/>
            </p:cNvSpPr>
            <p:nvPr userDrawn="1"/>
          </p:nvSpPr>
          <p:spPr bwMode="auto">
            <a:xfrm>
              <a:off x="4381500" y="-7938"/>
              <a:ext cx="4762500" cy="63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3">
                    <a:shade val="50000"/>
                    <a:alpha val="30000"/>
                    <a:satMod val="130000"/>
                  </a:schemeClr>
                </a:gs>
                <a:gs pos="80000">
                  <a:schemeClr val="accent2">
                    <a:shade val="75000"/>
                    <a:alpha val="45000"/>
                    <a:satMod val="140000"/>
                  </a:schemeClr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+mn-lt"/>
              </a:endParaRPr>
            </a:p>
          </p:txBody>
        </p:sp>
        <p:grpSp>
          <p:nvGrpSpPr>
            <p:cNvPr id="18" name="Groupe 1"/>
            <p:cNvGrpSpPr>
              <a:grpSpLocks/>
            </p:cNvGrpSpPr>
            <p:nvPr userDrawn="1"/>
          </p:nvGrpSpPr>
          <p:grpSpPr bwMode="auto">
            <a:xfrm>
              <a:off x="-19050" y="203200"/>
              <a:ext cx="9180513" cy="647700"/>
              <a:chOff x="-19045" y="216550"/>
              <a:chExt cx="9180548" cy="649224"/>
            </a:xfrm>
          </p:grpSpPr>
          <p:sp>
            <p:nvSpPr>
              <p:cNvPr id="20" name="Forme libre 19"/>
              <p:cNvSpPr>
                <a:spLocks/>
              </p:cNvSpPr>
              <p:nvPr/>
            </p:nvSpPr>
            <p:spPr bwMode="auto">
              <a:xfrm rot="21435692">
                <a:off x="-19045" y="216550"/>
                <a:ext cx="9163050" cy="649224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966"/>
                  </a:cxn>
                  <a:cxn ang="0">
                    <a:pos x="1608" y="282"/>
                  </a:cxn>
                  <a:cxn ang="0">
                    <a:pos x="4110" y="1008"/>
                  </a:cxn>
                  <a:cxn ang="0">
                    <a:pos x="5772" y="0"/>
                  </a:cxn>
                </a:cxnLst>
                <a:rect l="0" t="0" r="0" b="0"/>
                <a:pathLst>
                  <a:path w="5772" h="1055">
                    <a:moveTo>
                      <a:pt x="0" y="966"/>
                    </a:moveTo>
                    <a:cubicBezTo>
                      <a:pt x="282" y="738"/>
                      <a:pt x="923" y="275"/>
                      <a:pt x="1608" y="282"/>
                    </a:cubicBezTo>
                    <a:cubicBezTo>
                      <a:pt x="2293" y="289"/>
                      <a:pt x="3416" y="1055"/>
                      <a:pt x="4110" y="1008"/>
                    </a:cubicBezTo>
                    <a:cubicBezTo>
                      <a:pt x="4804" y="961"/>
                      <a:pt x="5426" y="210"/>
                      <a:pt x="5772" y="0"/>
                    </a:cubicBezTo>
                  </a:path>
                </a:pathLst>
              </a:custGeom>
              <a:noFill/>
              <a:ln w="10795" cap="flat" cmpd="sng" algn="ctr">
                <a:gradFill>
                  <a:gsLst>
                    <a:gs pos="74000">
                      <a:schemeClr val="accent3">
                        <a:shade val="75000"/>
                      </a:schemeClr>
                    </a:gs>
                    <a:gs pos="86000">
                      <a:schemeClr val="tx1">
                        <a:alpha val="29000"/>
                      </a:schemeClr>
                    </a:gs>
                    <a:gs pos="16000">
                      <a:schemeClr val="accent2">
                        <a:shade val="75000"/>
                        <a:alpha val="56000"/>
                      </a:schemeClr>
                    </a:gs>
                  </a:gsLst>
                  <a:lin ang="5400000" scaled="1"/>
                </a:gra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orme libre 20"/>
              <p:cNvSpPr>
                <a:spLocks/>
              </p:cNvSpPr>
              <p:nvPr/>
            </p:nvSpPr>
            <p:spPr bwMode="auto">
              <a:xfrm rot="21435692">
                <a:off x="-14309" y="290003"/>
                <a:ext cx="9175812" cy="530352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732"/>
                  </a:cxn>
                  <a:cxn ang="0">
                    <a:pos x="1638" y="228"/>
                  </a:cxn>
                  <a:cxn ang="0">
                    <a:pos x="4122" y="816"/>
                  </a:cxn>
                  <a:cxn ang="0">
                    <a:pos x="5766" y="0"/>
                  </a:cxn>
                </a:cxnLst>
                <a:rect l="0" t="0" r="0" b="0"/>
                <a:pathLst>
                  <a:path w="5766" h="854">
                    <a:moveTo>
                      <a:pt x="0" y="732"/>
                    </a:moveTo>
                    <a:cubicBezTo>
                      <a:pt x="273" y="647"/>
                      <a:pt x="951" y="214"/>
                      <a:pt x="1638" y="228"/>
                    </a:cubicBezTo>
                    <a:cubicBezTo>
                      <a:pt x="2325" y="242"/>
                      <a:pt x="3434" y="854"/>
                      <a:pt x="4122" y="816"/>
                    </a:cubicBezTo>
                    <a:cubicBezTo>
                      <a:pt x="4810" y="778"/>
                      <a:pt x="5424" y="170"/>
                      <a:pt x="5766" y="0"/>
                    </a:cubicBezTo>
                  </a:path>
                </a:pathLst>
              </a:custGeom>
              <a:noFill/>
              <a:ln w="9525" cap="flat" cmpd="sng" algn="ctr">
                <a:gradFill>
                  <a:gsLst>
                    <a:gs pos="74000">
                      <a:schemeClr val="accent4"/>
                    </a:gs>
                    <a:gs pos="44000">
                      <a:schemeClr val="accent1"/>
                    </a:gs>
                    <a:gs pos="33000">
                      <a:schemeClr val="accent2">
                        <a:alpha val="56000"/>
                      </a:schemeClr>
                    </a:gs>
                  </a:gsLst>
                  <a:lin ang="5400000" scaled="1"/>
                </a:gra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1383618"/>
            <a:ext cx="8229600" cy="1289298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pic>
        <p:nvPicPr>
          <p:cNvPr id="19" name="Picture 17" descr="bandeau RNOGC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90" y="4110053"/>
            <a:ext cx="7380820" cy="1053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29506"/>
            <a:ext cx="8229600" cy="3394472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719138" indent="-327025">
              <a:buClr>
                <a:schemeClr val="accent2">
                  <a:lumMod val="75000"/>
                </a:schemeClr>
              </a:buClr>
              <a:buFont typeface="Courier New" panose="02070309020205020404" pitchFamily="49" charset="0"/>
              <a:buChar char="o"/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 marL="989013" indent="-358775">
              <a:buClr>
                <a:schemeClr val="accent5"/>
              </a:buClr>
              <a:buFont typeface="Wingdings" panose="05000000000000000000" pitchFamily="2" charset="2"/>
              <a:buChar char="Ø"/>
              <a:defRPr i="1">
                <a:solidFill>
                  <a:schemeClr val="accent5"/>
                </a:solidFill>
              </a:defRPr>
            </a:lvl3pPr>
            <a:lvl4pPr marL="1258888" indent="-344488">
              <a:buClr>
                <a:schemeClr val="accent3"/>
              </a:buClr>
              <a:buFont typeface="Wingdings" panose="05000000000000000000" pitchFamily="2" charset="2"/>
              <a:buChar char="v"/>
              <a:defRPr sz="1800" i="1">
                <a:solidFill>
                  <a:schemeClr val="accent3"/>
                </a:solidFill>
              </a:defRPr>
            </a:lvl4pPr>
            <a:extLst/>
          </a:lstStyle>
          <a:p>
            <a:pPr lvl="0" eaLnBrk="1" latinLnBrk="0" hangingPunct="1"/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lvl="2" eaLnBrk="1" latinLnBrk="0" hangingPunct="1"/>
            <a:r>
              <a:rPr lang="fr-FR" dirty="0"/>
              <a:t>Troisième niveau</a:t>
            </a:r>
          </a:p>
          <a:p>
            <a:pPr lvl="3" eaLnBrk="1" latinLnBrk="0" hangingPunct="1"/>
            <a:r>
              <a:rPr lang="fr-FR" dirty="0"/>
              <a:t>Quatrième niveau</a:t>
            </a:r>
          </a:p>
          <a:p>
            <a:pPr lvl="4" eaLnBrk="1" latinLnBrk="0" hangingPunct="1"/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accent6"/>
                </a:solidFill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0" cap="none" baseline="0">
                <a:solidFill>
                  <a:srgbClr val="DEF5FA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884740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294006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94006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599643"/>
            <a:ext cx="4038600" cy="3078342"/>
          </a:xfrm>
        </p:spPr>
        <p:txBody>
          <a:bodyPr/>
          <a:lstStyle>
            <a:lvl1pPr marL="365760" indent="-256032">
              <a:defRPr kumimoji="0" lang="fr-FR" sz="280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1792" indent="-228600">
              <a:buClr>
                <a:srgbClr val="C00000"/>
              </a:buClr>
              <a:buFont typeface="Courier New" panose="02070309020205020404" pitchFamily="49" charset="0"/>
              <a:buChar char="o"/>
              <a:defRPr kumimoji="0" lang="fr-FR" sz="2300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9536" indent="-228600">
              <a:defRPr kumimoji="0" lang="fr-FR" sz="2100" i="1" kern="1200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428750" indent="-285750">
              <a:defRPr kumimoji="0" lang="en-US" sz="1800" i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143000" indent="-228600">
              <a:defRPr kumimoji="0"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extLst/>
          </a:lstStyle>
          <a:p>
            <a:pPr marL="365760" lvl="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marL="859536" lvl="2" indent="-228600" algn="l" rtl="0" eaLnBrk="1" latinLnBrk="0" hangingPunct="1">
              <a:spcBef>
                <a:spcPts val="350"/>
              </a:spcBef>
              <a:buClr>
                <a:schemeClr val="accent5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dirty="0"/>
              <a:t>Troisième niveau</a:t>
            </a:r>
          </a:p>
          <a:p>
            <a:pPr marL="1143000" lvl="3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" panose="05000000000000000000" pitchFamily="2" charset="2"/>
              <a:buChar char="v"/>
            </a:pPr>
            <a:r>
              <a:rPr lang="fr-FR" dirty="0"/>
              <a:t>Quatrième niveau</a:t>
            </a:r>
          </a:p>
          <a:p>
            <a:pPr marL="1371600" lvl="4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</a:pPr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99643"/>
            <a:ext cx="4038600" cy="3078342"/>
          </a:xfrm>
        </p:spPr>
        <p:txBody>
          <a:bodyPr/>
          <a:lstStyle>
            <a:lvl1pPr algn="l" rtl="0" eaLnBrk="1" latinLnBrk="0" hangingPunct="1">
              <a:defRPr kumimoji="0" lang="fr-FR" sz="280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buClr>
                <a:srgbClr val="C00000"/>
              </a:buClr>
              <a:buFont typeface="Courier New" panose="02070309020205020404" pitchFamily="49" charset="0"/>
              <a:buChar char="o"/>
              <a:defRPr kumimoji="0" lang="fr-FR" sz="2300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defRPr kumimoji="0" lang="fr-FR" sz="2100" i="1" kern="1200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defRPr kumimoji="0" lang="fr-FR" sz="1800" i="1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defRPr kumimoji="0"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extLst/>
          </a:lstStyle>
          <a:p>
            <a:pPr lvl="0" eaLnBrk="1" latinLnBrk="0" hangingPunct="1"/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marL="859536" lvl="2" indent="-228600" algn="l" rtl="0" eaLnBrk="1" latinLnBrk="0" hangingPunct="1">
              <a:spcBef>
                <a:spcPts val="350"/>
              </a:spcBef>
              <a:buClr>
                <a:schemeClr val="accent5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dirty="0"/>
              <a:t>Troisième niveau</a:t>
            </a:r>
          </a:p>
          <a:p>
            <a:pPr marL="1143000" lvl="3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" panose="05000000000000000000" pitchFamily="2" charset="2"/>
              <a:buChar char="v"/>
            </a:pPr>
            <a:r>
              <a:rPr lang="fr-FR" dirty="0"/>
              <a:t>Quatrième niveau</a:t>
            </a:r>
          </a:p>
          <a:p>
            <a:pPr marL="1371600" lvl="4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</a:pPr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accent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  <p:sp>
        <p:nvSpPr>
          <p:cNvPr id="6" name="Espace réservé du texte 2"/>
          <p:cNvSpPr>
            <a:spLocks noGrp="1"/>
          </p:cNvSpPr>
          <p:nvPr>
            <p:ph type="body" idx="13"/>
          </p:nvPr>
        </p:nvSpPr>
        <p:spPr>
          <a:xfrm>
            <a:off x="457200" y="1005576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 algn="ctr">
              <a:buNone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dirty="0"/>
              <a:t>Modifiez les styles du texte du masque</a:t>
            </a:r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7" y="1005576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>
            <a:noAutofit/>
          </a:bodyPr>
          <a:lstStyle>
            <a:lvl1pPr marL="0" indent="0" algn="ctr">
              <a:buNone/>
              <a:defRPr kumimoji="0" lang="fr-FR" sz="2400" b="1" kern="1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marL="0" lvl="0" indent="0" algn="ct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</a:pPr>
            <a:r>
              <a:rPr kumimoji="0" lang="fr-FR" dirty="0"/>
              <a:t>Modifiez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13588"/>
            <a:ext cx="4038600" cy="3510391"/>
          </a:xfrm>
        </p:spPr>
        <p:txBody>
          <a:bodyPr/>
          <a:lstStyle>
            <a:lvl1pPr marL="365760" indent="-256032">
              <a:defRPr kumimoji="0" lang="fr-FR" sz="280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1792" indent="-228600">
              <a:buClr>
                <a:srgbClr val="C00000"/>
              </a:buClr>
              <a:buFont typeface="Courier New" panose="02070309020205020404" pitchFamily="49" charset="0"/>
              <a:buChar char="o"/>
              <a:defRPr kumimoji="0" lang="fr-FR" sz="2300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9536" indent="-228600">
              <a:defRPr kumimoji="0" lang="fr-FR" sz="2100" i="1" kern="1200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428750" indent="-285750">
              <a:defRPr kumimoji="0" lang="en-US" sz="1800" i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143000" indent="-228600">
              <a:defRPr kumimoji="0"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extLst/>
          </a:lstStyle>
          <a:p>
            <a:pPr marL="365760" lvl="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marL="859536" lvl="2" indent="-228600" algn="l" rtl="0" eaLnBrk="1" latinLnBrk="0" hangingPunct="1">
              <a:spcBef>
                <a:spcPts val="350"/>
              </a:spcBef>
              <a:buClr>
                <a:schemeClr val="accent5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dirty="0"/>
              <a:t>Troisième niveau</a:t>
            </a:r>
          </a:p>
          <a:p>
            <a:pPr marL="1143000" lvl="3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" panose="05000000000000000000" pitchFamily="2" charset="2"/>
              <a:buChar char="v"/>
            </a:pPr>
            <a:r>
              <a:rPr lang="fr-FR" dirty="0"/>
              <a:t>Quatrième niveau</a:t>
            </a:r>
          </a:p>
          <a:p>
            <a:pPr marL="1371600" lvl="4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</a:pPr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13588"/>
            <a:ext cx="4038600" cy="3510391"/>
          </a:xfrm>
        </p:spPr>
        <p:txBody>
          <a:bodyPr/>
          <a:lstStyle>
            <a:lvl1pPr algn="l" rtl="0" eaLnBrk="1" latinLnBrk="0" hangingPunct="1">
              <a:defRPr kumimoji="0" lang="fr-FR" sz="2800" kern="12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buClr>
                <a:srgbClr val="C00000"/>
              </a:buClr>
              <a:buFont typeface="Courier New" panose="02070309020205020404" pitchFamily="49" charset="0"/>
              <a:buChar char="o"/>
              <a:defRPr kumimoji="0" lang="fr-FR" sz="2300" kern="1200" dirty="0" smtClean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defRPr kumimoji="0" lang="fr-FR" sz="2100" i="1" kern="1200" dirty="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defRPr kumimoji="0" lang="fr-FR" sz="1800" i="1" kern="1200" dirty="0" smtClean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defRPr kumimoji="0"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extLst/>
          </a:lstStyle>
          <a:p>
            <a:pPr lvl="0" eaLnBrk="1" latinLnBrk="0" hangingPunct="1"/>
            <a:r>
              <a:rPr lang="fr-FR" dirty="0"/>
              <a:t>Modifiez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marL="859536" lvl="2" indent="-228600" algn="l" rtl="0" eaLnBrk="1" latinLnBrk="0" hangingPunct="1">
              <a:spcBef>
                <a:spcPts val="350"/>
              </a:spcBef>
              <a:buClr>
                <a:schemeClr val="accent5"/>
              </a:buClr>
              <a:buSzPct val="100000"/>
              <a:buFont typeface="Wingdings" panose="05000000000000000000" pitchFamily="2" charset="2"/>
              <a:buChar char="Ø"/>
            </a:pPr>
            <a:r>
              <a:rPr lang="fr-FR" dirty="0"/>
              <a:t>Troisième niveau</a:t>
            </a:r>
          </a:p>
          <a:p>
            <a:pPr marL="1143000" lvl="3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" panose="05000000000000000000" pitchFamily="2" charset="2"/>
              <a:buChar char="v"/>
            </a:pPr>
            <a:r>
              <a:rPr lang="fr-FR" dirty="0"/>
              <a:t>Quatrième niveau</a:t>
            </a:r>
          </a:p>
          <a:p>
            <a:pPr marL="1371600" lvl="4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</a:pPr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en-US" sz="4100" b="1" kern="1200" dirty="0">
                <a:solidFill>
                  <a:schemeClr val="accent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dirty="0"/>
              <a:t>Modifiez le style du titre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43785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dirty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4835712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F5D18A-6DDC-43E2-9C0C-9B2446E43C94}" type="slidenum">
              <a:rPr lang="fr-FR" smtClean="0"/>
              <a:t>‹N°›</a:t>
            </a:fld>
            <a:endParaRPr lang="fr-FR"/>
          </a:p>
        </p:txBody>
      </p:sp>
      <p:grpSp>
        <p:nvGrpSpPr>
          <p:cNvPr id="16" name="Groupe 1"/>
          <p:cNvGrpSpPr>
            <a:grpSpLocks/>
          </p:cNvGrpSpPr>
          <p:nvPr userDrawn="1"/>
        </p:nvGrpSpPr>
        <p:grpSpPr bwMode="auto">
          <a:xfrm rot="175766">
            <a:off x="1" y="59085"/>
            <a:ext cx="9135066" cy="270030"/>
            <a:chOff x="-19045" y="216550"/>
            <a:chExt cx="9180548" cy="649224"/>
          </a:xfrm>
        </p:grpSpPr>
        <p:sp>
          <p:nvSpPr>
            <p:cNvPr id="17" name="Forme libre 16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orme libre 18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20" name="Picture 16" descr="bandeau RNOGC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8839" y="4438240"/>
            <a:ext cx="4631984" cy="65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3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314451"/>
            <a:ext cx="8208912" cy="1372321"/>
          </a:xfrm>
        </p:spPr>
        <p:txBody>
          <a:bodyPr>
            <a:normAutofit fontScale="90000"/>
          </a:bodyPr>
          <a:lstStyle/>
          <a:p>
            <a:pPr algn="r"/>
            <a:r>
              <a:rPr lang="fr-FR" sz="4000" dirty="0"/>
              <a:t>Centres de santé ; </a:t>
            </a:r>
            <a:br>
              <a:rPr lang="fr-FR" sz="4000" dirty="0"/>
            </a:br>
            <a:r>
              <a:rPr lang="fr-FR" sz="5300" i="1" dirty="0"/>
              <a:t>ils ont de l’avenir !</a:t>
            </a:r>
            <a:endParaRPr lang="fr-FR" sz="40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640" y="3165816"/>
            <a:ext cx="7344816" cy="1134126"/>
          </a:xfrm>
        </p:spPr>
        <p:txBody>
          <a:bodyPr>
            <a:normAutofit/>
          </a:bodyPr>
          <a:lstStyle/>
          <a:p>
            <a:pPr algn="r">
              <a:lnSpc>
                <a:spcPct val="120000"/>
              </a:lnSpc>
            </a:pPr>
            <a:r>
              <a:rPr lang="fr-FR" dirty="0"/>
              <a:t>19 novembre 2020</a:t>
            </a:r>
          </a:p>
          <a:p>
            <a:pPr algn="r"/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110686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CCF50079-C4DC-48E1-AC2B-72CB26529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reprise sous contraintes</a:t>
            </a:r>
          </a:p>
          <a:p>
            <a:pPr lvl="1"/>
            <a:r>
              <a:rPr lang="fr-FR" dirty="0"/>
              <a:t>Les patients avaient besoins de nous !</a:t>
            </a:r>
          </a:p>
          <a:p>
            <a:pPr lvl="1"/>
            <a:r>
              <a:rPr lang="fr-FR" dirty="0"/>
              <a:t>La mise au norme des gestes barrières a contraint de revisiter toutes nos organisations</a:t>
            </a:r>
          </a:p>
          <a:p>
            <a:pPr lvl="1"/>
            <a:r>
              <a:rPr lang="fr-FR" dirty="0"/>
              <a:t>Leur mise en œuvre et recommandations des professions entrainent des coûts de gestion +</a:t>
            </a:r>
          </a:p>
          <a:p>
            <a:r>
              <a:rPr lang="fr-FR" dirty="0"/>
              <a:t>Difficultés du chiffrage de ces impacts dans nos modes d’exercice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14079563-D00A-4638-83D9-4092FD8AB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10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E418BDCA-1CE1-4EEB-8802-3CC9315AF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l’étal du déconfinement…</a:t>
            </a:r>
          </a:p>
        </p:txBody>
      </p:sp>
    </p:spTree>
    <p:extLst>
      <p:ext uri="{BB962C8B-B14F-4D97-AF65-F5344CB8AC3E}">
        <p14:creationId xmlns:p14="http://schemas.microsoft.com/office/powerpoint/2010/main" val="83828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007AC632-619B-4945-90AA-83FAABC08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« on reste ouvert ! »</a:t>
            </a:r>
          </a:p>
          <a:p>
            <a:pPr lvl="1"/>
            <a:r>
              <a:rPr lang="fr-FR" dirty="0"/>
              <a:t>Tous dans le même bateau et il faut gérer les débordements de la vague :</a:t>
            </a:r>
          </a:p>
          <a:p>
            <a:pPr lvl="2"/>
            <a:r>
              <a:rPr lang="fr-FR" dirty="0"/>
              <a:t>Tests antigéniques,</a:t>
            </a:r>
          </a:p>
          <a:p>
            <a:pPr lvl="2"/>
            <a:r>
              <a:rPr lang="fr-FR" dirty="0"/>
              <a:t>Prises en charge à domicile (oxygénothérapie, déprogrammations de soins…)</a:t>
            </a:r>
          </a:p>
          <a:p>
            <a:pPr lvl="1"/>
            <a:r>
              <a:rPr lang="fr-FR" dirty="0"/>
              <a:t>Réactivation des dispositifs téléconsultations + consultation téléphonique</a:t>
            </a:r>
          </a:p>
          <a:p>
            <a:r>
              <a:rPr lang="fr-FR" dirty="0"/>
              <a:t>Soumis aux aléas de la circulation du virus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3E606951-3C9C-488D-88B1-484EBD48C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11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1B9C5F0E-5DF5-4A39-9B53-7CE6C9B84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… la nouvelle vague</a:t>
            </a:r>
          </a:p>
        </p:txBody>
      </p:sp>
    </p:spTree>
    <p:extLst>
      <p:ext uri="{BB962C8B-B14F-4D97-AF65-F5344CB8AC3E}">
        <p14:creationId xmlns:p14="http://schemas.microsoft.com/office/powerpoint/2010/main" val="2646087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19D25159-9105-4B9A-911A-10ECA517C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560749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Trop tôt pour mesurer l’impact sur nos </a:t>
            </a:r>
            <a:r>
              <a:rPr lang="fr-FR" dirty="0" err="1"/>
              <a:t>CdS</a:t>
            </a:r>
            <a:r>
              <a:rPr lang="fr-FR" dirty="0"/>
              <a:t> ?</a:t>
            </a:r>
          </a:p>
          <a:p>
            <a:pPr lvl="1"/>
            <a:r>
              <a:rPr lang="fr-FR" dirty="0"/>
              <a:t>Quelles tendances constatez vous ?</a:t>
            </a:r>
          </a:p>
          <a:p>
            <a:pPr lvl="1"/>
            <a:r>
              <a:rPr lang="fr-FR" dirty="0"/>
              <a:t>La tension sur les effectifs ?</a:t>
            </a:r>
          </a:p>
          <a:p>
            <a:pPr lvl="1"/>
            <a:r>
              <a:rPr lang="fr-FR" dirty="0"/>
              <a:t>Les mesures barrières devront s’inscrire dans la durée.</a:t>
            </a:r>
          </a:p>
          <a:p>
            <a:r>
              <a:rPr lang="fr-FR" dirty="0"/>
              <a:t>Regarder devant, avec qui et quoi derrière ?</a:t>
            </a:r>
          </a:p>
          <a:p>
            <a:pPr lvl="1"/>
            <a:r>
              <a:rPr lang="fr-FR" dirty="0"/>
              <a:t>Tests de dépistage rapides,</a:t>
            </a:r>
          </a:p>
          <a:p>
            <a:pPr lvl="1"/>
            <a:r>
              <a:rPr lang="fr-FR" dirty="0"/>
              <a:t>Vaccination contre la </a:t>
            </a:r>
            <a:r>
              <a:rPr lang="fr-FR" dirty="0" err="1"/>
              <a:t>covid</a:t>
            </a:r>
            <a:r>
              <a:rPr lang="fr-FR" dirty="0"/>
              <a:t>…</a:t>
            </a:r>
          </a:p>
          <a:p>
            <a:r>
              <a:rPr lang="fr-FR" dirty="0"/>
              <a:t>Quelle prise en compte de la dimension « structure coordonnée » ?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4EAE8C14-7B4F-409F-927D-3F92FABE4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12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DB9DE61D-35A3-46CF-8DE8-F3CAFA81A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son sommet…</a:t>
            </a:r>
          </a:p>
        </p:txBody>
      </p:sp>
    </p:spTree>
    <p:extLst>
      <p:ext uri="{BB962C8B-B14F-4D97-AF65-F5344CB8AC3E}">
        <p14:creationId xmlns:p14="http://schemas.microsoft.com/office/powerpoint/2010/main" val="2967660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8F0ABA80-58D3-4FF2-802D-B0ED57B32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Ambulatoire ?</a:t>
            </a:r>
          </a:p>
          <a:p>
            <a:pPr lvl="1"/>
            <a:r>
              <a:rPr lang="fr-FR" dirty="0"/>
              <a:t>C’est d’abord l’hôpital qui a été mis au centre des enjeux</a:t>
            </a:r>
          </a:p>
          <a:p>
            <a:r>
              <a:rPr lang="fr-FR" dirty="0"/>
              <a:t>Développement des structures coordonnées</a:t>
            </a:r>
          </a:p>
          <a:p>
            <a:pPr lvl="1"/>
            <a:r>
              <a:rPr lang="fr-FR" dirty="0"/>
              <a:t>Aller plus loin dans « Ma Santé 2022 »</a:t>
            </a:r>
          </a:p>
          <a:p>
            <a:pPr lvl="2"/>
            <a:r>
              <a:rPr lang="fr-FR" dirty="0"/>
              <a:t>Dont « centres participatifs »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CC0098C8-F9D1-4A93-B73E-0F8090DF6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13</a:t>
            </a:fld>
            <a:endParaRPr lang="fr-FR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xmlns="" id="{8AB842F9-DE2F-43EB-BCD0-8339EBE17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Dans l’intermède : SEGUR </a:t>
            </a:r>
            <a:r>
              <a:rPr lang="fr-FR" sz="2700" dirty="0"/>
              <a:t>de la </a:t>
            </a:r>
            <a:r>
              <a:rPr lang="fr-FR" dirty="0"/>
              <a:t>Santé</a:t>
            </a:r>
          </a:p>
        </p:txBody>
      </p:sp>
    </p:spTree>
    <p:extLst>
      <p:ext uri="{BB962C8B-B14F-4D97-AF65-F5344CB8AC3E}">
        <p14:creationId xmlns:p14="http://schemas.microsoft.com/office/powerpoint/2010/main" val="1724833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810FCF37-7679-4339-98D7-05928903D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Progression en nombre</a:t>
            </a:r>
          </a:p>
          <a:p>
            <a:r>
              <a:rPr lang="fr-FR" dirty="0"/>
              <a:t>Développement du médical et du dentaire</a:t>
            </a:r>
          </a:p>
          <a:p>
            <a:pPr lvl="1"/>
            <a:r>
              <a:rPr lang="fr-FR" dirty="0"/>
              <a:t>Polyvalent avec auxiliaire médical</a:t>
            </a:r>
          </a:p>
          <a:p>
            <a:pPr lvl="1"/>
            <a:r>
              <a:rPr lang="fr-FR" dirty="0"/>
              <a:t>Dentaire « associatif » </a:t>
            </a:r>
          </a:p>
          <a:p>
            <a:r>
              <a:rPr lang="fr-FR" dirty="0"/>
              <a:t>Certaines régions plus que d’autres</a:t>
            </a:r>
          </a:p>
          <a:p>
            <a:r>
              <a:rPr lang="fr-FR" dirty="0"/>
              <a:t>Financements ARS peu nombreux</a:t>
            </a:r>
          </a:p>
          <a:p>
            <a:pPr lvl="1"/>
            <a:r>
              <a:rPr lang="fr-FR" dirty="0"/>
              <a:t>Aux centres polyvalents</a:t>
            </a:r>
          </a:p>
          <a:p>
            <a:pPr lvl="1"/>
            <a:r>
              <a:rPr lang="fr-FR" dirty="0"/>
              <a:t>Sur les actions de prévention</a:t>
            </a:r>
          </a:p>
          <a:p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A7C33D33-1996-4BA4-88FB-7C56F8BC0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14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F2F7B54D-E848-4979-B687-D7B7506A5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05979"/>
            <a:ext cx="8892480" cy="857250"/>
          </a:xfrm>
        </p:spPr>
        <p:txBody>
          <a:bodyPr>
            <a:normAutofit fontScale="90000"/>
          </a:bodyPr>
          <a:lstStyle/>
          <a:p>
            <a:r>
              <a:rPr lang="fr-FR" dirty="0"/>
              <a:t>La dynamique des </a:t>
            </a:r>
            <a:r>
              <a:rPr lang="fr-FR" dirty="0" err="1"/>
              <a:t>CdS</a:t>
            </a:r>
            <a:r>
              <a:rPr lang="fr-FR" dirty="0"/>
              <a:t> jusqu’en 2019</a:t>
            </a:r>
          </a:p>
        </p:txBody>
      </p:sp>
    </p:spTree>
    <p:extLst>
      <p:ext uri="{BB962C8B-B14F-4D97-AF65-F5344CB8AC3E}">
        <p14:creationId xmlns:p14="http://schemas.microsoft.com/office/powerpoint/2010/main" val="3814122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647272" y="4835712"/>
            <a:ext cx="36576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F5D18A-6DDC-43E2-9C0C-9B2446E43C94}" type="slidenum">
              <a:rPr lang="fr-FR" smtClean="0"/>
              <a:pPr>
                <a:spcAft>
                  <a:spcPts val="600"/>
                </a:spcAft>
              </a:pPr>
              <a:t>15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r>
              <a:rPr lang="fr-FR" sz="3800"/>
              <a:t>Ce que l’on observe : </a:t>
            </a:r>
            <a:r>
              <a:rPr lang="fr-FR" sz="3800" i="1">
                <a:effectLst/>
              </a:rPr>
              <a:t>saisie ATIH</a:t>
            </a: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205734"/>
              </p:ext>
            </p:extLst>
          </p:nvPr>
        </p:nvGraphicFramePr>
        <p:xfrm>
          <a:off x="385192" y="1063229"/>
          <a:ext cx="8363272" cy="3560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11241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647272" y="4835712"/>
            <a:ext cx="36576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F5D18A-6DDC-43E2-9C0C-9B2446E43C94}" type="slidenum">
              <a:rPr lang="fr-FR" smtClean="0"/>
              <a:pPr>
                <a:spcAft>
                  <a:spcPts val="600"/>
                </a:spcAft>
              </a:pPr>
              <a:t>16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r>
              <a:rPr lang="fr-FR" sz="3800"/>
              <a:t>Ce que l’on observe – </a:t>
            </a:r>
            <a:r>
              <a:rPr lang="fr-FR" sz="3800" i="1">
                <a:effectLst/>
              </a:rPr>
              <a:t>par activité</a:t>
            </a:r>
          </a:p>
        </p:txBody>
      </p:sp>
      <p:graphicFrame>
        <p:nvGraphicFramePr>
          <p:cNvPr id="9" name="Graphique 8">
            <a:extLst>
              <a:ext uri="{FF2B5EF4-FFF2-40B4-BE49-F238E27FC236}">
                <a16:creationId xmlns:a16="http://schemas.microsoft.com/office/drawing/2014/main" xmlns="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91157"/>
              </p:ext>
            </p:extLst>
          </p:nvPr>
        </p:nvGraphicFramePr>
        <p:xfrm>
          <a:off x="457200" y="987574"/>
          <a:ext cx="82296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1507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647272" y="4835712"/>
            <a:ext cx="36576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F5D18A-6DDC-43E2-9C0C-9B2446E43C94}" type="slidenum">
              <a:rPr lang="fr-FR" smtClean="0"/>
              <a:pPr>
                <a:spcAft>
                  <a:spcPts val="600"/>
                </a:spcAft>
              </a:pPr>
              <a:t>17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r>
              <a:rPr lang="fr-FR" sz="3800"/>
              <a:t>Ce que l’on observe – </a:t>
            </a:r>
            <a:r>
              <a:rPr lang="fr-FR" sz="3800" i="1"/>
              <a:t>par région</a:t>
            </a:r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xmlns="" id="{3CAD840B-EF8E-4AB5-8E38-7A0273E16E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814787"/>
              </p:ext>
            </p:extLst>
          </p:nvPr>
        </p:nvGraphicFramePr>
        <p:xfrm>
          <a:off x="179512" y="843558"/>
          <a:ext cx="878497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101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8647272" y="4835712"/>
            <a:ext cx="36576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F5D18A-6DDC-43E2-9C0C-9B2446E43C94}" type="slidenum">
              <a:rPr lang="fr-FR" smtClean="0"/>
              <a:pPr>
                <a:spcAft>
                  <a:spcPts val="600"/>
                </a:spcAft>
              </a:pPr>
              <a:t>18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3200" dirty="0"/>
              <a:t>Ce que l’on observe – </a:t>
            </a:r>
            <a:r>
              <a:rPr lang="fr-FR" sz="3200" i="1" dirty="0">
                <a:effectLst/>
              </a:rPr>
              <a:t>sur les effectifs</a:t>
            </a:r>
          </a:p>
        </p:txBody>
      </p:sp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xmlns="" id="{15104201-045C-44E3-BEB0-777B596E4D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248077"/>
              </p:ext>
            </p:extLst>
          </p:nvPr>
        </p:nvGraphicFramePr>
        <p:xfrm>
          <a:off x="568736" y="883852"/>
          <a:ext cx="8395752" cy="4136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0082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5072E81F-FCAB-4E1F-A753-98CEBCC55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272" y="4835712"/>
            <a:ext cx="36576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F5D18A-6DDC-43E2-9C0C-9B2446E43C94}" type="slidenum">
              <a:rPr lang="fr-FR" smtClean="0"/>
              <a:pPr>
                <a:spcAft>
                  <a:spcPts val="600"/>
                </a:spcAft>
              </a:pPr>
              <a:t>19</a:t>
            </a:fld>
            <a:endParaRPr lang="fr-FR"/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xmlns="" id="{75B63B6C-9A87-4617-9283-962335EE9C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1341757"/>
              </p:ext>
            </p:extLst>
          </p:nvPr>
        </p:nvGraphicFramePr>
        <p:xfrm>
          <a:off x="0" y="123478"/>
          <a:ext cx="5004048" cy="4876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>
        <mc:Choice xmlns:cx1="http://schemas.microsoft.com/office/drawing/2015/9/8/chartex" xmlns="" Requires="cx1">
          <p:graphicFrame>
            <p:nvGraphicFramePr>
              <p:cNvPr id="8" name="Espace réservé du contenu 7">
                <a:extLst>
                  <a:ext uri="{FF2B5EF4-FFF2-40B4-BE49-F238E27FC236}">
                    <a16:creationId xmlns:a16="http://schemas.microsoft.com/office/drawing/2014/main" id="{CB04376C-7B34-4B7B-A4E2-E7DCB85F1937}"/>
                  </a:ext>
                </a:extLst>
              </p:cNvPr>
              <p:cNvGraphicFramePr>
                <a:graphicFrameLocks noGrp="1"/>
              </p:cNvGraphicFramePr>
              <p:nvPr>
                <p:ph sz="half" idx="2"/>
                <p:extLst>
                  <p:ext uri="{D42A27DB-BD31-4B8C-83A1-F6EECF244321}">
                    <p14:modId xmlns:p14="http://schemas.microsoft.com/office/powerpoint/2010/main" val="2753635436"/>
                  </p:ext>
                </p:extLst>
              </p:nvPr>
            </p:nvGraphicFramePr>
            <p:xfrm>
              <a:off x="4648200" y="267494"/>
              <a:ext cx="4460304" cy="439248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8" name="Espace réservé du contenu 7">
                <a:extLst>
                  <a:ext uri="{FF2B5EF4-FFF2-40B4-BE49-F238E27FC236}">
                    <a16:creationId xmlns:a16="http://schemas.microsoft.com/office/drawing/2014/main" xmlns="" id="{CB04376C-7B34-4B7B-A4E2-E7DCB85F193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48200" y="267494"/>
                <a:ext cx="4460304" cy="439248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5828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Bilan et perspectives du champ conventionnel</a:t>
            </a:r>
          </a:p>
          <a:p>
            <a:pPr marL="365760" lvl="1" indent="0">
              <a:buNone/>
            </a:pPr>
            <a:endParaRPr lang="fr-FR" dirty="0"/>
          </a:p>
          <a:p>
            <a:r>
              <a:rPr lang="fr-FR" dirty="0"/>
              <a:t>La traversée de la crise sanitaire</a:t>
            </a:r>
          </a:p>
          <a:p>
            <a:pPr marL="393192" lvl="1" indent="0">
              <a:buNone/>
            </a:pPr>
            <a:r>
              <a:rPr lang="fr-FR" dirty="0"/>
              <a:t> </a:t>
            </a:r>
          </a:p>
          <a:p>
            <a:r>
              <a:rPr lang="fr-FR" dirty="0"/>
              <a:t>Ségur de la Santé / Ma Santé 2022</a:t>
            </a:r>
          </a:p>
          <a:p>
            <a:pPr lvl="1"/>
            <a:r>
              <a:rPr lang="fr-FR" dirty="0"/>
              <a:t>Orientations vers un développement des </a:t>
            </a:r>
            <a:r>
              <a:rPr lang="fr-FR" dirty="0" err="1"/>
              <a:t>CdS</a:t>
            </a:r>
            <a:endParaRPr lang="fr-FR" dirty="0"/>
          </a:p>
          <a:p>
            <a:pPr lvl="1"/>
            <a:endParaRPr lang="fr-FR" dirty="0"/>
          </a:p>
          <a:p>
            <a:r>
              <a:rPr lang="fr-FR" dirty="0"/>
              <a:t>Où se situent les enjeux ?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2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Objet </a:t>
            </a:r>
          </a:p>
        </p:txBody>
      </p:sp>
    </p:spTree>
    <p:extLst>
      <p:ext uri="{BB962C8B-B14F-4D97-AF65-F5344CB8AC3E}">
        <p14:creationId xmlns:p14="http://schemas.microsoft.com/office/powerpoint/2010/main" val="1697973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contenu 16"/>
          <p:cNvSpPr>
            <a:spLocks noGrp="1"/>
          </p:cNvSpPr>
          <p:nvPr>
            <p:ph sz="half" idx="1"/>
          </p:nvPr>
        </p:nvSpPr>
        <p:spPr>
          <a:xfrm>
            <a:off x="251520" y="1113589"/>
            <a:ext cx="3744416" cy="340237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r>
              <a:rPr lang="fr-FR" sz="2400" dirty="0"/>
              <a:t>Coordination</a:t>
            </a:r>
          </a:p>
          <a:p>
            <a:r>
              <a:rPr lang="fr-FR" sz="2400" dirty="0"/>
              <a:t>Zonage / régulation</a:t>
            </a:r>
          </a:p>
          <a:p>
            <a:r>
              <a:rPr lang="fr-FR" sz="2400" dirty="0"/>
              <a:t>Viabilité économique</a:t>
            </a:r>
          </a:p>
          <a:p>
            <a:r>
              <a:rPr lang="fr-FR" sz="2400" dirty="0"/>
              <a:t>Missions de Santé Publique</a:t>
            </a:r>
          </a:p>
          <a:p>
            <a:r>
              <a:rPr lang="fr-FR" sz="2400" dirty="0" smtClean="0"/>
              <a:t>Représentation</a:t>
            </a:r>
            <a:endParaRPr lang="fr-FR" sz="2400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half" idx="2"/>
          </p:nvPr>
        </p:nvSpPr>
        <p:spPr>
          <a:xfrm>
            <a:off x="4091408" y="1113589"/>
            <a:ext cx="4801072" cy="3402378"/>
          </a:xfrm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Lucida Sans Unicode" panose="020B0602030504020204" pitchFamily="34" charset="0"/>
              <a:buChar char="→"/>
            </a:pPr>
            <a:r>
              <a:rPr lang="fr-FR" sz="2400" dirty="0"/>
              <a:t>AN / ACI – CPTS, ESP, ESS</a:t>
            </a:r>
          </a:p>
          <a:p>
            <a:pPr>
              <a:buFont typeface="Lucida Sans Unicode" panose="020B0602030504020204" pitchFamily="34" charset="0"/>
              <a:buChar char="→"/>
            </a:pPr>
            <a:r>
              <a:rPr lang="fr-FR" sz="2400" dirty="0"/>
              <a:t>PLFSS 2021</a:t>
            </a:r>
          </a:p>
          <a:p>
            <a:pPr>
              <a:buFont typeface="Lucida Sans Unicode" panose="020B0602030504020204" pitchFamily="34" charset="0"/>
              <a:buChar char="→"/>
            </a:pPr>
            <a:r>
              <a:rPr lang="fr-FR" sz="2400" dirty="0"/>
              <a:t>Etude ANAP</a:t>
            </a:r>
          </a:p>
          <a:p>
            <a:pPr>
              <a:buFont typeface="Lucida Sans Unicode" panose="020B0602030504020204" pitchFamily="34" charset="0"/>
              <a:buChar char="→"/>
            </a:pPr>
            <a:r>
              <a:rPr lang="fr-FR" sz="2400" dirty="0"/>
              <a:t>Quels engagements demandés aux </a:t>
            </a:r>
            <a:r>
              <a:rPr lang="fr-FR" sz="2400" dirty="0" err="1"/>
              <a:t>CdS</a:t>
            </a:r>
            <a:r>
              <a:rPr lang="fr-FR" sz="2400" dirty="0"/>
              <a:t> ?</a:t>
            </a:r>
          </a:p>
          <a:p>
            <a:pPr lvl="1">
              <a:buClr>
                <a:schemeClr val="accent2"/>
              </a:buClr>
            </a:pPr>
            <a:r>
              <a:rPr lang="fr-FR" sz="1900" dirty="0"/>
              <a:t>Expérimentations…</a:t>
            </a:r>
          </a:p>
          <a:p>
            <a:pPr>
              <a:buFont typeface="Lucida Sans Unicode" panose="020B0602030504020204" pitchFamily="34" charset="0"/>
              <a:buChar char="→"/>
            </a:pPr>
            <a:r>
              <a:rPr lang="fr-FR" sz="2400" dirty="0"/>
              <a:t>Commissions Paritaires et autres lieux de concertation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20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Où se situent les Enjeux… ?</a:t>
            </a:r>
          </a:p>
        </p:txBody>
      </p:sp>
    </p:spTree>
    <p:extLst>
      <p:ext uri="{BB962C8B-B14F-4D97-AF65-F5344CB8AC3E}">
        <p14:creationId xmlns:p14="http://schemas.microsoft.com/office/powerpoint/2010/main" val="2392808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L’implication multiforme de différents acteurs sociaux ont conduit à 3 types de réponses aux besoins dans l’accès aux soins et à la santé :</a:t>
            </a:r>
          </a:p>
          <a:p>
            <a:pPr lvl="1"/>
            <a:r>
              <a:rPr lang="fr-FR" dirty="0"/>
              <a:t>Centres de soins infirmiers</a:t>
            </a:r>
          </a:p>
          <a:p>
            <a:pPr lvl="1"/>
            <a:r>
              <a:rPr lang="fr-FR" dirty="0"/>
              <a:t>Centres de santé médicaux et polyvalents</a:t>
            </a:r>
          </a:p>
          <a:p>
            <a:pPr lvl="1"/>
            <a:r>
              <a:rPr lang="fr-FR" dirty="0"/>
              <a:t>Centres de santé dentaires</a:t>
            </a:r>
          </a:p>
          <a:p>
            <a:r>
              <a:rPr lang="fr-FR" dirty="0"/>
              <a:t>L’appellation « centre de santé » les lie</a:t>
            </a:r>
          </a:p>
          <a:p>
            <a:pPr lvl="1"/>
            <a:r>
              <a:rPr lang="fr-FR" dirty="0"/>
              <a:t>Une définition partagée</a:t>
            </a:r>
          </a:p>
          <a:p>
            <a:pPr lvl="1"/>
            <a:r>
              <a:rPr lang="fr-FR" dirty="0"/>
              <a:t>Un accord national - conventionnel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3</a:t>
            </a:fld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91264" cy="857250"/>
          </a:xfrm>
        </p:spPr>
        <p:txBody>
          <a:bodyPr>
            <a:normAutofit/>
          </a:bodyPr>
          <a:lstStyle/>
          <a:p>
            <a:r>
              <a:rPr lang="fr-FR" dirty="0"/>
              <a:t>Une Histoire en commun</a:t>
            </a:r>
            <a:endParaRPr lang="fr-FR" sz="3600" b="0" i="1" dirty="0"/>
          </a:p>
        </p:txBody>
      </p:sp>
    </p:spTree>
    <p:extLst>
      <p:ext uri="{BB962C8B-B14F-4D97-AF65-F5344CB8AC3E}">
        <p14:creationId xmlns:p14="http://schemas.microsoft.com/office/powerpoint/2010/main" val="104790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4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fr-FR" dirty="0"/>
              <a:t>RNOGCS : </a:t>
            </a:r>
            <a:r>
              <a:rPr lang="fr-FR" sz="3100" b="0" i="1" dirty="0"/>
              <a:t>10 organisations représentatives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043901"/>
              </p:ext>
            </p:extLst>
          </p:nvPr>
        </p:nvGraphicFramePr>
        <p:xfrm>
          <a:off x="467545" y="1016526"/>
          <a:ext cx="8280920" cy="3499440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972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36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31119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60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ADEDOM  </a:t>
                      </a:r>
                      <a:r>
                        <a:rPr kumimoji="0" lang="fr-FR" sz="1200" b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ex</a:t>
                      </a:r>
                      <a:r>
                        <a:rPr kumimoji="0" lang="fr-FR" sz="120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ADESSADOMICILE</a:t>
                      </a:r>
                    </a:p>
                  </a:txBody>
                  <a:tcPr anchor="ctr"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fr-F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381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C.A.N.S.S.M - </a:t>
                      </a:r>
                      <a:r>
                        <a:rPr lang="fr-FR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FILIERIS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Caisse autonome nationale de la sécurité sociale dans les mines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C.R.F</a:t>
                      </a: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Croix Rouge Française</a:t>
                      </a:r>
                    </a:p>
                  </a:txBody>
                  <a:tcPr anchor="ctr">
                    <a:solidFill>
                      <a:srgbClr val="E8F0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C3SI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Confédération des centres de santé et des services de soins infirmiers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F.M.F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Fédération des Mutuelles de France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F.N.C.S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Fédération Nationale des Centres de Santé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515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F.N.I.S.A.S.I.C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Fédération Nationale des Institutions de Santé d'Action Sociale d'Inspiration Chrétienne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F.N.M.F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Fédération Nationale de la Mutualité Française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11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Union Nationale de l'Aide, des Soins et des Services aux Domiciles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Union nationale A.D.M.R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200" dirty="0"/>
                        <a:t>Associations d'Aide à Domicile en Milieu Rural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11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4A7861C3-56AD-42B3-A7F0-77FA33BC4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272" y="4835712"/>
            <a:ext cx="36576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F5D18A-6DDC-43E2-9C0C-9B2446E43C94}" type="slidenum">
              <a:rPr lang="fr-FR" smtClean="0"/>
              <a:pPr>
                <a:spcAft>
                  <a:spcPts val="600"/>
                </a:spcAft>
              </a:pPr>
              <a:t>5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E0A30E0E-3F88-4D78-BEF2-89CBB4F82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r>
              <a:rPr lang="fr-FR" sz="3800"/>
              <a:t>1963 </a:t>
            </a:r>
            <a:r>
              <a:rPr lang="fr-FR" sz="3800" err="1"/>
              <a:t>CdS</a:t>
            </a:r>
            <a:r>
              <a:rPr lang="fr-FR" sz="3800"/>
              <a:t> dans l’accord national</a:t>
            </a:r>
          </a:p>
        </p:txBody>
      </p: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xmlns="" id="{445E9B6F-CD6B-4FA2-865C-7D202E8976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6803270"/>
              </p:ext>
            </p:extLst>
          </p:nvPr>
        </p:nvGraphicFramePr>
        <p:xfrm>
          <a:off x="35496" y="987574"/>
          <a:ext cx="525658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E1CEE724-320D-4894-B65B-1DCD3A0C9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2308"/>
              </p:ext>
            </p:extLst>
          </p:nvPr>
        </p:nvGraphicFramePr>
        <p:xfrm>
          <a:off x="2797874" y="3003798"/>
          <a:ext cx="6310630" cy="15987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0494">
                  <a:extLst>
                    <a:ext uri="{9D8B030D-6E8A-4147-A177-3AD203B41FA5}">
                      <a16:colId xmlns:a16="http://schemas.microsoft.com/office/drawing/2014/main" xmlns="" val="1887849535"/>
                    </a:ext>
                  </a:extLst>
                </a:gridCol>
                <a:gridCol w="1350418">
                  <a:extLst>
                    <a:ext uri="{9D8B030D-6E8A-4147-A177-3AD203B41FA5}">
                      <a16:colId xmlns:a16="http://schemas.microsoft.com/office/drawing/2014/main" xmlns="" val="2319293559"/>
                    </a:ext>
                  </a:extLst>
                </a:gridCol>
                <a:gridCol w="1438709">
                  <a:extLst>
                    <a:ext uri="{9D8B030D-6E8A-4147-A177-3AD203B41FA5}">
                      <a16:colId xmlns:a16="http://schemas.microsoft.com/office/drawing/2014/main" xmlns="" val="2433643268"/>
                    </a:ext>
                  </a:extLst>
                </a:gridCol>
                <a:gridCol w="1621009">
                  <a:extLst>
                    <a:ext uri="{9D8B030D-6E8A-4147-A177-3AD203B41FA5}">
                      <a16:colId xmlns:a16="http://schemas.microsoft.com/office/drawing/2014/main" xmlns="" val="2682144848"/>
                    </a:ext>
                  </a:extLst>
                </a:gridCol>
              </a:tblGrid>
              <a:tr h="4394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 u="sng">
                          <a:effectLst/>
                        </a:rPr>
                        <a:t>Catégorie du centre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Nb CdS rémunérés</a:t>
                      </a:r>
                      <a:br>
                        <a:rPr lang="fr-FR" sz="1000">
                          <a:effectLst/>
                        </a:rPr>
                      </a:br>
                      <a:r>
                        <a:rPr lang="fr-FR" sz="1000">
                          <a:effectLst/>
                        </a:rPr>
                        <a:t>avril 2020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Montant rémunération 2019 en M€</a:t>
                      </a:r>
                      <a:br>
                        <a:rPr lang="fr-FR" sz="1000">
                          <a:effectLst/>
                        </a:rPr>
                      </a:br>
                      <a:r>
                        <a:rPr lang="fr-FR" sz="1000">
                          <a:effectLst/>
                        </a:rPr>
                        <a:t>avec CMU/AME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00">
                          <a:effectLst/>
                        </a:rPr>
                        <a:t>montant moyen par centre</a:t>
                      </a:r>
                      <a:br>
                        <a:rPr lang="fr-FR" sz="1000">
                          <a:effectLst/>
                        </a:rPr>
                      </a:br>
                      <a:r>
                        <a:rPr lang="fr-FR" sz="1000">
                          <a:effectLst/>
                        </a:rPr>
                        <a:t>ceux qui ont perçu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510075275"/>
                  </a:ext>
                </a:extLst>
              </a:tr>
              <a:tr h="257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Médicaux/Polyvalents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461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30,18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65 466 €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42555646"/>
                  </a:ext>
                </a:extLst>
              </a:tr>
              <a:tr h="208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Dentaires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636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9,81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15 425 €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81890817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dirty="0">
                          <a:effectLst/>
                        </a:rPr>
                        <a:t>Infirmiers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458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 b="1" dirty="0">
                          <a:effectLst/>
                        </a:rPr>
                        <a:t>11,2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100">
                          <a:effectLst/>
                        </a:rPr>
                        <a:t>24 454 €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240108275"/>
                  </a:ext>
                </a:extLst>
              </a:tr>
              <a:tr h="2508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200">
                          <a:effectLst/>
                        </a:rPr>
                        <a:t>TOTAL centres de santé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1555</a:t>
                      </a:r>
                      <a:endParaRPr lang="fr-F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51,2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32 920 €</a:t>
                      </a:r>
                      <a:endParaRPr lang="fr-F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444656001"/>
                  </a:ext>
                </a:extLst>
              </a:tr>
            </a:tbl>
          </a:graphicData>
        </a:graphic>
      </p:graphicFrame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3F46C5B2-ADD7-459A-805F-C5B0AE72956A}"/>
              </a:ext>
            </a:extLst>
          </p:cNvPr>
          <p:cNvSpPr txBox="1"/>
          <p:nvPr/>
        </p:nvSpPr>
        <p:spPr>
          <a:xfrm>
            <a:off x="5292080" y="1106772"/>
            <a:ext cx="2999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(408 sans atteinte des critères socles)</a:t>
            </a:r>
          </a:p>
        </p:txBody>
      </p:sp>
    </p:spTree>
    <p:extLst>
      <p:ext uri="{BB962C8B-B14F-4D97-AF65-F5344CB8AC3E}">
        <p14:creationId xmlns:p14="http://schemas.microsoft.com/office/powerpoint/2010/main" val="402883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1ED875C4-F4E4-4E28-A49C-906A608C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272" y="4835712"/>
            <a:ext cx="365760" cy="273844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DDF5D18A-6DDC-43E2-9C0C-9B2446E43C94}" type="slidenum">
              <a:rPr lang="fr-FR" smtClean="0"/>
              <a:pPr>
                <a:spcAft>
                  <a:spcPts val="600"/>
                </a:spcAft>
              </a:pPr>
              <a:t>6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62574616-3F28-4DC4-8B32-651347B58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fr-FR" sz="3200"/>
              <a:t>Rémunérations AN = 72,4 M€ en 2019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xmlns="" id="{917F05C2-BD38-46F3-8E69-70B99DC6E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297004"/>
              </p:ext>
            </p:extLst>
          </p:nvPr>
        </p:nvGraphicFramePr>
        <p:xfrm>
          <a:off x="457200" y="1203598"/>
          <a:ext cx="8229602" cy="2887019"/>
        </p:xfrm>
        <a:graphic>
          <a:graphicData uri="http://schemas.openxmlformats.org/drawingml/2006/table">
            <a:tbl>
              <a:tblPr firstRow="1" firstCol="1" bandRow="1"/>
              <a:tblGrid>
                <a:gridCol w="2778693">
                  <a:extLst>
                    <a:ext uri="{9D8B030D-6E8A-4147-A177-3AD203B41FA5}">
                      <a16:colId xmlns:a16="http://schemas.microsoft.com/office/drawing/2014/main" xmlns="" val="280932173"/>
                    </a:ext>
                  </a:extLst>
                </a:gridCol>
                <a:gridCol w="1797339">
                  <a:extLst>
                    <a:ext uri="{9D8B030D-6E8A-4147-A177-3AD203B41FA5}">
                      <a16:colId xmlns:a16="http://schemas.microsoft.com/office/drawing/2014/main" xmlns="" val="3197127966"/>
                    </a:ext>
                  </a:extLst>
                </a:gridCol>
                <a:gridCol w="1996964">
                  <a:extLst>
                    <a:ext uri="{9D8B030D-6E8A-4147-A177-3AD203B41FA5}">
                      <a16:colId xmlns:a16="http://schemas.microsoft.com/office/drawing/2014/main" xmlns="" val="2227689452"/>
                    </a:ext>
                  </a:extLst>
                </a:gridCol>
                <a:gridCol w="1656606">
                  <a:extLst>
                    <a:ext uri="{9D8B030D-6E8A-4147-A177-3AD203B41FA5}">
                      <a16:colId xmlns:a16="http://schemas.microsoft.com/office/drawing/2014/main" xmlns="" val="185123612"/>
                    </a:ext>
                  </a:extLst>
                </a:gridCol>
              </a:tblGrid>
              <a:tr h="60852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Type de rémunération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Nombre de centres concernés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Montant total de la rémunération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Montant moyen par centre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6B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1828890"/>
                  </a:ext>
                </a:extLst>
              </a:tr>
              <a:tr h="60852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Rémunération forfaitaire spécifique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1555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51,2 M€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32 920 € 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1012985"/>
                  </a:ext>
                </a:extLst>
              </a:tr>
              <a:tr h="32744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1" u="none" strike="noStrike">
                          <a:solidFill>
                            <a:srgbClr val="DAEEF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CASD (2019)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DAEEF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166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DAEEF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2,7 M€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DAEEF3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16 028 € 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3320620"/>
                  </a:ext>
                </a:extLst>
              </a:tr>
              <a:tr h="32744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ROSP 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574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M€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   7 002 € </a:t>
                      </a:r>
                      <a:endParaRPr lang="fr-FR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467119"/>
                  </a:ext>
                </a:extLst>
              </a:tr>
              <a:tr h="32744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FPMT </a:t>
                      </a: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(médecin traitant)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558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13,7 M€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       24 659 € 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9332999"/>
                  </a:ext>
                </a:extLst>
              </a:tr>
              <a:tr h="32744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80808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MPA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0,8 M€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25452031"/>
                  </a:ext>
                </a:extLst>
              </a:tr>
              <a:tr h="327440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20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 total sur année 2019</a:t>
                      </a:r>
                      <a:endParaRPr lang="fr-F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20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fr-F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>
                      <a:noFill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fr-FR" sz="2000" b="1" i="1" u="none" strike="noStrike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72,4 M€</a:t>
                      </a:r>
                      <a:endParaRPr lang="fr-F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5235" marR="45235" marT="9693" marB="0" anchor="b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0508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419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23650E8B-0039-42E5-BBF1-EDBEFDA58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Un plus pour la pluriprofessionnalité</a:t>
            </a:r>
          </a:p>
          <a:p>
            <a:pPr lvl="1"/>
            <a:r>
              <a:rPr lang="fr-FR" dirty="0"/>
              <a:t>Assistant médical </a:t>
            </a:r>
          </a:p>
          <a:p>
            <a:pPr lvl="2"/>
            <a:r>
              <a:rPr lang="fr-FR" dirty="0"/>
              <a:t>Les conditions d’éligibilité disponibles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fr-FR" dirty="0"/>
          </a:p>
          <a:p>
            <a:pPr lvl="1"/>
            <a:r>
              <a:rPr lang="fr-FR" dirty="0"/>
              <a:t>Actualisation des dispositifs en zone sous dense</a:t>
            </a:r>
          </a:p>
          <a:p>
            <a:pPr lvl="1"/>
            <a:r>
              <a:rPr lang="fr-FR" dirty="0"/>
              <a:t>Télémédecine – </a:t>
            </a:r>
            <a:r>
              <a:rPr lang="fr-FR" dirty="0" err="1"/>
              <a:t>télésoins</a:t>
            </a:r>
            <a:endParaRPr lang="fr-FR" dirty="0"/>
          </a:p>
          <a:p>
            <a:r>
              <a:rPr lang="fr-FR" dirty="0"/>
              <a:t>Un plus pour tous les centres</a:t>
            </a:r>
          </a:p>
          <a:p>
            <a:pPr lvl="1"/>
            <a:r>
              <a:rPr lang="fr-FR" dirty="0"/>
              <a:t>Une part variable dans la démarche qualité</a:t>
            </a:r>
          </a:p>
          <a:p>
            <a:pPr lvl="1"/>
            <a:r>
              <a:rPr lang="fr-FR" dirty="0"/>
              <a:t>Évolution du calcul sur le critère SI (</a:t>
            </a:r>
            <a:r>
              <a:rPr lang="fr-FR" dirty="0" err="1"/>
              <a:t>inf</a:t>
            </a:r>
            <a:r>
              <a:rPr lang="fr-FR" dirty="0"/>
              <a:t> et dentaire)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8FF0B397-B0FB-4C6B-93BD-BDAFC39C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7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0E18B5C8-768E-4B55-A158-77A2DD616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Février 2020 – avenant n°3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C61B5997-95A2-4AA0-86EE-E3DF3C9A846C}"/>
              </a:ext>
            </a:extLst>
          </p:cNvPr>
          <p:cNvSpPr txBox="1"/>
          <p:nvPr/>
        </p:nvSpPr>
        <p:spPr>
          <a:xfrm>
            <a:off x="6156176" y="3075806"/>
            <a:ext cx="2856856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i="1" dirty="0">
                <a:solidFill>
                  <a:schemeClr val="accent6">
                    <a:lumMod val="75000"/>
                  </a:schemeClr>
                </a:solidFill>
                <a:latin typeface="Bodoni MT Condensed" panose="02070606080606020203" pitchFamily="18" charset="0"/>
              </a:rPr>
              <a:t>Applicable depuis le 3/09/2020, les éléments de rémunération dans la saisie 2021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xmlns="" id="{3C49E494-D0FC-4E1B-ABFB-ED7659CD74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04412"/>
              </p:ext>
            </p:extLst>
          </p:nvPr>
        </p:nvGraphicFramePr>
        <p:xfrm>
          <a:off x="1547664" y="2283718"/>
          <a:ext cx="6048672" cy="426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8511">
                  <a:extLst>
                    <a:ext uri="{9D8B030D-6E8A-4147-A177-3AD203B41FA5}">
                      <a16:colId xmlns:a16="http://schemas.microsoft.com/office/drawing/2014/main" xmlns="" val="4057045876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xmlns="" val="2733902070"/>
                    </a:ext>
                  </a:extLst>
                </a:gridCol>
              </a:tblGrid>
              <a:tr h="201281">
                <a:tc>
                  <a:txBody>
                    <a:bodyPr/>
                    <a:lstStyle/>
                    <a:p>
                      <a:pPr marL="3810" eaLnBrk="0" hangingPunct="0">
                        <a:lnSpc>
                          <a:spcPts val="181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</a:rPr>
                        <a:t>P30 FA moyenne par ETP médecin (file active)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810" algn="ctr" eaLnBrk="0" hangingPunct="0">
                        <a:lnSpc>
                          <a:spcPts val="181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</a:rPr>
                        <a:t>992 patients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09343865"/>
                  </a:ext>
                </a:extLst>
              </a:tr>
              <a:tr h="214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</a:rPr>
                        <a:t>P30 PMT moyenne par ETP médecin (patientèle médecin traitant)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1050" dirty="0">
                          <a:effectLst/>
                        </a:rPr>
                        <a:t>473 patients</a:t>
                      </a:r>
                      <a:endParaRPr lang="fr-F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10731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3555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65EC7A19-0ECE-4417-82E5-24F4A33B1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Inscrire les impacts de la crise sanitaire</a:t>
            </a:r>
          </a:p>
          <a:p>
            <a:pPr lvl="1"/>
            <a:r>
              <a:rPr lang="fr-FR" dirty="0"/>
              <a:t>Dans la rémunération 2020</a:t>
            </a:r>
          </a:p>
          <a:p>
            <a:pPr lvl="1"/>
            <a:r>
              <a:rPr lang="fr-FR" dirty="0"/>
              <a:t>Les sur coûts « structurels » / mesures barrières…</a:t>
            </a:r>
          </a:p>
          <a:p>
            <a:r>
              <a:rPr lang="fr-FR" dirty="0"/>
              <a:t>Transposer</a:t>
            </a:r>
          </a:p>
          <a:p>
            <a:pPr lvl="1"/>
            <a:r>
              <a:rPr lang="fr-FR" dirty="0"/>
              <a:t>Les négociations en cours entre les professions libérales et la CNAM</a:t>
            </a:r>
          </a:p>
          <a:p>
            <a:pPr lvl="1"/>
            <a:r>
              <a:rPr lang="fr-FR" dirty="0"/>
              <a:t>Les « régulations » en zone sur dense ?</a:t>
            </a:r>
          </a:p>
          <a:p>
            <a:r>
              <a:rPr lang="fr-FR" dirty="0"/>
              <a:t>Finaliser l’accès complet aux téléservices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E69422E6-33A6-4B5D-AC16-1B85C3091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8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B56433FB-DBD4-47F5-A068-AABAA1D78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dans l’avenant n°4 ?</a:t>
            </a:r>
          </a:p>
        </p:txBody>
      </p:sp>
    </p:spTree>
    <p:extLst>
      <p:ext uri="{BB962C8B-B14F-4D97-AF65-F5344CB8AC3E}">
        <p14:creationId xmlns:p14="http://schemas.microsoft.com/office/powerpoint/2010/main" val="353392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xmlns="" id="{61A204A3-1614-400D-82DD-22861B3B0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1</a:t>
            </a:r>
            <a:r>
              <a:rPr lang="fr-FR" baseline="30000" dirty="0"/>
              <a:t>ère</a:t>
            </a:r>
            <a:r>
              <a:rPr lang="fr-FR" dirty="0"/>
              <a:t> vague très chaotique</a:t>
            </a:r>
          </a:p>
          <a:p>
            <a:pPr lvl="1"/>
            <a:r>
              <a:rPr lang="fr-FR" dirty="0"/>
              <a:t>Des aides conventionnelles à la hauteur : </a:t>
            </a:r>
          </a:p>
          <a:p>
            <a:pPr lvl="2"/>
            <a:r>
              <a:rPr lang="fr-FR" dirty="0"/>
              <a:t>Règlement en avance du forfait Accord National</a:t>
            </a:r>
          </a:p>
          <a:p>
            <a:pPr lvl="2"/>
            <a:r>
              <a:rPr lang="fr-FR" dirty="0"/>
              <a:t>Indemnisation pour perte d’activité = 100 350 000 €</a:t>
            </a:r>
          </a:p>
          <a:p>
            <a:pPr lvl="1"/>
            <a:r>
              <a:rPr lang="fr-FR" dirty="0"/>
              <a:t>Des aides aux « entreprises » mobilisables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Mais au final une reconnaissance des professionnels sur le front pas au </a:t>
            </a:r>
            <a:r>
              <a:rPr lang="fr-FR" dirty="0" err="1"/>
              <a:t>RdV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2C406243-2CBD-4F11-9704-426E841E0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5D18A-6DDC-43E2-9C0C-9B2446E43C94}" type="slidenum">
              <a:rPr lang="fr-FR" smtClean="0"/>
              <a:t>9</a:t>
            </a:fld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xmlns="" id="{4A9FD23D-F615-431F-8EA2-1D1A9F552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traversée de la crise…</a:t>
            </a:r>
          </a:p>
        </p:txBody>
      </p:sp>
    </p:spTree>
    <p:extLst>
      <p:ext uri="{BB962C8B-B14F-4D97-AF65-F5344CB8AC3E}">
        <p14:creationId xmlns:p14="http://schemas.microsoft.com/office/powerpoint/2010/main" val="32462160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762</Words>
  <Application>Microsoft Office PowerPoint</Application>
  <PresentationFormat>Affichage à l'écran (16:9)</PresentationFormat>
  <Paragraphs>197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31" baseType="lpstr">
      <vt:lpstr>Arial</vt:lpstr>
      <vt:lpstr>Bodoni MT Condensed</vt:lpstr>
      <vt:lpstr>Calibri</vt:lpstr>
      <vt:lpstr>Courier New</vt:lpstr>
      <vt:lpstr>Lucida Sans Unicode</vt:lpstr>
      <vt:lpstr>Times New Roman</vt:lpstr>
      <vt:lpstr>Verdana</vt:lpstr>
      <vt:lpstr>Wingdings</vt:lpstr>
      <vt:lpstr>Wingdings 2</vt:lpstr>
      <vt:lpstr>Wingdings 3</vt:lpstr>
      <vt:lpstr>Rotonde</vt:lpstr>
      <vt:lpstr>Centres de santé ;  ils ont de l’avenir !</vt:lpstr>
      <vt:lpstr>Objet </vt:lpstr>
      <vt:lpstr>Une Histoire en commun</vt:lpstr>
      <vt:lpstr>RNOGCS : 10 organisations représentatives</vt:lpstr>
      <vt:lpstr>1963 CdS dans l’accord national</vt:lpstr>
      <vt:lpstr>Rémunérations AN = 72,4 M€ en 2019</vt:lpstr>
      <vt:lpstr>Février 2020 – avenant n°3</vt:lpstr>
      <vt:lpstr>Et dans l’avenant n°4 ?</vt:lpstr>
      <vt:lpstr>La traversée de la crise…</vt:lpstr>
      <vt:lpstr>À l’étal du déconfinement…</vt:lpstr>
      <vt:lpstr>… la nouvelle vague</vt:lpstr>
      <vt:lpstr>À son sommet…</vt:lpstr>
      <vt:lpstr>Dans l’intermède : SEGUR de la Santé</vt:lpstr>
      <vt:lpstr>La dynamique des CdS jusqu’en 2019</vt:lpstr>
      <vt:lpstr>Ce que l’on observe : saisie ATIH</vt:lpstr>
      <vt:lpstr>Ce que l’on observe – par activité</vt:lpstr>
      <vt:lpstr>Ce que l’on observe – par région</vt:lpstr>
      <vt:lpstr>Ce que l’on observe – sur les effectifs</vt:lpstr>
      <vt:lpstr>Présentation PowerPoint</vt:lpstr>
      <vt:lpstr>Où se situent les Enjeux… 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Centres de santé ;  ils ont de l’avenir !</dc:title>
  <dc:creator>Roland WALGER</dc:creator>
  <cp:lastModifiedBy>Lise</cp:lastModifiedBy>
  <cp:revision>11</cp:revision>
  <dcterms:created xsi:type="dcterms:W3CDTF">2020-11-17T08:46:46Z</dcterms:created>
  <dcterms:modified xsi:type="dcterms:W3CDTF">2020-11-19T18:16:29Z</dcterms:modified>
</cp:coreProperties>
</file>