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ivi9NGB5e7TBRMC3T6OcB7RAKrQ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ouk Burtschell" initials="" lastIdx="7"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B816A4-3297-4043-B16C-ECF0B422B1DB}">
  <a:tblStyle styleId="{22B816A4-3297-4043-B16C-ECF0B422B1DB}" styleName="Table_0">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1ECF5"/>
          </a:solidFill>
        </a:fill>
      </a:tcStyle>
    </a:wholeTbl>
    <a:band1H>
      <a:tcTxStyle/>
      <a:tcStyle>
        <a:tcBdr/>
        <a:fill>
          <a:solidFill>
            <a:srgbClr val="E2D8EA"/>
          </a:solidFill>
        </a:fill>
      </a:tcStyle>
    </a:band1H>
    <a:band2H>
      <a:tcTxStyle/>
      <a:tcStyle>
        <a:tcBdr/>
      </a:tcStyle>
    </a:band2H>
    <a:band1V>
      <a:tcTxStyle/>
      <a:tcStyle>
        <a:tcBdr/>
        <a:fill>
          <a:solidFill>
            <a:srgbClr val="E2D8EA"/>
          </a:solidFill>
        </a:fill>
      </a:tcStyle>
    </a:band1V>
    <a:band2V>
      <a:tcTxStyle/>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38"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28"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7-20T12:06:20.765" idx="1">
    <p:pos x="6000" y="0"/>
    <p:text>les autres thématiques qu'il y a dans les notes pour cette slide correspondent au speed-dating ?</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c0Asm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0" name="Google Shape;16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fr-FR" sz="1300" b="0" i="0" u="none" strike="noStrike" cap="none">
                <a:solidFill>
                  <a:srgbClr val="000000"/>
                </a:solidFill>
                <a:latin typeface="Arial"/>
                <a:ea typeface="Arial"/>
                <a:cs typeface="Arial"/>
                <a:sym typeface="Arial"/>
              </a:rPr>
              <a:t>1</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4: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9" name="Google Shape;30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fr-FR" sz="1300" b="0" i="0" u="none" strike="noStrike" cap="none">
                <a:solidFill>
                  <a:srgbClr val="000000"/>
                </a:solidFill>
                <a:latin typeface="Arial"/>
                <a:ea typeface="Arial"/>
                <a:cs typeface="Arial"/>
                <a:sym typeface="Arial"/>
              </a:rPr>
              <a:t>15</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8" name="Google Shape;31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fr-FR" sz="1300" b="0" i="0" u="none" strike="noStrike" cap="none">
                <a:solidFill>
                  <a:srgbClr val="000000"/>
                </a:solidFill>
                <a:latin typeface="Arial"/>
                <a:ea typeface="Arial"/>
                <a:cs typeface="Arial"/>
                <a:sym typeface="Arial"/>
              </a:rPr>
              <a:t>16</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6" name="Google Shape;17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fr-FR" sz="1300" b="0" i="0" u="none" strike="noStrike" cap="none">
                <a:solidFill>
                  <a:srgbClr val="000000"/>
                </a:solidFill>
                <a:latin typeface="Arial"/>
                <a:ea typeface="Arial"/>
                <a:cs typeface="Arial"/>
                <a:sym typeface="Arial"/>
              </a:rPr>
              <a:t>2</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3: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5" name="Google Shape;18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fr-FR" sz="1300" b="0" i="0" u="none" strike="noStrike" cap="none">
                <a:solidFill>
                  <a:srgbClr val="000000"/>
                </a:solidFill>
                <a:latin typeface="Arial"/>
                <a:ea typeface="Arial"/>
                <a:cs typeface="Arial"/>
                <a:sym typeface="Arial"/>
              </a:rPr>
              <a:t>3</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notes"/>
          <p:cNvSpPr>
            <a:spLocks noGrp="1" noRot="1" noChangeAspect="1"/>
          </p:cNvSpPr>
          <p:nvPr>
            <p:ph type="sldImg" idx="2"/>
          </p:nvPr>
        </p:nvSpPr>
        <p:spPr>
          <a:xfrm>
            <a:off x="106363" y="750888"/>
            <a:ext cx="6664325" cy="3749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5:notes"/>
          <p:cNvSpPr>
            <a:spLocks noGrp="1" noRot="1" noChangeAspect="1"/>
          </p:cNvSpPr>
          <p:nvPr>
            <p:ph type="sldImg" idx="2"/>
          </p:nvPr>
        </p:nvSpPr>
        <p:spPr>
          <a:xfrm>
            <a:off x="106363" y="750888"/>
            <a:ext cx="6664325" cy="3749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3dd4144303_0_0:notes"/>
          <p:cNvSpPr>
            <a:spLocks noGrp="1" noRot="1" noChangeAspect="1"/>
          </p:cNvSpPr>
          <p:nvPr>
            <p:ph type="sldImg" idx="2"/>
          </p:nvPr>
        </p:nvSpPr>
        <p:spPr>
          <a:xfrm>
            <a:off x="106363" y="750888"/>
            <a:ext cx="6664200" cy="3749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13dd414430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13dd414430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200"/>
              <a:t>Autres thématiques évoquées : </a:t>
            </a:r>
            <a:endParaRPr/>
          </a:p>
          <a:p>
            <a:pPr marL="0" lvl="0" indent="0" algn="l" rtl="0">
              <a:spcBef>
                <a:spcPts val="0"/>
              </a:spcBef>
              <a:spcAft>
                <a:spcPts val="0"/>
              </a:spcAft>
              <a:buNone/>
            </a:pPr>
            <a:r>
              <a:rPr lang="fr-FR" sz="1200"/>
              <a:t>Avenant 43 Convention BAD. Arnaud</a:t>
            </a:r>
            <a:endParaRPr/>
          </a:p>
          <a:p>
            <a:pPr marL="0" lvl="0" indent="0" algn="l" rtl="0">
              <a:spcBef>
                <a:spcPts val="0"/>
              </a:spcBef>
              <a:spcAft>
                <a:spcPts val="0"/>
              </a:spcAft>
              <a:buNone/>
            </a:pPr>
            <a:r>
              <a:rPr lang="fr-FR"/>
              <a:t>Évolution</a:t>
            </a:r>
            <a:r>
              <a:rPr lang="fr-FR" sz="1200"/>
              <a:t> du modèle économique de la gestion associative de CDS. Bernard</a:t>
            </a:r>
            <a:endParaRPr/>
          </a:p>
          <a:p>
            <a:pPr marL="0" lvl="0" indent="0" algn="l" rtl="0">
              <a:spcBef>
                <a:spcPts val="0"/>
              </a:spcBef>
              <a:spcAft>
                <a:spcPts val="0"/>
              </a:spcAft>
              <a:buNone/>
            </a:pPr>
            <a:r>
              <a:rPr lang="fr-FR" sz="1200"/>
              <a:t>Intégration des CDS dans les CPTS. Thomas</a:t>
            </a:r>
            <a:endParaRPr/>
          </a:p>
          <a:p>
            <a:pPr marL="0" lvl="0" indent="0" algn="l" rtl="0">
              <a:spcBef>
                <a:spcPts val="0"/>
              </a:spcBef>
              <a:spcAft>
                <a:spcPts val="0"/>
              </a:spcAft>
              <a:buNone/>
            </a:pPr>
            <a:r>
              <a:rPr lang="fr-FR" sz="1200"/>
              <a:t>Les assistants médicaux ; quel profils? Quelle organisation ? Annie</a:t>
            </a:r>
            <a:endParaRPr/>
          </a:p>
          <a:p>
            <a:pPr marL="0" lvl="0" indent="0" algn="l" rtl="0">
              <a:spcBef>
                <a:spcPts val="0"/>
              </a:spcBef>
              <a:spcAft>
                <a:spcPts val="0"/>
              </a:spcAft>
              <a:buNone/>
            </a:pPr>
            <a:r>
              <a:rPr lang="fr-FR" sz="1200"/>
              <a:t>Intégration Infirmière Asalée et recrutement d’infirmiers. Paul</a:t>
            </a:r>
            <a:endParaRPr/>
          </a:p>
          <a:p>
            <a:pPr marL="0" lvl="0" indent="0" algn="l" rtl="0">
              <a:spcBef>
                <a:spcPts val="0"/>
              </a:spcBef>
              <a:spcAft>
                <a:spcPts val="0"/>
              </a:spcAft>
              <a:buNone/>
            </a:pPr>
            <a:endParaRPr/>
          </a:p>
        </p:txBody>
      </p:sp>
      <p:sp>
        <p:nvSpPr>
          <p:cNvPr id="230" name="Google Shape;2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e de titre" type="title">
  <p:cSld name="TITLE">
    <p:spTree>
      <p:nvGrpSpPr>
        <p:cNvPr id="1" name="Shape 28"/>
        <p:cNvGrpSpPr/>
        <p:nvPr/>
      </p:nvGrpSpPr>
      <p:grpSpPr>
        <a:xfrm>
          <a:off x="0" y="0"/>
          <a:ext cx="0" cy="0"/>
          <a:chOff x="0" y="0"/>
          <a:chExt cx="0" cy="0"/>
        </a:xfrm>
      </p:grpSpPr>
      <p:grpSp>
        <p:nvGrpSpPr>
          <p:cNvPr id="29" name="Google Shape;29;p17"/>
          <p:cNvGrpSpPr/>
          <p:nvPr/>
        </p:nvGrpSpPr>
        <p:grpSpPr>
          <a:xfrm>
            <a:off x="-11288" y="-8468"/>
            <a:ext cx="12228421" cy="6874935"/>
            <a:chOff x="-8466" y="-8468"/>
            <a:chExt cx="9171316" cy="6874935"/>
          </a:xfrm>
        </p:grpSpPr>
        <p:cxnSp>
          <p:nvCxnSpPr>
            <p:cNvPr id="30" name="Google Shape;30;p17"/>
            <p:cNvCxnSpPr/>
            <p:nvPr/>
          </p:nvCxnSpPr>
          <p:spPr>
            <a:xfrm rot="10800000" flipH="1">
              <a:off x="5130830" y="4175605"/>
              <a:ext cx="4022475" cy="2682396"/>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31" name="Google Shape;31;p17"/>
            <p:cNvCxnSpPr/>
            <p:nvPr/>
          </p:nvCxnSpPr>
          <p:spPr>
            <a:xfrm>
              <a:off x="7042707"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32" name="Google Shape;32;p17"/>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5686"/>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7"/>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7"/>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1">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7"/>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864EA9">
                <a:alpha val="49803"/>
              </a:srgbClr>
            </a:solidFill>
            <a:ln>
              <a:noFill/>
            </a:ln>
          </p:spPr>
        </p:sp>
        <p:sp>
          <p:nvSpPr>
            <p:cNvPr id="36" name="Google Shape;36;p17"/>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864EA9">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7"/>
            <p:cNvSpPr/>
            <p:nvPr/>
          </p:nvSpPr>
          <p:spPr>
            <a:xfrm>
              <a:off x="8094165"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rgbClr val="593470">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17"/>
            <p:cNvSpPr/>
            <p:nvPr/>
          </p:nvSpPr>
          <p:spPr>
            <a:xfrm>
              <a:off x="8068764"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rgbClr val="593470">
                <a:alpha val="7568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7"/>
            <p:cNvSpPr/>
            <p:nvPr/>
          </p:nvSpPr>
          <p:spPr>
            <a:xfrm>
              <a:off x="-8466" y="-8468"/>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rgbClr val="864EA9">
                <a:alpha val="84705"/>
              </a:srgbClr>
            </a:solidFill>
            <a:ln>
              <a:noFill/>
            </a:ln>
          </p:spPr>
        </p:sp>
      </p:grpSp>
      <p:sp>
        <p:nvSpPr>
          <p:cNvPr id="40" name="Google Shape;40;p17"/>
          <p:cNvSpPr txBox="1">
            <a:spLocks noGrp="1"/>
          </p:cNvSpPr>
          <p:nvPr>
            <p:ph type="ctrTitle"/>
          </p:nvPr>
        </p:nvSpPr>
        <p:spPr>
          <a:xfrm>
            <a:off x="1507462" y="2404534"/>
            <a:ext cx="7768959"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rgbClr val="864EA9"/>
              </a:buClr>
              <a:buSzPts val="5400"/>
              <a:buFont typeface="Trebuchet MS"/>
              <a:buNone/>
              <a:defRPr sz="5400">
                <a:solidFill>
                  <a:srgbClr val="864EA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7"/>
          <p:cNvSpPr txBox="1">
            <a:spLocks noGrp="1"/>
          </p:cNvSpPr>
          <p:nvPr>
            <p:ph type="subTitle" idx="1"/>
          </p:nvPr>
        </p:nvSpPr>
        <p:spPr>
          <a:xfrm>
            <a:off x="1507462" y="4050837"/>
            <a:ext cx="7768959"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42" name="Google Shape;42;p17"/>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légende">
  <p:cSld name="Titre et légende">
    <p:spTree>
      <p:nvGrpSpPr>
        <p:cNvPr id="1" name="Shape 109"/>
        <p:cNvGrpSpPr/>
        <p:nvPr/>
      </p:nvGrpSpPr>
      <p:grpSpPr>
        <a:xfrm>
          <a:off x="0" y="0"/>
          <a:ext cx="0" cy="0"/>
          <a:chOff x="0" y="0"/>
          <a:chExt cx="0" cy="0"/>
        </a:xfrm>
      </p:grpSpPr>
      <p:sp>
        <p:nvSpPr>
          <p:cNvPr id="110" name="Google Shape;110;p26"/>
          <p:cNvSpPr txBox="1">
            <a:spLocks noGrp="1"/>
          </p:cNvSpPr>
          <p:nvPr>
            <p:ph type="title"/>
          </p:nvPr>
        </p:nvSpPr>
        <p:spPr>
          <a:xfrm>
            <a:off x="812801" y="609600"/>
            <a:ext cx="8463619"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864EA9"/>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6"/>
          <p:cNvSpPr txBox="1">
            <a:spLocks noGrp="1"/>
          </p:cNvSpPr>
          <p:nvPr>
            <p:ph type="body" idx="1"/>
          </p:nvPr>
        </p:nvSpPr>
        <p:spPr>
          <a:xfrm>
            <a:off x="812801" y="4470400"/>
            <a:ext cx="8463619"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2" name="Google Shape;112;p26"/>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6"/>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6"/>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tation avec légende">
  <p:cSld name="Citation avec légende">
    <p:spTree>
      <p:nvGrpSpPr>
        <p:cNvPr id="1" name="Shape 115"/>
        <p:cNvGrpSpPr/>
        <p:nvPr/>
      </p:nvGrpSpPr>
      <p:grpSpPr>
        <a:xfrm>
          <a:off x="0" y="0"/>
          <a:ext cx="0" cy="0"/>
          <a:chOff x="0" y="0"/>
          <a:chExt cx="0" cy="0"/>
        </a:xfrm>
      </p:grpSpPr>
      <p:sp>
        <p:nvSpPr>
          <p:cNvPr id="116" name="Google Shape;116;p27"/>
          <p:cNvSpPr txBox="1">
            <a:spLocks noGrp="1"/>
          </p:cNvSpPr>
          <p:nvPr>
            <p:ph type="title"/>
          </p:nvPr>
        </p:nvSpPr>
        <p:spPr>
          <a:xfrm>
            <a:off x="1033181" y="609600"/>
            <a:ext cx="809624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864EA9"/>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7"/>
          <p:cNvSpPr txBox="1">
            <a:spLocks noGrp="1"/>
          </p:cNvSpPr>
          <p:nvPr>
            <p:ph type="body" idx="1"/>
          </p:nvPr>
        </p:nvSpPr>
        <p:spPr>
          <a:xfrm>
            <a:off x="1468100" y="3632200"/>
            <a:ext cx="7226405"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8" name="Google Shape;118;p27"/>
          <p:cNvSpPr txBox="1">
            <a:spLocks noGrp="1"/>
          </p:cNvSpPr>
          <p:nvPr>
            <p:ph type="body" idx="2"/>
          </p:nvPr>
        </p:nvSpPr>
        <p:spPr>
          <a:xfrm>
            <a:off x="812799" y="4470400"/>
            <a:ext cx="8463620"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9" name="Google Shape;119;p27"/>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7"/>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7"/>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122" name="Google Shape;122;p27"/>
          <p:cNvSpPr txBox="1"/>
          <p:nvPr/>
        </p:nvSpPr>
        <p:spPr>
          <a:xfrm>
            <a:off x="643617" y="790378"/>
            <a:ext cx="60975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8000">
                <a:solidFill>
                  <a:schemeClr val="accent1"/>
                </a:solidFill>
                <a:latin typeface="Arial"/>
                <a:ea typeface="Arial"/>
                <a:cs typeface="Arial"/>
                <a:sym typeface="Arial"/>
              </a:rPr>
              <a:t>“</a:t>
            </a:r>
            <a:endParaRPr/>
          </a:p>
        </p:txBody>
      </p:sp>
      <p:sp>
        <p:nvSpPr>
          <p:cNvPr id="123" name="Google Shape;123;p27"/>
          <p:cNvSpPr txBox="1"/>
          <p:nvPr/>
        </p:nvSpPr>
        <p:spPr>
          <a:xfrm>
            <a:off x="8996934" y="2886556"/>
            <a:ext cx="60975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8000">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rte nom">
  <p:cSld name="Carte nom">
    <p:spTree>
      <p:nvGrpSpPr>
        <p:cNvPr id="1" name="Shape 124"/>
        <p:cNvGrpSpPr/>
        <p:nvPr/>
      </p:nvGrpSpPr>
      <p:grpSpPr>
        <a:xfrm>
          <a:off x="0" y="0"/>
          <a:ext cx="0" cy="0"/>
          <a:chOff x="0" y="0"/>
          <a:chExt cx="0" cy="0"/>
        </a:xfrm>
      </p:grpSpPr>
      <p:sp>
        <p:nvSpPr>
          <p:cNvPr id="125" name="Google Shape;125;p28"/>
          <p:cNvSpPr txBox="1">
            <a:spLocks noGrp="1"/>
          </p:cNvSpPr>
          <p:nvPr>
            <p:ph type="title"/>
          </p:nvPr>
        </p:nvSpPr>
        <p:spPr>
          <a:xfrm>
            <a:off x="812799" y="1931988"/>
            <a:ext cx="8463620"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864EA9"/>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8"/>
          <p:cNvSpPr txBox="1">
            <a:spLocks noGrp="1"/>
          </p:cNvSpPr>
          <p:nvPr>
            <p:ph type="body" idx="1"/>
          </p:nvPr>
        </p:nvSpPr>
        <p:spPr>
          <a:xfrm>
            <a:off x="812799" y="4527448"/>
            <a:ext cx="8463620"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7" name="Google Shape;127;p28"/>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8"/>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8"/>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rte nom citation">
  <p:cSld name="Carte nom citation">
    <p:spTree>
      <p:nvGrpSpPr>
        <p:cNvPr id="1" name="Shape 130"/>
        <p:cNvGrpSpPr/>
        <p:nvPr/>
      </p:nvGrpSpPr>
      <p:grpSpPr>
        <a:xfrm>
          <a:off x="0" y="0"/>
          <a:ext cx="0" cy="0"/>
          <a:chOff x="0" y="0"/>
          <a:chExt cx="0" cy="0"/>
        </a:xfrm>
      </p:grpSpPr>
      <p:sp>
        <p:nvSpPr>
          <p:cNvPr id="131" name="Google Shape;131;p29"/>
          <p:cNvSpPr txBox="1">
            <a:spLocks noGrp="1"/>
          </p:cNvSpPr>
          <p:nvPr>
            <p:ph type="title"/>
          </p:nvPr>
        </p:nvSpPr>
        <p:spPr>
          <a:xfrm>
            <a:off x="1033181" y="609600"/>
            <a:ext cx="809624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864EA9"/>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9"/>
          <p:cNvSpPr txBox="1">
            <a:spLocks noGrp="1"/>
          </p:cNvSpPr>
          <p:nvPr>
            <p:ph type="body" idx="1"/>
          </p:nvPr>
        </p:nvSpPr>
        <p:spPr>
          <a:xfrm>
            <a:off x="812796" y="4013200"/>
            <a:ext cx="8463621"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3" name="Google Shape;133;p29"/>
          <p:cNvSpPr txBox="1">
            <a:spLocks noGrp="1"/>
          </p:cNvSpPr>
          <p:nvPr>
            <p:ph type="body" idx="2"/>
          </p:nvPr>
        </p:nvSpPr>
        <p:spPr>
          <a:xfrm>
            <a:off x="812799" y="4527448"/>
            <a:ext cx="8463620"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34" name="Google Shape;134;p29"/>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9"/>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9"/>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137" name="Google Shape;137;p29"/>
          <p:cNvSpPr txBox="1"/>
          <p:nvPr/>
        </p:nvSpPr>
        <p:spPr>
          <a:xfrm>
            <a:off x="643617" y="790378"/>
            <a:ext cx="60975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8000">
                <a:solidFill>
                  <a:schemeClr val="accent1"/>
                </a:solidFill>
                <a:latin typeface="Arial"/>
                <a:ea typeface="Arial"/>
                <a:cs typeface="Arial"/>
                <a:sym typeface="Arial"/>
              </a:rPr>
              <a:t>“</a:t>
            </a:r>
            <a:endParaRPr/>
          </a:p>
        </p:txBody>
      </p:sp>
      <p:sp>
        <p:nvSpPr>
          <p:cNvPr id="138" name="Google Shape;138;p29"/>
          <p:cNvSpPr txBox="1"/>
          <p:nvPr/>
        </p:nvSpPr>
        <p:spPr>
          <a:xfrm>
            <a:off x="8996934" y="2886556"/>
            <a:ext cx="60975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8000">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rai ou faux">
  <p:cSld name="Vrai ou faux">
    <p:spTree>
      <p:nvGrpSpPr>
        <p:cNvPr id="1" name="Shape 139"/>
        <p:cNvGrpSpPr/>
        <p:nvPr/>
      </p:nvGrpSpPr>
      <p:grpSpPr>
        <a:xfrm>
          <a:off x="0" y="0"/>
          <a:ext cx="0" cy="0"/>
          <a:chOff x="0" y="0"/>
          <a:chExt cx="0" cy="0"/>
        </a:xfrm>
      </p:grpSpPr>
      <p:sp>
        <p:nvSpPr>
          <p:cNvPr id="140" name="Google Shape;140;p30"/>
          <p:cNvSpPr txBox="1">
            <a:spLocks noGrp="1"/>
          </p:cNvSpPr>
          <p:nvPr>
            <p:ph type="title"/>
          </p:nvPr>
        </p:nvSpPr>
        <p:spPr>
          <a:xfrm>
            <a:off x="821133" y="609600"/>
            <a:ext cx="8455287"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864EA9"/>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30"/>
          <p:cNvSpPr txBox="1">
            <a:spLocks noGrp="1"/>
          </p:cNvSpPr>
          <p:nvPr>
            <p:ph type="body" idx="1"/>
          </p:nvPr>
        </p:nvSpPr>
        <p:spPr>
          <a:xfrm>
            <a:off x="812796" y="4013200"/>
            <a:ext cx="8463621"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2" name="Google Shape;142;p30"/>
          <p:cNvSpPr txBox="1">
            <a:spLocks noGrp="1"/>
          </p:cNvSpPr>
          <p:nvPr>
            <p:ph type="body" idx="2"/>
          </p:nvPr>
        </p:nvSpPr>
        <p:spPr>
          <a:xfrm>
            <a:off x="812799" y="4527448"/>
            <a:ext cx="8463620"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43" name="Google Shape;143;p30"/>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0"/>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30"/>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46"/>
        <p:cNvGrpSpPr/>
        <p:nvPr/>
      </p:nvGrpSpPr>
      <p:grpSpPr>
        <a:xfrm>
          <a:off x="0" y="0"/>
          <a:ext cx="0" cy="0"/>
          <a:chOff x="0" y="0"/>
          <a:chExt cx="0" cy="0"/>
        </a:xfrm>
      </p:grpSpPr>
      <p:sp>
        <p:nvSpPr>
          <p:cNvPr id="147" name="Google Shape;147;p31"/>
          <p:cNvSpPr txBox="1">
            <a:spLocks noGrp="1"/>
          </p:cNvSpPr>
          <p:nvPr>
            <p:ph type="title"/>
          </p:nvPr>
        </p:nvSpPr>
        <p:spPr>
          <a:xfrm>
            <a:off x="812801" y="609600"/>
            <a:ext cx="8463617"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864EA9"/>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31"/>
          <p:cNvSpPr txBox="1">
            <a:spLocks noGrp="1"/>
          </p:cNvSpPr>
          <p:nvPr>
            <p:ph type="body" idx="1"/>
          </p:nvPr>
        </p:nvSpPr>
        <p:spPr>
          <a:xfrm rot="5400000">
            <a:off x="3104223" y="-130833"/>
            <a:ext cx="3880773" cy="8463619"/>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9" name="Google Shape;149;p31"/>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31"/>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31"/>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52"/>
        <p:cNvGrpSpPr/>
        <p:nvPr/>
      </p:nvGrpSpPr>
      <p:grpSpPr>
        <a:xfrm>
          <a:off x="0" y="0"/>
          <a:ext cx="0" cy="0"/>
          <a:chOff x="0" y="0"/>
          <a:chExt cx="0" cy="0"/>
        </a:xfrm>
      </p:grpSpPr>
      <p:sp>
        <p:nvSpPr>
          <p:cNvPr id="153" name="Google Shape;153;p32"/>
          <p:cNvSpPr txBox="1">
            <a:spLocks noGrp="1"/>
          </p:cNvSpPr>
          <p:nvPr>
            <p:ph type="title"/>
          </p:nvPr>
        </p:nvSpPr>
        <p:spPr>
          <a:xfrm rot="5400000">
            <a:off x="5996565" y="2582787"/>
            <a:ext cx="5251451" cy="130508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864EA9"/>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32"/>
          <p:cNvSpPr txBox="1">
            <a:spLocks noGrp="1"/>
          </p:cNvSpPr>
          <p:nvPr>
            <p:ph type="body" idx="1"/>
          </p:nvPr>
        </p:nvSpPr>
        <p:spPr>
          <a:xfrm rot="5400000">
            <a:off x="1650425" y="-228022"/>
            <a:ext cx="5251451" cy="6926701"/>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55" name="Google Shape;155;p32"/>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32"/>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2"/>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12801" y="609600"/>
            <a:ext cx="8463617"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864EA9"/>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812800" y="2160590"/>
            <a:ext cx="8463619"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8" name="Google Shape;48;p18"/>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8"/>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8"/>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51"/>
        <p:cNvGrpSpPr/>
        <p:nvPr/>
      </p:nvGrpSpPr>
      <p:grpSpPr>
        <a:xfrm>
          <a:off x="0" y="0"/>
          <a:ext cx="0" cy="0"/>
          <a:chOff x="0" y="0"/>
          <a:chExt cx="0" cy="0"/>
        </a:xfrm>
      </p:grpSpPr>
      <p:sp>
        <p:nvSpPr>
          <p:cNvPr id="52" name="Google Shape;52;p19"/>
          <p:cNvSpPr txBox="1">
            <a:spLocks noGrp="1"/>
          </p:cNvSpPr>
          <p:nvPr>
            <p:ph type="title"/>
          </p:nvPr>
        </p:nvSpPr>
        <p:spPr>
          <a:xfrm>
            <a:off x="812801" y="609600"/>
            <a:ext cx="8463619"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864EA9"/>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body" idx="1"/>
          </p:nvPr>
        </p:nvSpPr>
        <p:spPr>
          <a:xfrm>
            <a:off x="812802" y="2160589"/>
            <a:ext cx="4117479"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54" name="Google Shape;54;p19"/>
          <p:cNvSpPr txBox="1">
            <a:spLocks noGrp="1"/>
          </p:cNvSpPr>
          <p:nvPr>
            <p:ph type="body" idx="2"/>
          </p:nvPr>
        </p:nvSpPr>
        <p:spPr>
          <a:xfrm>
            <a:off x="5158939" y="2160590"/>
            <a:ext cx="4117480"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55" name="Google Shape;55;p19"/>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12799" y="2700871"/>
            <a:ext cx="8463620"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864EA9"/>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812799" y="4527448"/>
            <a:ext cx="8463620"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61" name="Google Shape;61;p20"/>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0"/>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64"/>
        <p:cNvGrpSpPr/>
        <p:nvPr/>
      </p:nvGrpSpPr>
      <p:grpSpPr>
        <a:xfrm>
          <a:off x="0" y="0"/>
          <a:ext cx="0" cy="0"/>
          <a:chOff x="0" y="0"/>
          <a:chExt cx="0" cy="0"/>
        </a:xfrm>
      </p:grpSpPr>
      <p:sp>
        <p:nvSpPr>
          <p:cNvPr id="65" name="Google Shape;65;p21"/>
          <p:cNvSpPr txBox="1">
            <a:spLocks noGrp="1"/>
          </p:cNvSpPr>
          <p:nvPr>
            <p:ph type="title"/>
          </p:nvPr>
        </p:nvSpPr>
        <p:spPr>
          <a:xfrm>
            <a:off x="812801" y="609600"/>
            <a:ext cx="8463617"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864EA9"/>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body" idx="1"/>
          </p:nvPr>
        </p:nvSpPr>
        <p:spPr>
          <a:xfrm>
            <a:off x="812799" y="2160983"/>
            <a:ext cx="412089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7" name="Google Shape;67;p21"/>
          <p:cNvSpPr txBox="1">
            <a:spLocks noGrp="1"/>
          </p:cNvSpPr>
          <p:nvPr>
            <p:ph type="body" idx="2"/>
          </p:nvPr>
        </p:nvSpPr>
        <p:spPr>
          <a:xfrm>
            <a:off x="812799" y="2737249"/>
            <a:ext cx="4120896"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8" name="Google Shape;68;p21"/>
          <p:cNvSpPr txBox="1">
            <a:spLocks noGrp="1"/>
          </p:cNvSpPr>
          <p:nvPr>
            <p:ph type="body" idx="3"/>
          </p:nvPr>
        </p:nvSpPr>
        <p:spPr>
          <a:xfrm>
            <a:off x="5155520" y="2160983"/>
            <a:ext cx="412089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9" name="Google Shape;69;p21"/>
          <p:cNvSpPr txBox="1">
            <a:spLocks noGrp="1"/>
          </p:cNvSpPr>
          <p:nvPr>
            <p:ph type="body" idx="4"/>
          </p:nvPr>
        </p:nvSpPr>
        <p:spPr>
          <a:xfrm>
            <a:off x="5155520" y="2737249"/>
            <a:ext cx="4120896"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0" name="Google Shape;70;p21"/>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73"/>
        <p:cNvGrpSpPr/>
        <p:nvPr/>
      </p:nvGrpSpPr>
      <p:grpSpPr>
        <a:xfrm>
          <a:off x="0" y="0"/>
          <a:ext cx="0" cy="0"/>
          <a:chOff x="0" y="0"/>
          <a:chExt cx="0" cy="0"/>
        </a:xfrm>
      </p:grpSpPr>
      <p:sp>
        <p:nvSpPr>
          <p:cNvPr id="74" name="Google Shape;74;p22"/>
          <p:cNvSpPr txBox="1">
            <a:spLocks noGrp="1"/>
          </p:cNvSpPr>
          <p:nvPr>
            <p:ph type="title"/>
          </p:nvPr>
        </p:nvSpPr>
        <p:spPr>
          <a:xfrm>
            <a:off x="812800" y="609600"/>
            <a:ext cx="8463619"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864EA9"/>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78"/>
        <p:cNvGrpSpPr/>
        <p:nvPr/>
      </p:nvGrpSpPr>
      <p:grpSpPr>
        <a:xfrm>
          <a:off x="0" y="0"/>
          <a:ext cx="0" cy="0"/>
          <a:chOff x="0" y="0"/>
          <a:chExt cx="0" cy="0"/>
        </a:xfrm>
      </p:grpSpPr>
      <p:sp>
        <p:nvSpPr>
          <p:cNvPr id="79" name="Google Shape;79;p23"/>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3"/>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3"/>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82"/>
        <p:cNvGrpSpPr/>
        <p:nvPr/>
      </p:nvGrpSpPr>
      <p:grpSpPr>
        <a:xfrm>
          <a:off x="0" y="0"/>
          <a:ext cx="0" cy="0"/>
          <a:chOff x="0" y="0"/>
          <a:chExt cx="0" cy="0"/>
        </a:xfrm>
      </p:grpSpPr>
      <p:sp>
        <p:nvSpPr>
          <p:cNvPr id="83" name="Google Shape;83;p24"/>
          <p:cNvSpPr txBox="1">
            <a:spLocks noGrp="1"/>
          </p:cNvSpPr>
          <p:nvPr>
            <p:ph type="title"/>
          </p:nvPr>
        </p:nvSpPr>
        <p:spPr>
          <a:xfrm>
            <a:off x="812800" y="1498604"/>
            <a:ext cx="3720243"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864EA9"/>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4"/>
          <p:cNvSpPr txBox="1">
            <a:spLocks noGrp="1"/>
          </p:cNvSpPr>
          <p:nvPr>
            <p:ph type="body" idx="1"/>
          </p:nvPr>
        </p:nvSpPr>
        <p:spPr>
          <a:xfrm>
            <a:off x="4761702" y="514928"/>
            <a:ext cx="4514716"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5" name="Google Shape;85;p24"/>
          <p:cNvSpPr txBox="1">
            <a:spLocks noGrp="1"/>
          </p:cNvSpPr>
          <p:nvPr>
            <p:ph type="body" idx="2"/>
          </p:nvPr>
        </p:nvSpPr>
        <p:spPr>
          <a:xfrm>
            <a:off x="812800" y="2777069"/>
            <a:ext cx="3720243"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841"/>
              <a:buNone/>
              <a:defRPr sz="1051"/>
            </a:lvl2pPr>
            <a:lvl3pPr marL="1371600" lvl="2" indent="-228600" algn="l">
              <a:spcBef>
                <a:spcPts val="1000"/>
              </a:spcBef>
              <a:spcAft>
                <a:spcPts val="0"/>
              </a:spcAft>
              <a:buSzPts val="720"/>
              <a:buNone/>
              <a:defRPr sz="900"/>
            </a:lvl3pPr>
            <a:lvl4pPr marL="1828800" lvl="3" indent="-228600" algn="l">
              <a:spcBef>
                <a:spcPts val="1000"/>
              </a:spcBef>
              <a:spcAft>
                <a:spcPts val="0"/>
              </a:spcAft>
              <a:buSzPts val="601"/>
              <a:buNone/>
              <a:defRPr sz="751"/>
            </a:lvl4pPr>
            <a:lvl5pPr marL="2286000" lvl="4" indent="-228600" algn="l">
              <a:spcBef>
                <a:spcPts val="1000"/>
              </a:spcBef>
              <a:spcAft>
                <a:spcPts val="0"/>
              </a:spcAft>
              <a:buSzPts val="601"/>
              <a:buNone/>
              <a:defRPr sz="751"/>
            </a:lvl5pPr>
            <a:lvl6pPr marL="2743200" lvl="5" indent="-228600" algn="l">
              <a:spcBef>
                <a:spcPts val="1000"/>
              </a:spcBef>
              <a:spcAft>
                <a:spcPts val="0"/>
              </a:spcAft>
              <a:buSzPts val="601"/>
              <a:buNone/>
              <a:defRPr sz="751"/>
            </a:lvl6pPr>
            <a:lvl7pPr marL="3200400" lvl="6" indent="-228600" algn="l">
              <a:spcBef>
                <a:spcPts val="1000"/>
              </a:spcBef>
              <a:spcAft>
                <a:spcPts val="0"/>
              </a:spcAft>
              <a:buSzPts val="601"/>
              <a:buNone/>
              <a:defRPr sz="751"/>
            </a:lvl7pPr>
            <a:lvl8pPr marL="3657600" lvl="7" indent="-228600" algn="l">
              <a:spcBef>
                <a:spcPts val="1000"/>
              </a:spcBef>
              <a:spcAft>
                <a:spcPts val="0"/>
              </a:spcAft>
              <a:buSzPts val="601"/>
              <a:buNone/>
              <a:defRPr sz="751"/>
            </a:lvl8pPr>
            <a:lvl9pPr marL="4114800" lvl="8" indent="-228600" algn="l">
              <a:spcBef>
                <a:spcPts val="1000"/>
              </a:spcBef>
              <a:spcAft>
                <a:spcPts val="0"/>
              </a:spcAft>
              <a:buSzPts val="601"/>
              <a:buNone/>
              <a:defRPr sz="751"/>
            </a:lvl9pPr>
          </a:lstStyle>
          <a:p>
            <a:endParaRPr/>
          </a:p>
        </p:txBody>
      </p:sp>
      <p:sp>
        <p:nvSpPr>
          <p:cNvPr id="86" name="Google Shape;86;p24"/>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4"/>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4"/>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grpSp>
        <p:nvGrpSpPr>
          <p:cNvPr id="89" name="Google Shape;89;p24"/>
          <p:cNvGrpSpPr/>
          <p:nvPr/>
        </p:nvGrpSpPr>
        <p:grpSpPr>
          <a:xfrm>
            <a:off x="-2117" y="0"/>
            <a:ext cx="12194117" cy="6861175"/>
            <a:chOff x="-1588" y="0"/>
            <a:chExt cx="9145588" cy="6860798"/>
          </a:xfrm>
        </p:grpSpPr>
        <p:sp>
          <p:nvSpPr>
            <p:cNvPr id="90" name="Google Shape;90;p24"/>
            <p:cNvSpPr/>
            <p:nvPr/>
          </p:nvSpPr>
          <p:spPr>
            <a:xfrm>
              <a:off x="0" y="0"/>
              <a:ext cx="9118832" cy="6858000"/>
            </a:xfrm>
            <a:prstGeom prst="rect">
              <a:avLst/>
            </a:prstGeom>
            <a:blipFill rotWithShape="1">
              <a:blip r:embed="rId2">
                <a:alphaModFix/>
              </a:blip>
              <a:stretch>
                <a:fillRect l="-16712" r="-1698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4"/>
            <p:cNvSpPr/>
            <p:nvPr/>
          </p:nvSpPr>
          <p:spPr>
            <a:xfrm>
              <a:off x="0" y="2895600"/>
              <a:ext cx="2362200" cy="2362200"/>
            </a:xfrm>
            <a:prstGeom prst="ellipse">
              <a:avLst/>
            </a:prstGeom>
            <a:gradFill>
              <a:gsLst>
                <a:gs pos="0">
                  <a:srgbClr val="84ACB6">
                    <a:alpha val="7843"/>
                  </a:srgbClr>
                </a:gs>
                <a:gs pos="36000">
                  <a:srgbClr val="84ACB6">
                    <a:alpha val="7843"/>
                  </a:srgbClr>
                </a:gs>
                <a:gs pos="72000">
                  <a:srgbClr val="84ACB6">
                    <a:alpha val="0"/>
                  </a:srgbClr>
                </a:gs>
                <a:gs pos="100000">
                  <a:srgbClr val="84ACB6">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4"/>
            <p:cNvSpPr/>
            <p:nvPr/>
          </p:nvSpPr>
          <p:spPr>
            <a:xfrm>
              <a:off x="6299432" y="1676400"/>
              <a:ext cx="2819400" cy="2819400"/>
            </a:xfrm>
            <a:prstGeom prst="ellipse">
              <a:avLst/>
            </a:prstGeom>
            <a:gradFill>
              <a:gsLst>
                <a:gs pos="0">
                  <a:srgbClr val="84ACB6">
                    <a:alpha val="6666"/>
                  </a:srgbClr>
                </a:gs>
                <a:gs pos="36000">
                  <a:srgbClr val="84ACB6">
                    <a:alpha val="5882"/>
                  </a:srgbClr>
                </a:gs>
                <a:gs pos="69000">
                  <a:srgbClr val="84ACB6">
                    <a:alpha val="0"/>
                  </a:srgbClr>
                </a:gs>
                <a:gs pos="100000">
                  <a:srgbClr val="84ACB6">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4"/>
            <p:cNvSpPr/>
            <p:nvPr/>
          </p:nvSpPr>
          <p:spPr>
            <a:xfrm>
              <a:off x="5689832" y="0"/>
              <a:ext cx="1600200" cy="1600200"/>
            </a:xfrm>
            <a:prstGeom prst="ellipse">
              <a:avLst/>
            </a:prstGeom>
            <a:gradFill>
              <a:gsLst>
                <a:gs pos="0">
                  <a:srgbClr val="84ACB6">
                    <a:alpha val="13725"/>
                  </a:srgbClr>
                </a:gs>
                <a:gs pos="36000">
                  <a:srgbClr val="84ACB6">
                    <a:alpha val="6666"/>
                  </a:srgbClr>
                </a:gs>
                <a:gs pos="73000">
                  <a:srgbClr val="84ACB6">
                    <a:alpha val="0"/>
                  </a:srgbClr>
                </a:gs>
                <a:gs pos="100000">
                  <a:srgbClr val="84ACB6">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4"/>
            <p:cNvSpPr/>
            <p:nvPr/>
          </p:nvSpPr>
          <p:spPr>
            <a:xfrm>
              <a:off x="6299432" y="5870198"/>
              <a:ext cx="990600" cy="990600"/>
            </a:xfrm>
            <a:prstGeom prst="ellipse">
              <a:avLst/>
            </a:prstGeom>
            <a:gradFill>
              <a:gsLst>
                <a:gs pos="0">
                  <a:srgbClr val="84ACB6">
                    <a:alpha val="13725"/>
                  </a:srgbClr>
                </a:gs>
                <a:gs pos="36000">
                  <a:srgbClr val="84ACB6">
                    <a:alpha val="6666"/>
                  </a:srgbClr>
                </a:gs>
                <a:gs pos="66000">
                  <a:srgbClr val="84ACB6">
                    <a:alpha val="0"/>
                  </a:srgbClr>
                </a:gs>
                <a:gs pos="100000">
                  <a:srgbClr val="84ACB6">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4"/>
            <p:cNvSpPr/>
            <p:nvPr/>
          </p:nvSpPr>
          <p:spPr>
            <a:xfrm>
              <a:off x="-1588" y="2667000"/>
              <a:ext cx="4191000" cy="4191000"/>
            </a:xfrm>
            <a:prstGeom prst="ellipse">
              <a:avLst/>
            </a:prstGeom>
            <a:gradFill>
              <a:gsLst>
                <a:gs pos="0">
                  <a:srgbClr val="84ACB6">
                    <a:alpha val="10980"/>
                  </a:srgbClr>
                </a:gs>
                <a:gs pos="36000">
                  <a:srgbClr val="84ACB6">
                    <a:alpha val="9803"/>
                  </a:srgbClr>
                </a:gs>
                <a:gs pos="75000">
                  <a:srgbClr val="84ACB6">
                    <a:alpha val="0"/>
                  </a:srgbClr>
                </a:gs>
                <a:gs pos="100000">
                  <a:srgbClr val="84ACB6">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4"/>
            <p:cNvSpPr/>
            <p:nvPr/>
          </p:nvSpPr>
          <p:spPr>
            <a:xfrm>
              <a:off x="5283200" y="401616"/>
              <a:ext cx="3465513" cy="6054392"/>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4"/>
            <p:cNvSpPr/>
            <p:nvPr/>
          </p:nvSpPr>
          <p:spPr>
            <a:xfrm rot="-5400000">
              <a:off x="2548536" y="1765596"/>
              <a:ext cx="5995993" cy="3326809"/>
            </a:xfrm>
            <a:custGeom>
              <a:avLst/>
              <a:gdLst/>
              <a:ahLst/>
              <a:cxnLst/>
              <a:rect l="l" t="t" r="r" b="b"/>
              <a:pathLst>
                <a:path w="4960" h="2752" extrusionOk="0">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98" name="Google Shape;98;p24"/>
            <p:cNvSpPr/>
            <p:nvPr/>
          </p:nvSpPr>
          <p:spPr>
            <a:xfrm rot="-5912394">
              <a:off x="2769747" y="1458373"/>
              <a:ext cx="2377690" cy="317748"/>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99" name="Google Shape;99;p24"/>
            <p:cNvSpPr/>
            <p:nvPr/>
          </p:nvSpPr>
          <p:spPr>
            <a:xfrm>
              <a:off x="0" y="0"/>
              <a:ext cx="9144000" cy="6858000"/>
            </a:xfrm>
            <a:custGeom>
              <a:avLst/>
              <a:gdLst/>
              <a:ahLst/>
              <a:cxnLst/>
              <a:rect l="l" t="t" r="r" b="b"/>
              <a:pathLst>
                <a:path w="5760" h="4320" extrusionOk="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grpSp>
      <p:sp>
        <p:nvSpPr>
          <p:cNvPr id="100" name="Google Shape;100;p24"/>
          <p:cNvSpPr/>
          <p:nvPr/>
        </p:nvSpPr>
        <p:spPr>
          <a:xfrm>
            <a:off x="10327217" y="0"/>
            <a:ext cx="914400" cy="1100138"/>
          </a:xfrm>
          <a:prstGeom prst="rect">
            <a:avLst/>
          </a:prstGeom>
          <a:solidFill>
            <a:schemeClr val="accent1"/>
          </a:soli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01"/>
        <p:cNvGrpSpPr/>
        <p:nvPr/>
      </p:nvGrpSpPr>
      <p:grpSpPr>
        <a:xfrm>
          <a:off x="0" y="0"/>
          <a:ext cx="0" cy="0"/>
          <a:chOff x="0" y="0"/>
          <a:chExt cx="0" cy="0"/>
        </a:xfrm>
      </p:grpSpPr>
      <p:sp>
        <p:nvSpPr>
          <p:cNvPr id="102" name="Google Shape;102;p25"/>
          <p:cNvSpPr txBox="1">
            <a:spLocks noGrp="1"/>
          </p:cNvSpPr>
          <p:nvPr>
            <p:ph type="title"/>
          </p:nvPr>
        </p:nvSpPr>
        <p:spPr>
          <a:xfrm>
            <a:off x="812800" y="4800600"/>
            <a:ext cx="8463619"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864EA9"/>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5"/>
          <p:cNvSpPr>
            <a:spLocks noGrp="1"/>
          </p:cNvSpPr>
          <p:nvPr>
            <p:ph type="pic" idx="2"/>
          </p:nvPr>
        </p:nvSpPr>
        <p:spPr>
          <a:xfrm>
            <a:off x="812800" y="609600"/>
            <a:ext cx="8463619" cy="3845718"/>
          </a:xfrm>
          <a:prstGeom prst="rect">
            <a:avLst/>
          </a:prstGeom>
          <a:noFill/>
          <a:ln>
            <a:noFill/>
          </a:ln>
        </p:spPr>
      </p:sp>
      <p:sp>
        <p:nvSpPr>
          <p:cNvPr id="104" name="Google Shape;104;p25"/>
          <p:cNvSpPr txBox="1">
            <a:spLocks noGrp="1"/>
          </p:cNvSpPr>
          <p:nvPr>
            <p:ph type="body" idx="1"/>
          </p:nvPr>
        </p:nvSpPr>
        <p:spPr>
          <a:xfrm>
            <a:off x="812800" y="5367338"/>
            <a:ext cx="8463619"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05" name="Google Shape;105;p25"/>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5"/>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5"/>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108" name="Google Shape;108;p25"/>
          <p:cNvSpPr/>
          <p:nvPr/>
        </p:nvSpPr>
        <p:spPr>
          <a:xfrm>
            <a:off x="10327217" y="0"/>
            <a:ext cx="914400" cy="1100138"/>
          </a:xfrm>
          <a:prstGeom prst="rect">
            <a:avLst/>
          </a:prstGeom>
          <a:solidFill>
            <a:schemeClr val="accent1"/>
          </a:soli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6"/>
          <p:cNvGrpSpPr/>
          <p:nvPr/>
        </p:nvGrpSpPr>
        <p:grpSpPr>
          <a:xfrm>
            <a:off x="-11288" y="-8468"/>
            <a:ext cx="12228423" cy="6874935"/>
            <a:chOff x="-8467" y="-8468"/>
            <a:chExt cx="9171317" cy="6874935"/>
          </a:xfrm>
        </p:grpSpPr>
        <p:cxnSp>
          <p:nvCxnSpPr>
            <p:cNvPr id="11" name="Google Shape;11;p16"/>
            <p:cNvCxnSpPr/>
            <p:nvPr/>
          </p:nvCxnSpPr>
          <p:spPr>
            <a:xfrm rot="10800000" flipH="1">
              <a:off x="5130830" y="4175605"/>
              <a:ext cx="4022475" cy="2682396"/>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12" name="Google Shape;12;p16"/>
            <p:cNvCxnSpPr/>
            <p:nvPr/>
          </p:nvCxnSpPr>
          <p:spPr>
            <a:xfrm>
              <a:off x="7042707"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13" name="Google Shape;13;p16"/>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5686"/>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6"/>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6"/>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1">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6"/>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864EA9">
                <a:alpha val="49803"/>
              </a:srgbClr>
            </a:solidFill>
            <a:ln>
              <a:noFill/>
            </a:ln>
          </p:spPr>
        </p:sp>
        <p:sp>
          <p:nvSpPr>
            <p:cNvPr id="17" name="Google Shape;17;p16"/>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864EA9">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6"/>
            <p:cNvSpPr/>
            <p:nvPr/>
          </p:nvSpPr>
          <p:spPr>
            <a:xfrm>
              <a:off x="8094165"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rgbClr val="593470">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6"/>
            <p:cNvSpPr/>
            <p:nvPr/>
          </p:nvSpPr>
          <p:spPr>
            <a:xfrm>
              <a:off x="8068764"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rgbClr val="593470">
                <a:alpha val="7568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6"/>
            <p:cNvSpPr/>
            <p:nvPr/>
          </p:nvSpPr>
          <p:spPr>
            <a:xfrm>
              <a:off x="-8467" y="4013200"/>
              <a:ext cx="457200" cy="2853267"/>
            </a:xfrm>
            <a:custGeom>
              <a:avLst/>
              <a:gdLst/>
              <a:ahLst/>
              <a:cxnLst/>
              <a:rect l="l" t="t" r="r" b="b"/>
              <a:pathLst>
                <a:path w="457200" h="2853267" extrusionOk="0">
                  <a:moveTo>
                    <a:pt x="0" y="0"/>
                  </a:moveTo>
                  <a:lnTo>
                    <a:pt x="457200" y="2853267"/>
                  </a:lnTo>
                  <a:lnTo>
                    <a:pt x="0" y="2844800"/>
                  </a:lnTo>
                  <a:cubicBezTo>
                    <a:pt x="2822" y="1905000"/>
                    <a:pt x="5645" y="965200"/>
                    <a:pt x="0" y="0"/>
                  </a:cubicBezTo>
                  <a:close/>
                </a:path>
              </a:pathLst>
            </a:custGeom>
            <a:solidFill>
              <a:srgbClr val="864EA9">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16"/>
          <p:cNvSpPr txBox="1">
            <a:spLocks noGrp="1"/>
          </p:cNvSpPr>
          <p:nvPr>
            <p:ph type="title"/>
          </p:nvPr>
        </p:nvSpPr>
        <p:spPr>
          <a:xfrm>
            <a:off x="812801" y="609600"/>
            <a:ext cx="8463617"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864EA9"/>
              </a:buClr>
              <a:buSzPts val="3600"/>
              <a:buFont typeface="Trebuchet MS"/>
              <a:buNone/>
              <a:defRPr sz="3600" b="0" i="0" u="none" strike="noStrike" cap="none">
                <a:solidFill>
                  <a:srgbClr val="864EA9"/>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16"/>
          <p:cNvSpPr txBox="1">
            <a:spLocks noGrp="1"/>
          </p:cNvSpPr>
          <p:nvPr>
            <p:ph type="body" idx="1"/>
          </p:nvPr>
        </p:nvSpPr>
        <p:spPr>
          <a:xfrm>
            <a:off x="812800" y="2160590"/>
            <a:ext cx="8463619"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rgbClr val="864EA9"/>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rgbClr val="864EA9"/>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rgbClr val="864EA9"/>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rgbClr val="864EA9"/>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rgbClr val="864EA9"/>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rgbClr val="864EA9"/>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rgbClr val="864EA9"/>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rgbClr val="864EA9"/>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rgbClr val="864EA9"/>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16"/>
          <p:cNvSpPr txBox="1">
            <a:spLocks noGrp="1"/>
          </p:cNvSpPr>
          <p:nvPr>
            <p:ph type="dt" idx="10"/>
          </p:nvPr>
        </p:nvSpPr>
        <p:spPr>
          <a:xfrm>
            <a:off x="7207011" y="6041366"/>
            <a:ext cx="912176"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16"/>
          <p:cNvSpPr txBox="1">
            <a:spLocks noGrp="1"/>
          </p:cNvSpPr>
          <p:nvPr>
            <p:ph type="ftr" idx="11"/>
          </p:nvPr>
        </p:nvSpPr>
        <p:spPr>
          <a:xfrm>
            <a:off x="812799" y="6041366"/>
            <a:ext cx="6163964"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16"/>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64EA9"/>
                </a:solidFill>
                <a:latin typeface="Trebuchet MS"/>
                <a:ea typeface="Trebuchet MS"/>
                <a:cs typeface="Trebuchet MS"/>
                <a:sym typeface="Trebuchet MS"/>
              </a:defRPr>
            </a:lvl1pPr>
            <a:lvl2pPr marL="0" marR="0" lvl="1" indent="0" algn="r" rtl="0">
              <a:spcBef>
                <a:spcPts val="0"/>
              </a:spcBef>
              <a:buNone/>
              <a:defRPr sz="900" b="0" i="0" u="none" strike="noStrike" cap="none">
                <a:solidFill>
                  <a:srgbClr val="864EA9"/>
                </a:solidFill>
                <a:latin typeface="Trebuchet MS"/>
                <a:ea typeface="Trebuchet MS"/>
                <a:cs typeface="Trebuchet MS"/>
                <a:sym typeface="Trebuchet MS"/>
              </a:defRPr>
            </a:lvl2pPr>
            <a:lvl3pPr marL="0" marR="0" lvl="2" indent="0" algn="r" rtl="0">
              <a:spcBef>
                <a:spcPts val="0"/>
              </a:spcBef>
              <a:buNone/>
              <a:defRPr sz="900" b="0" i="0" u="none" strike="noStrike" cap="none">
                <a:solidFill>
                  <a:srgbClr val="864EA9"/>
                </a:solidFill>
                <a:latin typeface="Trebuchet MS"/>
                <a:ea typeface="Trebuchet MS"/>
                <a:cs typeface="Trebuchet MS"/>
                <a:sym typeface="Trebuchet MS"/>
              </a:defRPr>
            </a:lvl3pPr>
            <a:lvl4pPr marL="0" marR="0" lvl="3" indent="0" algn="r" rtl="0">
              <a:spcBef>
                <a:spcPts val="0"/>
              </a:spcBef>
              <a:buNone/>
              <a:defRPr sz="900" b="0" i="0" u="none" strike="noStrike" cap="none">
                <a:solidFill>
                  <a:srgbClr val="864EA9"/>
                </a:solidFill>
                <a:latin typeface="Trebuchet MS"/>
                <a:ea typeface="Trebuchet MS"/>
                <a:cs typeface="Trebuchet MS"/>
                <a:sym typeface="Trebuchet MS"/>
              </a:defRPr>
            </a:lvl4pPr>
            <a:lvl5pPr marL="0" marR="0" lvl="4" indent="0" algn="r" rtl="0">
              <a:spcBef>
                <a:spcPts val="0"/>
              </a:spcBef>
              <a:buNone/>
              <a:defRPr sz="900" b="0" i="0" u="none" strike="noStrike" cap="none">
                <a:solidFill>
                  <a:srgbClr val="864EA9"/>
                </a:solidFill>
                <a:latin typeface="Trebuchet MS"/>
                <a:ea typeface="Trebuchet MS"/>
                <a:cs typeface="Trebuchet MS"/>
                <a:sym typeface="Trebuchet MS"/>
              </a:defRPr>
            </a:lvl5pPr>
            <a:lvl6pPr marL="0" marR="0" lvl="5" indent="0" algn="r" rtl="0">
              <a:spcBef>
                <a:spcPts val="0"/>
              </a:spcBef>
              <a:buNone/>
              <a:defRPr sz="900" b="0" i="0" u="none" strike="noStrike" cap="none">
                <a:solidFill>
                  <a:srgbClr val="864EA9"/>
                </a:solidFill>
                <a:latin typeface="Trebuchet MS"/>
                <a:ea typeface="Trebuchet MS"/>
                <a:cs typeface="Trebuchet MS"/>
                <a:sym typeface="Trebuchet MS"/>
              </a:defRPr>
            </a:lvl6pPr>
            <a:lvl7pPr marL="0" marR="0" lvl="6" indent="0" algn="r" rtl="0">
              <a:spcBef>
                <a:spcPts val="0"/>
              </a:spcBef>
              <a:buNone/>
              <a:defRPr sz="900" b="0" i="0" u="none" strike="noStrike" cap="none">
                <a:solidFill>
                  <a:srgbClr val="864EA9"/>
                </a:solidFill>
                <a:latin typeface="Trebuchet MS"/>
                <a:ea typeface="Trebuchet MS"/>
                <a:cs typeface="Trebuchet MS"/>
                <a:sym typeface="Trebuchet MS"/>
              </a:defRPr>
            </a:lvl7pPr>
            <a:lvl8pPr marL="0" marR="0" lvl="7" indent="0" algn="r" rtl="0">
              <a:spcBef>
                <a:spcPts val="0"/>
              </a:spcBef>
              <a:buNone/>
              <a:defRPr sz="900" b="0" i="0" u="none" strike="noStrike" cap="none">
                <a:solidFill>
                  <a:srgbClr val="864EA9"/>
                </a:solidFill>
                <a:latin typeface="Trebuchet MS"/>
                <a:ea typeface="Trebuchet MS"/>
                <a:cs typeface="Trebuchet MS"/>
                <a:sym typeface="Trebuchet MS"/>
              </a:defRPr>
            </a:lvl8pPr>
            <a:lvl9pPr marL="0" marR="0" lvl="8" indent="0" algn="r" rtl="0">
              <a:spcBef>
                <a:spcPts val="0"/>
              </a:spcBef>
              <a:buNone/>
              <a:defRPr sz="900" b="0" i="0" u="none" strike="noStrike" cap="none">
                <a:solidFill>
                  <a:srgbClr val="864EA9"/>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fr-FR"/>
              <a:t>‹N°›</a:t>
            </a:fld>
            <a:endParaRPr/>
          </a:p>
        </p:txBody>
      </p:sp>
      <p:sp>
        <p:nvSpPr>
          <p:cNvPr id="26" name="Google Shape;26;p16"/>
          <p:cNvSpPr/>
          <p:nvPr/>
        </p:nvSpPr>
        <p:spPr>
          <a:xfrm>
            <a:off x="10327217" y="0"/>
            <a:ext cx="914400" cy="1100138"/>
          </a:xfrm>
          <a:prstGeom prst="rect">
            <a:avLst/>
          </a:prstGeom>
          <a:solidFill>
            <a:schemeClr val="accent1"/>
          </a:soli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Google Shape;27;p16"/>
          <p:cNvPicPr preferRelativeResize="0"/>
          <p:nvPr/>
        </p:nvPicPr>
        <p:blipFill rotWithShape="1">
          <a:blip r:embed="rId18">
            <a:alphaModFix/>
          </a:blip>
          <a:srcRect/>
          <a:stretch/>
        </p:blipFill>
        <p:spPr>
          <a:xfrm>
            <a:off x="8784300" y="245696"/>
            <a:ext cx="3057757" cy="4542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jpg"/><Relationship Id="rId3" Type="http://schemas.openxmlformats.org/officeDocument/2006/relationships/image" Target="../media/image5.jpg"/><Relationship Id="rId7" Type="http://schemas.openxmlformats.org/officeDocument/2006/relationships/image" Target="../media/image23.jpg"/><Relationship Id="rId12"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jpg"/><Relationship Id="rId11" Type="http://schemas.openxmlformats.org/officeDocument/2006/relationships/image" Target="../media/image27.jpg"/><Relationship Id="rId5" Type="http://schemas.openxmlformats.org/officeDocument/2006/relationships/image" Target="../media/image7.png"/><Relationship Id="rId10" Type="http://schemas.openxmlformats.org/officeDocument/2006/relationships/image" Target="../media/image26.jpg"/><Relationship Id="rId4" Type="http://schemas.openxmlformats.org/officeDocument/2006/relationships/image" Target="../media/image6.png"/><Relationship Id="rId9"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6.pn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5.jpg"/><Relationship Id="rId4" Type="http://schemas.openxmlformats.org/officeDocument/2006/relationships/image" Target="../media/image7.png"/><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 descr="Une image contenant personne, intérieur, gens, groupe&#10;&#10;Description générée automatiquement"/>
          <p:cNvPicPr preferRelativeResize="0"/>
          <p:nvPr/>
        </p:nvPicPr>
        <p:blipFill rotWithShape="1">
          <a:blip r:embed="rId3">
            <a:alphaModFix amt="70000"/>
          </a:blip>
          <a:srcRect/>
          <a:stretch/>
        </p:blipFill>
        <p:spPr>
          <a:xfrm>
            <a:off x="61557" y="10048"/>
            <a:ext cx="10460375" cy="6973583"/>
          </a:xfrm>
          <a:prstGeom prst="rect">
            <a:avLst/>
          </a:prstGeom>
          <a:noFill/>
          <a:ln>
            <a:noFill/>
          </a:ln>
        </p:spPr>
      </p:pic>
      <p:pic>
        <p:nvPicPr>
          <p:cNvPr id="164" name="Google Shape;164;p1"/>
          <p:cNvPicPr preferRelativeResize="0"/>
          <p:nvPr/>
        </p:nvPicPr>
        <p:blipFill rotWithShape="1">
          <a:blip r:embed="rId4">
            <a:alphaModFix/>
          </a:blip>
          <a:srcRect l="78594" t="14178" r="11159" b="36828"/>
          <a:stretch/>
        </p:blipFill>
        <p:spPr>
          <a:xfrm>
            <a:off x="8803757" y="-10048"/>
            <a:ext cx="3398285" cy="6858000"/>
          </a:xfrm>
          <a:prstGeom prst="rect">
            <a:avLst/>
          </a:prstGeom>
          <a:noFill/>
          <a:ln>
            <a:noFill/>
          </a:ln>
        </p:spPr>
      </p:pic>
      <p:sp>
        <p:nvSpPr>
          <p:cNvPr id="165" name="Google Shape;165;p1"/>
          <p:cNvSpPr txBox="1">
            <a:spLocks noGrp="1"/>
          </p:cNvSpPr>
          <p:nvPr>
            <p:ph type="ctrTitle"/>
          </p:nvPr>
        </p:nvSpPr>
        <p:spPr>
          <a:xfrm>
            <a:off x="1560515" y="1539544"/>
            <a:ext cx="7479420" cy="1469197"/>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593470"/>
              </a:buClr>
              <a:buSzPts val="2800"/>
              <a:buFont typeface="Trebuchet MS"/>
              <a:buNone/>
            </a:pPr>
            <a:r>
              <a:rPr lang="fr-FR" sz="2800">
                <a:solidFill>
                  <a:srgbClr val="593470"/>
                </a:solidFill>
              </a:rPr>
              <a:t>Journée annuelle des centres de sante Auvergne Rhône-Alpes</a:t>
            </a:r>
            <a:br>
              <a:rPr lang="fr-FR" sz="2800">
                <a:solidFill>
                  <a:srgbClr val="593470"/>
                </a:solidFill>
              </a:rPr>
            </a:br>
            <a:r>
              <a:rPr lang="fr-FR" sz="2800">
                <a:solidFill>
                  <a:srgbClr val="593470"/>
                </a:solidFill>
              </a:rPr>
              <a:t>21 juin 2022</a:t>
            </a:r>
            <a:endParaRPr/>
          </a:p>
        </p:txBody>
      </p:sp>
      <p:sp>
        <p:nvSpPr>
          <p:cNvPr id="166" name="Google Shape;166;p1"/>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fr-FR" sz="900" b="0" i="0" u="none" strike="noStrike" cap="none">
                <a:solidFill>
                  <a:srgbClr val="898989"/>
                </a:solidFill>
                <a:latin typeface="Arial"/>
                <a:ea typeface="Arial"/>
                <a:cs typeface="Arial"/>
                <a:sym typeface="Arial"/>
              </a:rPr>
              <a:t>1</a:t>
            </a:fld>
            <a:endParaRPr sz="900" b="0" i="0" u="none" strike="noStrike" cap="none">
              <a:solidFill>
                <a:srgbClr val="898989"/>
              </a:solidFill>
              <a:latin typeface="Arial"/>
              <a:ea typeface="Arial"/>
              <a:cs typeface="Arial"/>
              <a:sym typeface="Arial"/>
            </a:endParaRPr>
          </a:p>
        </p:txBody>
      </p:sp>
      <p:pic>
        <p:nvPicPr>
          <p:cNvPr id="167" name="Google Shape;167;p1"/>
          <p:cNvPicPr preferRelativeResize="0"/>
          <p:nvPr/>
        </p:nvPicPr>
        <p:blipFill rotWithShape="1">
          <a:blip r:embed="rId5">
            <a:alphaModFix/>
          </a:blip>
          <a:srcRect/>
          <a:stretch/>
        </p:blipFill>
        <p:spPr>
          <a:xfrm>
            <a:off x="8160043" y="178592"/>
            <a:ext cx="3847737" cy="762201"/>
          </a:xfrm>
          <a:prstGeom prst="rect">
            <a:avLst/>
          </a:prstGeom>
          <a:noFill/>
          <a:ln>
            <a:noFill/>
          </a:ln>
        </p:spPr>
      </p:pic>
      <p:pic>
        <p:nvPicPr>
          <p:cNvPr id="168" name="Google Shape;168;p1"/>
          <p:cNvPicPr preferRelativeResize="0"/>
          <p:nvPr/>
        </p:nvPicPr>
        <p:blipFill rotWithShape="1">
          <a:blip r:embed="rId6">
            <a:alphaModFix/>
          </a:blip>
          <a:srcRect/>
          <a:stretch/>
        </p:blipFill>
        <p:spPr>
          <a:xfrm>
            <a:off x="8819036" y="6170650"/>
            <a:ext cx="1797603" cy="687350"/>
          </a:xfrm>
          <a:prstGeom prst="rect">
            <a:avLst/>
          </a:prstGeom>
          <a:noFill/>
          <a:ln>
            <a:noFill/>
          </a:ln>
        </p:spPr>
      </p:pic>
      <p:pic>
        <p:nvPicPr>
          <p:cNvPr id="169" name="Google Shape;169;p1"/>
          <p:cNvPicPr preferRelativeResize="0"/>
          <p:nvPr/>
        </p:nvPicPr>
        <p:blipFill rotWithShape="1">
          <a:blip r:embed="rId7">
            <a:alphaModFix/>
          </a:blip>
          <a:srcRect/>
          <a:stretch/>
        </p:blipFill>
        <p:spPr>
          <a:xfrm>
            <a:off x="10627359" y="6168255"/>
            <a:ext cx="1034618" cy="689745"/>
          </a:xfrm>
          <a:prstGeom prst="rect">
            <a:avLst/>
          </a:prstGeom>
          <a:noFill/>
          <a:ln>
            <a:noFill/>
          </a:ln>
        </p:spPr>
      </p:pic>
      <p:pic>
        <p:nvPicPr>
          <p:cNvPr id="170" name="Google Shape;170;p1"/>
          <p:cNvPicPr preferRelativeResize="0"/>
          <p:nvPr/>
        </p:nvPicPr>
        <p:blipFill rotWithShape="1">
          <a:blip r:embed="rId8">
            <a:alphaModFix/>
          </a:blip>
          <a:srcRect l="51923" t="15345" r="44450" b="36439"/>
          <a:stretch/>
        </p:blipFill>
        <p:spPr>
          <a:xfrm>
            <a:off x="0" y="0"/>
            <a:ext cx="1216740" cy="6858000"/>
          </a:xfrm>
          <a:prstGeom prst="rect">
            <a:avLst/>
          </a:prstGeom>
          <a:noFill/>
          <a:ln>
            <a:noFill/>
          </a:ln>
        </p:spPr>
      </p:pic>
      <p:pic>
        <p:nvPicPr>
          <p:cNvPr id="171" name="Google Shape;171;p1"/>
          <p:cNvPicPr preferRelativeResize="0"/>
          <p:nvPr/>
        </p:nvPicPr>
        <p:blipFill rotWithShape="1">
          <a:blip r:embed="rId9">
            <a:alphaModFix/>
          </a:blip>
          <a:srcRect l="78803" t="72713"/>
          <a:stretch/>
        </p:blipFill>
        <p:spPr>
          <a:xfrm>
            <a:off x="8612497" y="5390707"/>
            <a:ext cx="854877" cy="733645"/>
          </a:xfrm>
          <a:prstGeom prst="rect">
            <a:avLst/>
          </a:prstGeom>
          <a:noFill/>
          <a:ln>
            <a:noFill/>
          </a:ln>
        </p:spPr>
      </p:pic>
      <p:pic>
        <p:nvPicPr>
          <p:cNvPr id="172" name="Google Shape;172;p1"/>
          <p:cNvPicPr preferRelativeResize="0"/>
          <p:nvPr/>
        </p:nvPicPr>
        <p:blipFill rotWithShape="1">
          <a:blip r:embed="rId9">
            <a:alphaModFix/>
          </a:blip>
          <a:srcRect l="78803" t="72713"/>
          <a:stretch/>
        </p:blipFill>
        <p:spPr>
          <a:xfrm rot="1313296">
            <a:off x="9065325" y="5231225"/>
            <a:ext cx="660774" cy="567068"/>
          </a:xfrm>
          <a:prstGeom prst="rect">
            <a:avLst/>
          </a:prstGeom>
          <a:noFill/>
          <a:ln>
            <a:noFill/>
          </a:ln>
        </p:spPr>
      </p:pic>
      <p:sp>
        <p:nvSpPr>
          <p:cNvPr id="173" name="Google Shape;173;p1"/>
          <p:cNvSpPr txBox="1"/>
          <p:nvPr/>
        </p:nvSpPr>
        <p:spPr>
          <a:xfrm>
            <a:off x="2311446" y="462746"/>
            <a:ext cx="5960595" cy="996286"/>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lt1"/>
              </a:buClr>
              <a:buSzPts val="3600"/>
              <a:buFont typeface="Trebuchet MS"/>
              <a:buNone/>
            </a:pPr>
            <a:r>
              <a:rPr lang="fr-FR" sz="3600" b="0" i="0" u="none" strike="noStrike" cap="none">
                <a:solidFill>
                  <a:schemeClr val="lt1"/>
                </a:solidFill>
                <a:latin typeface="Trebuchet MS"/>
                <a:ea typeface="Trebuchet MS"/>
                <a:cs typeface="Trebuchet MS"/>
                <a:sym typeface="Trebuchet MS"/>
              </a:rPr>
              <a:t>Les actes de la journée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9"/>
          <p:cNvSpPr txBox="1">
            <a:spLocks noGrp="1"/>
          </p:cNvSpPr>
          <p:nvPr>
            <p:ph type="title"/>
          </p:nvPr>
        </p:nvSpPr>
        <p:spPr>
          <a:xfrm>
            <a:off x="317753" y="227754"/>
            <a:ext cx="8275150" cy="139415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864EA9"/>
              </a:buClr>
              <a:buSzPts val="2000"/>
              <a:buFont typeface="Trebuchet MS"/>
              <a:buNone/>
            </a:pPr>
            <a:r>
              <a:rPr lang="fr-FR" sz="2000"/>
              <a:t>At3. Prise en charge des publics vulnérables : quels outils à disposition des centres ? Retour d’expérience d’un centre de santé</a:t>
            </a:r>
            <a:br>
              <a:rPr lang="fr-FR" sz="2800"/>
            </a:br>
            <a:r>
              <a:rPr lang="fr-FR" sz="1400"/>
              <a:t>Animation par Benjamin Dubet et Camille Delest  -  Santé commune</a:t>
            </a:r>
            <a:endParaRPr/>
          </a:p>
        </p:txBody>
      </p:sp>
      <p:sp>
        <p:nvSpPr>
          <p:cNvPr id="268" name="Google Shape;268;p9"/>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10</a:t>
            </a:fld>
            <a:endParaRPr/>
          </a:p>
        </p:txBody>
      </p:sp>
      <p:sp>
        <p:nvSpPr>
          <p:cNvPr id="269" name="Google Shape;269;p9"/>
          <p:cNvSpPr txBox="1"/>
          <p:nvPr/>
        </p:nvSpPr>
        <p:spPr>
          <a:xfrm>
            <a:off x="5277910" y="1973784"/>
            <a:ext cx="4698600" cy="2154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a:solidFill>
                  <a:srgbClr val="593470"/>
                </a:solidFill>
                <a:latin typeface="Trebuchet MS"/>
                <a:ea typeface="Trebuchet MS"/>
                <a:cs typeface="Trebuchet MS"/>
                <a:sym typeface="Trebuchet MS"/>
              </a:rPr>
              <a:t>Bonnes pratiques : </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Temps </a:t>
            </a:r>
            <a:r>
              <a:rPr lang="fr-FR">
                <a:solidFill>
                  <a:schemeClr val="dk1"/>
                </a:solidFill>
                <a:latin typeface="Trebuchet MS"/>
                <a:ea typeface="Trebuchet MS"/>
                <a:cs typeface="Trebuchet MS"/>
                <a:sym typeface="Trebuchet MS"/>
              </a:rPr>
              <a:t>pluri professionnels</a:t>
            </a:r>
            <a:r>
              <a:rPr lang="fr-FR" sz="1400">
                <a:solidFill>
                  <a:schemeClr val="dk1"/>
                </a:solidFill>
                <a:latin typeface="Trebuchet MS"/>
                <a:ea typeface="Trebuchet MS"/>
                <a:cs typeface="Trebuchet MS"/>
                <a:sym typeface="Trebuchet MS"/>
              </a:rPr>
              <a:t> dédiés</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Liens entre l’accueil et la médiation</a:t>
            </a:r>
            <a:endParaRPr/>
          </a:p>
          <a:p>
            <a:pPr marL="285750" marR="0" lvl="0" indent="-171450" algn="l" rtl="0">
              <a:spcBef>
                <a:spcPts val="0"/>
              </a:spcBef>
              <a:spcAft>
                <a:spcPts val="0"/>
              </a:spcAft>
              <a:buClr>
                <a:schemeClr val="dk1"/>
              </a:buClr>
              <a:buSzPts val="1800"/>
              <a:buFont typeface="Arial"/>
              <a:buNone/>
            </a:pPr>
            <a:endParaRPr sz="18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fr-FR" sz="1600" b="1">
                <a:solidFill>
                  <a:srgbClr val="593470"/>
                </a:solidFill>
                <a:latin typeface="Trebuchet MS"/>
                <a:ea typeface="Trebuchet MS"/>
                <a:cs typeface="Trebuchet MS"/>
                <a:sym typeface="Trebuchet MS"/>
              </a:rPr>
              <a:t>Difficultés rencontrées : </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Comment mobiliser pour les ateliers collectifs  ?</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Importance de connaître le maillage territorial</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Comment choisir le profil de médiateur</a:t>
            </a:r>
            <a:endParaRPr/>
          </a:p>
          <a:p>
            <a:pPr marL="285750" marR="0" lvl="0" indent="-196850" algn="l" rtl="0">
              <a:spcBef>
                <a:spcPts val="0"/>
              </a:spcBef>
              <a:spcAft>
                <a:spcPts val="0"/>
              </a:spcAft>
              <a:buClr>
                <a:schemeClr val="dk1"/>
              </a:buClr>
              <a:buSzPts val="1400"/>
              <a:buFont typeface="Arial"/>
              <a:buNone/>
            </a:pPr>
            <a:endParaRPr sz="1400">
              <a:solidFill>
                <a:schemeClr val="dk1"/>
              </a:solidFill>
              <a:latin typeface="Trebuchet MS"/>
              <a:ea typeface="Trebuchet MS"/>
              <a:cs typeface="Trebuchet MS"/>
              <a:sym typeface="Trebuchet MS"/>
            </a:endParaRPr>
          </a:p>
        </p:txBody>
      </p:sp>
      <p:sp>
        <p:nvSpPr>
          <p:cNvPr id="270" name="Google Shape;270;p9"/>
          <p:cNvSpPr txBox="1"/>
          <p:nvPr/>
        </p:nvSpPr>
        <p:spPr>
          <a:xfrm>
            <a:off x="487970" y="5065575"/>
            <a:ext cx="5429250" cy="523220"/>
          </a:xfrm>
          <a:prstGeom prst="rect">
            <a:avLst/>
          </a:prstGeom>
          <a:solidFill>
            <a:srgbClr val="DDCCE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rgbClr val="864EA9"/>
                </a:solidFill>
                <a:latin typeface="Trebuchet MS"/>
                <a:ea typeface="Trebuchet MS"/>
                <a:cs typeface="Trebuchet MS"/>
                <a:sym typeface="Trebuchet MS"/>
              </a:rPr>
              <a:t>Perspectives pour le GRCS</a:t>
            </a:r>
            <a:endParaRPr/>
          </a:p>
          <a:p>
            <a:pPr marL="285750" marR="0" lvl="0" indent="-285750" algn="l" rtl="0">
              <a:spcBef>
                <a:spcPts val="0"/>
              </a:spcBef>
              <a:spcAft>
                <a:spcPts val="0"/>
              </a:spcAft>
              <a:buClr>
                <a:srgbClr val="3F3F3F"/>
              </a:buClr>
              <a:buSzPts val="1400"/>
              <a:buFont typeface="Arial"/>
              <a:buChar char="•"/>
            </a:pPr>
            <a:r>
              <a:rPr lang="fr-FR" sz="1400">
                <a:solidFill>
                  <a:srgbClr val="3F3F3F"/>
                </a:solidFill>
                <a:latin typeface="Trebuchet MS"/>
                <a:ea typeface="Trebuchet MS"/>
                <a:cs typeface="Trebuchet MS"/>
                <a:sym typeface="Trebuchet MS"/>
              </a:rPr>
              <a:t>Formation en science humaine et sociale sur la vulnérabilité ?</a:t>
            </a:r>
            <a:endParaRPr sz="1400">
              <a:solidFill>
                <a:srgbClr val="3F3F3F"/>
              </a:solidFill>
              <a:latin typeface="Trebuchet MS"/>
              <a:ea typeface="Trebuchet MS"/>
              <a:cs typeface="Trebuchet MS"/>
              <a:sym typeface="Trebuchet MS"/>
            </a:endParaRPr>
          </a:p>
        </p:txBody>
      </p:sp>
      <p:sp>
        <p:nvSpPr>
          <p:cNvPr id="271" name="Google Shape;271;p9"/>
          <p:cNvSpPr txBox="1"/>
          <p:nvPr/>
        </p:nvSpPr>
        <p:spPr>
          <a:xfrm>
            <a:off x="487970" y="5779756"/>
            <a:ext cx="5429250" cy="523220"/>
          </a:xfrm>
          <a:prstGeom prst="rect">
            <a:avLst/>
          </a:prstGeom>
          <a:solidFill>
            <a:srgbClr val="CDCCE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rgbClr val="864EA9"/>
                </a:solidFill>
                <a:latin typeface="Trebuchet MS"/>
                <a:ea typeface="Trebuchet MS"/>
                <a:cs typeface="Trebuchet MS"/>
                <a:sym typeface="Trebuchet MS"/>
              </a:rPr>
              <a:t>Perspectives pour les centres</a:t>
            </a:r>
            <a:endParaRPr/>
          </a:p>
          <a:p>
            <a:pPr marL="285750" marR="0" lvl="0" indent="-285750" algn="l" rtl="0">
              <a:spcBef>
                <a:spcPts val="0"/>
              </a:spcBef>
              <a:spcAft>
                <a:spcPts val="0"/>
              </a:spcAft>
              <a:buClr>
                <a:srgbClr val="3F3F3F"/>
              </a:buClr>
              <a:buSzPts val="1400"/>
              <a:buFont typeface="Arial"/>
              <a:buChar char="•"/>
            </a:pPr>
            <a:r>
              <a:rPr lang="fr-FR" sz="1400">
                <a:solidFill>
                  <a:srgbClr val="3F3F3F"/>
                </a:solidFill>
                <a:latin typeface="Trebuchet MS"/>
                <a:ea typeface="Trebuchet MS"/>
                <a:cs typeface="Trebuchet MS"/>
                <a:sym typeface="Trebuchet MS"/>
              </a:rPr>
              <a:t>Travail autour du référentiel HAS</a:t>
            </a:r>
            <a:endParaRPr/>
          </a:p>
        </p:txBody>
      </p:sp>
      <p:pic>
        <p:nvPicPr>
          <p:cNvPr id="272" name="Google Shape;272;p9" descr="Une image contenant personne, groupe, gens, restaurant&#10;&#10;Description générée automatiquement"/>
          <p:cNvPicPr preferRelativeResize="0"/>
          <p:nvPr/>
        </p:nvPicPr>
        <p:blipFill rotWithShape="1">
          <a:blip r:embed="rId3">
            <a:alphaModFix/>
          </a:blip>
          <a:srcRect/>
          <a:stretch/>
        </p:blipFill>
        <p:spPr>
          <a:xfrm>
            <a:off x="487970" y="1840844"/>
            <a:ext cx="4309280" cy="287285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0"/>
          <p:cNvSpPr txBox="1">
            <a:spLocks noGrp="1"/>
          </p:cNvSpPr>
          <p:nvPr>
            <p:ph type="title"/>
          </p:nvPr>
        </p:nvSpPr>
        <p:spPr>
          <a:xfrm>
            <a:off x="293621" y="379970"/>
            <a:ext cx="9136982" cy="891654"/>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864EA9"/>
              </a:buClr>
              <a:buSzPct val="100000"/>
              <a:buFont typeface="Trebuchet MS"/>
              <a:buNone/>
            </a:pPr>
            <a:r>
              <a:rPr lang="fr-FR" sz="2200"/>
              <a:t>At4.CPTS : quelles implications des centres de santé</a:t>
            </a:r>
            <a:br>
              <a:rPr lang="fr-FR" sz="3100"/>
            </a:br>
            <a:r>
              <a:rPr lang="fr-FR" sz="1800" b="0" i="0" u="none" strike="noStrike">
                <a:solidFill>
                  <a:srgbClr val="593470"/>
                </a:solidFill>
                <a:latin typeface="Trebuchet MS"/>
                <a:ea typeface="Trebuchet MS"/>
                <a:cs typeface="Trebuchet MS"/>
                <a:sym typeface="Trebuchet MS"/>
              </a:rPr>
              <a:t> Animé par Cyril Plasse</a:t>
            </a:r>
            <a:r>
              <a:rPr lang="fr-FR" sz="1800">
                <a:solidFill>
                  <a:srgbClr val="593470"/>
                </a:solidFill>
                <a:latin typeface="Trebuchet MS"/>
                <a:ea typeface="Trebuchet MS"/>
                <a:cs typeface="Trebuchet MS"/>
                <a:sym typeface="Trebuchet MS"/>
              </a:rPr>
              <a:t>, </a:t>
            </a:r>
            <a:r>
              <a:rPr lang="fr-FR" sz="1800" b="0" i="0" u="none" strike="noStrike">
                <a:solidFill>
                  <a:srgbClr val="593470"/>
                </a:solidFill>
                <a:latin typeface="Trebuchet MS"/>
                <a:ea typeface="Trebuchet MS"/>
                <a:cs typeface="Trebuchet MS"/>
                <a:sym typeface="Trebuchet MS"/>
              </a:rPr>
              <a:t>prestataire GRCS, avec la présence de Maxime Bertolini, Directeur CPTS Sud-Grenoblois et Marion Darlay, coordinatrice Femasaura</a:t>
            </a:r>
            <a:br>
              <a:rPr lang="fr-FR" sz="3600"/>
            </a:br>
            <a:endParaRPr/>
          </a:p>
        </p:txBody>
      </p:sp>
      <p:sp>
        <p:nvSpPr>
          <p:cNvPr id="278" name="Google Shape;278;p10"/>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11</a:t>
            </a:fld>
            <a:endParaRPr/>
          </a:p>
        </p:txBody>
      </p:sp>
      <p:sp>
        <p:nvSpPr>
          <p:cNvPr id="279" name="Google Shape;279;p10"/>
          <p:cNvSpPr txBox="1"/>
          <p:nvPr/>
        </p:nvSpPr>
        <p:spPr>
          <a:xfrm>
            <a:off x="678522" y="1566733"/>
            <a:ext cx="8597898" cy="513486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200" b="1" i="1">
                <a:solidFill>
                  <a:schemeClr val="dk1"/>
                </a:solidFill>
                <a:latin typeface="Trebuchet MS"/>
                <a:ea typeface="Trebuchet MS"/>
                <a:cs typeface="Trebuchet MS"/>
                <a:sym typeface="Trebuchet MS"/>
              </a:rPr>
              <a:t>1/ Peut-on adhérer à 2 CPTS à la fois ?</a:t>
            </a:r>
            <a:endParaRPr sz="1200" b="1">
              <a:solidFill>
                <a:schemeClr val="dk1"/>
              </a:solidFill>
              <a:latin typeface="Trebuchet MS"/>
              <a:ea typeface="Trebuchet MS"/>
              <a:cs typeface="Trebuchet MS"/>
              <a:sym typeface="Trebuchet MS"/>
            </a:endParaRPr>
          </a:p>
          <a:p>
            <a:pPr marL="0" marR="0" lvl="0" indent="0" algn="l" rtl="0">
              <a:lnSpc>
                <a:spcPct val="107000"/>
              </a:lnSpc>
              <a:spcBef>
                <a:spcPts val="800"/>
              </a:spcBef>
              <a:spcAft>
                <a:spcPts val="0"/>
              </a:spcAft>
              <a:buNone/>
            </a:pPr>
            <a:r>
              <a:rPr lang="fr-FR" sz="1200">
                <a:solidFill>
                  <a:schemeClr val="dk1"/>
                </a:solidFill>
                <a:latin typeface="Trebuchet MS"/>
                <a:ea typeface="Trebuchet MS"/>
                <a:cs typeface="Trebuchet MS"/>
                <a:sym typeface="Trebuchet MS"/>
              </a:rPr>
              <a:t>Oui, tout à fait, c’est notamment le cas de gestionnaires qui ont des centres sur des territoires différents de CPTS ou encore de centres dont une antenne se situerait sur un autre territoire de CPTS que le centre principal. </a:t>
            </a:r>
            <a:endParaRPr/>
          </a:p>
          <a:p>
            <a:pPr marL="0" marR="0" lvl="0" indent="0" algn="l" rtl="0">
              <a:lnSpc>
                <a:spcPct val="107000"/>
              </a:lnSpc>
              <a:spcBef>
                <a:spcPts val="800"/>
              </a:spcBef>
              <a:spcAft>
                <a:spcPts val="0"/>
              </a:spcAft>
              <a:buNone/>
            </a:pPr>
            <a:r>
              <a:rPr lang="fr-FR" sz="1200">
                <a:solidFill>
                  <a:schemeClr val="dk1"/>
                </a:solidFill>
                <a:latin typeface="Trebuchet MS"/>
                <a:ea typeface="Trebuchet MS"/>
                <a:cs typeface="Trebuchet MS"/>
                <a:sym typeface="Trebuchet MS"/>
              </a:rPr>
              <a:t>A noter qu’il y aura probablement des difficultés accrues car : </a:t>
            </a:r>
            <a:endParaRPr/>
          </a:p>
          <a:p>
            <a:pPr marL="342900" marR="0" lvl="0" indent="-342900" algn="l" rtl="0">
              <a:lnSpc>
                <a:spcPct val="107000"/>
              </a:lnSpc>
              <a:spcBef>
                <a:spcPts val="800"/>
              </a:spcBef>
              <a:spcAft>
                <a:spcPts val="0"/>
              </a:spcAft>
              <a:buClr>
                <a:schemeClr val="dk1"/>
              </a:buClr>
              <a:buSzPts val="1200"/>
              <a:buFont typeface="Noto Sans Symbols"/>
              <a:buChar char="⇨"/>
            </a:pPr>
            <a:r>
              <a:rPr lang="fr-FR" sz="1200">
                <a:solidFill>
                  <a:schemeClr val="dk1"/>
                </a:solidFill>
                <a:latin typeface="Trebuchet MS"/>
                <a:ea typeface="Trebuchet MS"/>
                <a:cs typeface="Trebuchet MS"/>
                <a:sym typeface="Trebuchet MS"/>
              </a:rPr>
              <a:t>Nécessite une mobilisation 2 fois plus importante car du personnel devra s’investir dans les 2 CPTS</a:t>
            </a:r>
            <a:endParaRPr/>
          </a:p>
          <a:p>
            <a:pPr marL="342900" marR="0" lvl="0" indent="-342900" algn="l" rtl="0">
              <a:lnSpc>
                <a:spcPct val="107000"/>
              </a:lnSpc>
              <a:spcBef>
                <a:spcPts val="0"/>
              </a:spcBef>
              <a:spcAft>
                <a:spcPts val="0"/>
              </a:spcAft>
              <a:buClr>
                <a:schemeClr val="dk1"/>
              </a:buClr>
              <a:buSzPts val="1200"/>
              <a:buFont typeface="Noto Sans Symbols"/>
              <a:buChar char="⇨"/>
            </a:pPr>
            <a:r>
              <a:rPr lang="fr-FR" sz="1200">
                <a:solidFill>
                  <a:schemeClr val="dk1"/>
                </a:solidFill>
                <a:latin typeface="Trebuchet MS"/>
                <a:ea typeface="Trebuchet MS"/>
                <a:cs typeface="Trebuchet MS"/>
                <a:sym typeface="Trebuchet MS"/>
              </a:rPr>
              <a:t>Les protocoles établis par les 2 CPTS seront sûrement différents et pourraient parfois être incompatibles.</a:t>
            </a:r>
            <a:endParaRPr/>
          </a:p>
          <a:p>
            <a:pPr marL="457200" marR="0" lvl="0" indent="0" algn="l" rtl="0">
              <a:lnSpc>
                <a:spcPct val="107000"/>
              </a:lnSpc>
              <a:spcBef>
                <a:spcPts val="0"/>
              </a:spcBef>
              <a:spcAft>
                <a:spcPts val="0"/>
              </a:spcAft>
              <a:buNone/>
            </a:pPr>
            <a:r>
              <a:rPr lang="fr-FR" sz="1200" b="1">
                <a:solidFill>
                  <a:schemeClr val="dk1"/>
                </a:solidFill>
                <a:latin typeface="Trebuchet MS"/>
                <a:ea typeface="Trebuchet MS"/>
                <a:cs typeface="Trebuchet MS"/>
                <a:sym typeface="Trebuchet MS"/>
              </a:rPr>
              <a:t> </a:t>
            </a:r>
            <a:endParaRPr/>
          </a:p>
          <a:p>
            <a:pPr marL="0" marR="0" lvl="0" indent="0" algn="l" rtl="0">
              <a:lnSpc>
                <a:spcPct val="107000"/>
              </a:lnSpc>
              <a:spcBef>
                <a:spcPts val="800"/>
              </a:spcBef>
              <a:spcAft>
                <a:spcPts val="0"/>
              </a:spcAft>
              <a:buNone/>
            </a:pPr>
            <a:r>
              <a:rPr lang="fr-FR" sz="1200" b="1" i="1">
                <a:solidFill>
                  <a:schemeClr val="dk1"/>
                </a:solidFill>
                <a:latin typeface="Trebuchet MS"/>
                <a:ea typeface="Trebuchet MS"/>
                <a:cs typeface="Trebuchet MS"/>
                <a:sym typeface="Trebuchet MS"/>
              </a:rPr>
              <a:t>2/ Comment animer les acteurs du territoire pour créer une CPTS, comment les mobiliser ?</a:t>
            </a:r>
            <a:endParaRPr sz="1200" b="1">
              <a:solidFill>
                <a:schemeClr val="dk1"/>
              </a:solidFill>
              <a:latin typeface="Trebuchet MS"/>
              <a:ea typeface="Trebuchet MS"/>
              <a:cs typeface="Trebuchet MS"/>
              <a:sym typeface="Trebuchet MS"/>
            </a:endParaRPr>
          </a:p>
          <a:p>
            <a:pPr marL="342900" marR="0" lvl="0" indent="-342900" algn="l" rtl="0">
              <a:lnSpc>
                <a:spcPct val="107000"/>
              </a:lnSpc>
              <a:spcBef>
                <a:spcPts val="80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Il y a un enjeu de représentativité de la CPTS car certaines institutions demandent de mobiliser suffisamment d’acteurs du territoire pour créer la CPTS, un pourcentage minimum de représentativité du total des professionnels de santé du territoire est parfois demandé. </a:t>
            </a:r>
            <a:endParaRPr/>
          </a:p>
          <a:p>
            <a:pPr marL="342900" marR="0" lvl="0" indent="-342900" algn="l" rtl="0">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C’est important de mobiliser au moment de la rédaction du pré-projet (ou lettre d’intention).</a:t>
            </a:r>
            <a:endParaRPr/>
          </a:p>
          <a:p>
            <a:pPr marL="342900" marR="0" lvl="0" indent="-342900" algn="l" rtl="0">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A travers un certain nombre de réunions invitant tous les acteurs du territoire, de professionnels à professionnels, il y aura beaucoup de pédagogie à faire en expliquant ce que peut apporter une CPTS, en rappelant certains points clés :</a:t>
            </a:r>
            <a:endParaRPr/>
          </a:p>
          <a:p>
            <a:pPr marL="742950" marR="0" lvl="1" indent="-285750" algn="l" rtl="0">
              <a:lnSpc>
                <a:spcPct val="107000"/>
              </a:lnSpc>
              <a:spcBef>
                <a:spcPts val="0"/>
              </a:spcBef>
              <a:spcAft>
                <a:spcPts val="0"/>
              </a:spcAft>
              <a:buClr>
                <a:schemeClr val="dk1"/>
              </a:buClr>
              <a:buSzPts val="1200"/>
              <a:buFont typeface="Courier New"/>
              <a:buChar char="o"/>
            </a:pPr>
            <a:r>
              <a:rPr lang="fr-FR" sz="1200" b="0" i="0" u="none" strike="noStrike" cap="none">
                <a:solidFill>
                  <a:schemeClr val="dk1"/>
                </a:solidFill>
                <a:latin typeface="Trebuchet MS"/>
                <a:ea typeface="Trebuchet MS"/>
                <a:cs typeface="Trebuchet MS"/>
                <a:sym typeface="Trebuchet MS"/>
              </a:rPr>
              <a:t>« C’est nous qui allons décider de notre organisation »</a:t>
            </a:r>
            <a:endParaRPr/>
          </a:p>
          <a:p>
            <a:pPr marL="742950" marR="0" lvl="1" indent="-285750" algn="l" rtl="0">
              <a:lnSpc>
                <a:spcPct val="107000"/>
              </a:lnSpc>
              <a:spcBef>
                <a:spcPts val="0"/>
              </a:spcBef>
              <a:spcAft>
                <a:spcPts val="0"/>
              </a:spcAft>
              <a:buClr>
                <a:schemeClr val="dk1"/>
              </a:buClr>
              <a:buSzPts val="1200"/>
              <a:buFont typeface="Courier New"/>
              <a:buChar char="o"/>
            </a:pPr>
            <a:r>
              <a:rPr lang="fr-FR" sz="1200" b="0" i="0" u="none" strike="noStrike" cap="none">
                <a:solidFill>
                  <a:schemeClr val="dk1"/>
                </a:solidFill>
                <a:latin typeface="Trebuchet MS"/>
                <a:ea typeface="Trebuchet MS"/>
                <a:cs typeface="Trebuchet MS"/>
                <a:sym typeface="Trebuchet MS"/>
              </a:rPr>
              <a:t>« C’est notre outil, on va avoir des moyens pour travailler ensemble. »</a:t>
            </a:r>
            <a:endParaRPr/>
          </a:p>
          <a:p>
            <a:pPr marL="742950" marR="0" lvl="1" indent="-285750" algn="l" rtl="0">
              <a:lnSpc>
                <a:spcPct val="107000"/>
              </a:lnSpc>
              <a:spcBef>
                <a:spcPts val="0"/>
              </a:spcBef>
              <a:spcAft>
                <a:spcPts val="0"/>
              </a:spcAft>
              <a:buClr>
                <a:schemeClr val="dk1"/>
              </a:buClr>
              <a:buSzPts val="1200"/>
              <a:buFont typeface="Courier New"/>
              <a:buChar char="o"/>
            </a:pPr>
            <a:r>
              <a:rPr lang="fr-FR" sz="1200" b="0" i="0" u="none" strike="noStrike" cap="none">
                <a:solidFill>
                  <a:schemeClr val="dk1"/>
                </a:solidFill>
                <a:latin typeface="Trebuchet MS"/>
                <a:ea typeface="Trebuchet MS"/>
                <a:cs typeface="Trebuchet MS"/>
                <a:sym typeface="Trebuchet MS"/>
              </a:rPr>
              <a:t>« On ne crée pas une institution. »</a:t>
            </a:r>
            <a:endParaRPr/>
          </a:p>
          <a:p>
            <a:pPr marL="742950" marR="0" lvl="1" indent="-285750" algn="l" rtl="0">
              <a:lnSpc>
                <a:spcPct val="107000"/>
              </a:lnSpc>
              <a:spcBef>
                <a:spcPts val="0"/>
              </a:spcBef>
              <a:spcAft>
                <a:spcPts val="0"/>
              </a:spcAft>
              <a:buClr>
                <a:schemeClr val="dk1"/>
              </a:buClr>
              <a:buSzPts val="1200"/>
              <a:buFont typeface="Courier New"/>
              <a:buChar char="o"/>
            </a:pPr>
            <a:r>
              <a:rPr lang="fr-FR" sz="1200" b="0" i="0" u="none" strike="noStrike" cap="none">
                <a:solidFill>
                  <a:schemeClr val="dk1"/>
                </a:solidFill>
                <a:latin typeface="Trebuchet MS"/>
                <a:ea typeface="Trebuchet MS"/>
                <a:cs typeface="Trebuchet MS"/>
                <a:sym typeface="Trebuchet MS"/>
              </a:rPr>
              <a:t>« Il n’y a pas d’obligation à maintenir ce dispositif sur une durée infinie, on peut très bien le stopper si les conditions ne sont pas réunies pour continuer nos missions. »</a:t>
            </a:r>
            <a:endParaRPr/>
          </a:p>
          <a:p>
            <a:pPr marL="742950" marR="0" lvl="1" indent="-285750" algn="l" rtl="0">
              <a:lnSpc>
                <a:spcPct val="107000"/>
              </a:lnSpc>
              <a:spcBef>
                <a:spcPts val="0"/>
              </a:spcBef>
              <a:spcAft>
                <a:spcPts val="0"/>
              </a:spcAft>
              <a:buClr>
                <a:schemeClr val="dk1"/>
              </a:buClr>
              <a:buSzPts val="1200"/>
              <a:buFont typeface="Courier New"/>
              <a:buChar char="o"/>
            </a:pPr>
            <a:r>
              <a:rPr lang="fr-FR" sz="1200" b="0" i="0" u="none" strike="noStrike" cap="none">
                <a:solidFill>
                  <a:schemeClr val="dk1"/>
                </a:solidFill>
                <a:latin typeface="Trebuchet MS"/>
                <a:ea typeface="Trebuchet MS"/>
                <a:cs typeface="Trebuchet MS"/>
                <a:sym typeface="Trebuchet MS"/>
              </a:rPr>
              <a:t>« Votre fonctionnement individuel ne sera pas vraiment impacté, c’est la coordination du parcours-patient qui sera facilité ». </a:t>
            </a:r>
            <a:endParaRPr/>
          </a:p>
          <a:p>
            <a:pPr marL="0" marR="0" lvl="0" indent="0" algn="l" rtl="0">
              <a:spcBef>
                <a:spcPts val="800"/>
              </a:spcBef>
              <a:spcAft>
                <a:spcPts val="0"/>
              </a:spcAft>
              <a:buNone/>
            </a:pPr>
            <a:endParaRPr sz="1800">
              <a:solidFill>
                <a:schemeClr val="dk1"/>
              </a:solidFill>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1"/>
          <p:cNvSpPr txBox="1">
            <a:spLocks noGrp="1"/>
          </p:cNvSpPr>
          <p:nvPr>
            <p:ph type="title"/>
          </p:nvPr>
        </p:nvSpPr>
        <p:spPr>
          <a:xfrm>
            <a:off x="457959" y="465157"/>
            <a:ext cx="9382077" cy="8916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864EA9"/>
              </a:buClr>
              <a:buSzPts val="2000"/>
              <a:buFont typeface="Trebuchet MS"/>
              <a:buNone/>
            </a:pPr>
            <a:r>
              <a:rPr lang="fr-FR" sz="2000"/>
              <a:t>At4.CPTS : quelles implications des centres de santé</a:t>
            </a:r>
            <a:endParaRPr/>
          </a:p>
        </p:txBody>
      </p:sp>
      <p:sp>
        <p:nvSpPr>
          <p:cNvPr id="285" name="Google Shape;285;p11"/>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12</a:t>
            </a:fld>
            <a:endParaRPr/>
          </a:p>
        </p:txBody>
      </p:sp>
      <p:sp>
        <p:nvSpPr>
          <p:cNvPr id="286" name="Google Shape;286;p11"/>
          <p:cNvSpPr txBox="1"/>
          <p:nvPr/>
        </p:nvSpPr>
        <p:spPr>
          <a:xfrm>
            <a:off x="678522" y="1248806"/>
            <a:ext cx="8597898" cy="51440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200" b="1">
                <a:solidFill>
                  <a:schemeClr val="dk1"/>
                </a:solidFill>
                <a:latin typeface="Trebuchet MS"/>
                <a:ea typeface="Trebuchet MS"/>
                <a:cs typeface="Trebuchet MS"/>
                <a:sym typeface="Trebuchet MS"/>
              </a:rPr>
              <a:t> </a:t>
            </a:r>
            <a:r>
              <a:rPr lang="fr-FR" sz="1200" b="1" i="1">
                <a:solidFill>
                  <a:schemeClr val="dk1"/>
                </a:solidFill>
                <a:latin typeface="Trebuchet MS"/>
                <a:ea typeface="Trebuchet MS"/>
                <a:cs typeface="Trebuchet MS"/>
                <a:sym typeface="Trebuchet MS"/>
              </a:rPr>
              <a:t>3/ Quels sont les bénéfices pour les CDS à intégrer une CPTS ?</a:t>
            </a:r>
            <a:endParaRPr sz="1200" b="1">
              <a:solidFill>
                <a:schemeClr val="dk1"/>
              </a:solidFill>
              <a:latin typeface="Trebuchet MS"/>
              <a:ea typeface="Trebuchet MS"/>
              <a:cs typeface="Trebuchet MS"/>
              <a:sym typeface="Trebuchet MS"/>
            </a:endParaRPr>
          </a:p>
          <a:p>
            <a:pPr marL="342900" marR="0" lvl="0" indent="-342900" algn="l" rtl="0">
              <a:lnSpc>
                <a:spcPct val="107000"/>
              </a:lnSpc>
              <a:spcBef>
                <a:spcPts val="80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Faciliter la coordination-patient, donner des possibilités d’orientation à vos patients.</a:t>
            </a:r>
            <a:endParaRPr/>
          </a:p>
          <a:p>
            <a:pPr marL="342900" marR="0" lvl="0" indent="-342900" algn="l" rtl="0">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Profiter de protocoles de prise en charge des patients qui vont au-delà de ceux mis en place dans le CDS.</a:t>
            </a:r>
            <a:endParaRPr/>
          </a:p>
          <a:p>
            <a:pPr marL="342900" marR="0" lvl="0" indent="-342900" algn="l" rtl="0">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Connaître ce qui existe comme offre de soin et de prévention sur le territoire.</a:t>
            </a:r>
            <a:endParaRPr/>
          </a:p>
          <a:p>
            <a:pPr marL="342900" marR="0" lvl="0" indent="-342900" algn="l" rtl="0">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Dès qu’un nouveau dispositif se crée sur le territoire, il pourra être immédiatement relayé aux acteurs de la CPTS qui pourront l’utiliser rapidement. </a:t>
            </a:r>
            <a:endParaRPr/>
          </a:p>
          <a:p>
            <a:pPr marL="342900" marR="0" lvl="0" indent="-342900" algn="l" rtl="0">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Améliorer la visibilité du centre.</a:t>
            </a:r>
            <a:endParaRPr/>
          </a:p>
          <a:p>
            <a:pPr marL="342900" marR="0" lvl="0" indent="-342900" algn="l" rtl="0">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Participer à des actions de prévention collectives allant au-delà du CDS. </a:t>
            </a:r>
            <a:endParaRPr/>
          </a:p>
          <a:p>
            <a:pPr marL="342900" marR="0" lvl="0" indent="-342900" algn="l" rtl="0">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Intégrer un projet collaboratif entre les différents acteurs de la CPTS comme par exemple des stages tournant de jeunes médecins auprès de différents médecins de la CPTS (exemple de la CPTS Sud-Est Grenoblois)</a:t>
            </a:r>
            <a:endParaRPr/>
          </a:p>
          <a:p>
            <a:pPr marL="0" marR="0" lvl="0" indent="0" algn="l" rtl="0">
              <a:lnSpc>
                <a:spcPct val="107000"/>
              </a:lnSpc>
              <a:spcBef>
                <a:spcPts val="800"/>
              </a:spcBef>
              <a:spcAft>
                <a:spcPts val="0"/>
              </a:spcAft>
              <a:buNone/>
            </a:pPr>
            <a:r>
              <a:rPr lang="fr-FR" sz="1200">
                <a:solidFill>
                  <a:schemeClr val="dk1"/>
                </a:solidFill>
                <a:latin typeface="Trebuchet MS"/>
                <a:ea typeface="Trebuchet MS"/>
                <a:cs typeface="Trebuchet MS"/>
                <a:sym typeface="Trebuchet MS"/>
              </a:rPr>
              <a:t> </a:t>
            </a:r>
            <a:endParaRPr/>
          </a:p>
          <a:p>
            <a:pPr marL="0" marR="0" lvl="0" indent="0" algn="l" rtl="0">
              <a:lnSpc>
                <a:spcPct val="107000"/>
              </a:lnSpc>
              <a:spcBef>
                <a:spcPts val="800"/>
              </a:spcBef>
              <a:spcAft>
                <a:spcPts val="0"/>
              </a:spcAft>
              <a:buNone/>
            </a:pPr>
            <a:r>
              <a:rPr lang="fr-FR" sz="1200" b="1" i="1">
                <a:solidFill>
                  <a:schemeClr val="dk1"/>
                </a:solidFill>
                <a:latin typeface="Trebuchet MS"/>
                <a:ea typeface="Trebuchet MS"/>
                <a:cs typeface="Trebuchet MS"/>
                <a:sym typeface="Trebuchet MS"/>
              </a:rPr>
              <a:t>4/ Quelle rémunération des professionnels de santé participants aux réunions et actions de la CPTS ?</a:t>
            </a:r>
            <a:endParaRPr sz="1200" b="1">
              <a:solidFill>
                <a:schemeClr val="dk1"/>
              </a:solidFill>
              <a:latin typeface="Trebuchet MS"/>
              <a:ea typeface="Trebuchet MS"/>
              <a:cs typeface="Trebuchet MS"/>
              <a:sym typeface="Trebuchet MS"/>
            </a:endParaRPr>
          </a:p>
          <a:p>
            <a:pPr marL="342900" marR="0" lvl="0" indent="-342900" algn="l" rtl="0">
              <a:lnSpc>
                <a:spcPct val="107000"/>
              </a:lnSpc>
              <a:spcBef>
                <a:spcPts val="80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Une rémunération identique pour tous les acteurs de la CPTS.</a:t>
            </a:r>
            <a:endParaRPr/>
          </a:p>
          <a:p>
            <a:pPr marL="342900" marR="0" lvl="0" indent="-342900" algn="l" rtl="0">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Une rémunération par voie indirecte pour les professionnels des CDS : le CDS peut facturer à la CPTS qui reversera les sommes correspondantes au CDS. Mais ce mode de rémunération des CDS devra être validé au niveau des statuts de la CPTS. </a:t>
            </a:r>
            <a:endParaRPr/>
          </a:p>
          <a:p>
            <a:pPr marL="0" marR="0" lvl="0" indent="0" algn="l" rtl="0">
              <a:lnSpc>
                <a:spcPct val="107000"/>
              </a:lnSpc>
              <a:spcBef>
                <a:spcPts val="800"/>
              </a:spcBef>
              <a:spcAft>
                <a:spcPts val="0"/>
              </a:spcAft>
              <a:buNone/>
            </a:pPr>
            <a:r>
              <a:rPr lang="fr-FR" sz="1200">
                <a:solidFill>
                  <a:schemeClr val="dk1"/>
                </a:solidFill>
                <a:latin typeface="Trebuchet MS"/>
                <a:ea typeface="Trebuchet MS"/>
                <a:cs typeface="Trebuchet MS"/>
                <a:sym typeface="Trebuchet MS"/>
              </a:rPr>
              <a:t> </a:t>
            </a:r>
            <a:endParaRPr/>
          </a:p>
          <a:p>
            <a:pPr marL="0" marR="0" lvl="0" indent="0" algn="l" rtl="0">
              <a:lnSpc>
                <a:spcPct val="107000"/>
              </a:lnSpc>
              <a:spcBef>
                <a:spcPts val="800"/>
              </a:spcBef>
              <a:spcAft>
                <a:spcPts val="0"/>
              </a:spcAft>
              <a:buNone/>
            </a:pPr>
            <a:r>
              <a:rPr lang="fr-FR" sz="1200" b="1" i="1">
                <a:solidFill>
                  <a:schemeClr val="dk1"/>
                </a:solidFill>
                <a:latin typeface="Trebuchet MS"/>
                <a:ea typeface="Trebuchet MS"/>
                <a:cs typeface="Trebuchet MS"/>
                <a:sym typeface="Trebuchet MS"/>
              </a:rPr>
              <a:t>5/ Comment fixer les objectifs des missions socles et optionnelles de la CPTS ?</a:t>
            </a:r>
            <a:endParaRPr sz="1200" b="1">
              <a:solidFill>
                <a:schemeClr val="dk1"/>
              </a:solidFill>
              <a:latin typeface="Trebuchet MS"/>
              <a:ea typeface="Trebuchet MS"/>
              <a:cs typeface="Trebuchet MS"/>
              <a:sym typeface="Trebuchet MS"/>
            </a:endParaRPr>
          </a:p>
          <a:p>
            <a:pPr marL="342900" marR="0" lvl="0" indent="-342900" algn="l" rtl="0">
              <a:lnSpc>
                <a:spcPct val="107000"/>
              </a:lnSpc>
              <a:spcBef>
                <a:spcPts val="80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Au moment de la création de la CPTS, si le CDS est impliqué, il semble essentiel d’œuvrer pour définir des objectifs atteignables dès la première année pour ensuite éventuellement fixer des objectifs plus ambitieux.</a:t>
            </a:r>
            <a:endParaRPr/>
          </a:p>
          <a:p>
            <a:pPr marL="342900" marR="0" lvl="0" indent="-342900" algn="l" rtl="0">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Rappelons que l’utilisation qui est faite des financements accordés par les pouvoirs publics n’est pas contrôlé mais la réalisation des objectifs définis dans la projet de santé de la CPTS l’est.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2"/>
          <p:cNvSpPr txBox="1">
            <a:spLocks noGrp="1"/>
          </p:cNvSpPr>
          <p:nvPr>
            <p:ph type="title"/>
          </p:nvPr>
        </p:nvSpPr>
        <p:spPr>
          <a:xfrm>
            <a:off x="239030" y="414069"/>
            <a:ext cx="9491824" cy="891654"/>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864EA9"/>
              </a:buClr>
              <a:buSzPct val="100000"/>
              <a:buFont typeface="Trebuchet MS"/>
              <a:buNone/>
            </a:pPr>
            <a:r>
              <a:rPr lang="fr-FR" sz="2200"/>
              <a:t>At4.CPTS : quelles implications des centres de santé</a:t>
            </a:r>
            <a:br>
              <a:rPr lang="fr-FR" sz="3600"/>
            </a:br>
            <a:endParaRPr/>
          </a:p>
        </p:txBody>
      </p:sp>
      <p:sp>
        <p:nvSpPr>
          <p:cNvPr id="292" name="Google Shape;292;p12"/>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a:t>
            </a:fld>
            <a:endParaRPr/>
          </a:p>
        </p:txBody>
      </p:sp>
      <p:sp>
        <p:nvSpPr>
          <p:cNvPr id="293" name="Google Shape;293;p12"/>
          <p:cNvSpPr txBox="1"/>
          <p:nvPr/>
        </p:nvSpPr>
        <p:spPr>
          <a:xfrm>
            <a:off x="5143691" y="1476027"/>
            <a:ext cx="5429400" cy="2093400"/>
          </a:xfrm>
          <a:prstGeom prst="rect">
            <a:avLst/>
          </a:prstGeom>
          <a:solidFill>
            <a:srgbClr val="DDCCE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rgbClr val="864EA9"/>
                </a:solidFill>
                <a:latin typeface="Trebuchet MS"/>
                <a:ea typeface="Trebuchet MS"/>
                <a:cs typeface="Trebuchet MS"/>
                <a:sym typeface="Trebuchet MS"/>
              </a:rPr>
              <a:t>Perspectives pour le GRCS</a:t>
            </a:r>
            <a:endParaRPr/>
          </a:p>
          <a:p>
            <a:pPr marL="285750" marR="0" lvl="0" indent="-285750" algn="l" rtl="0">
              <a:spcBef>
                <a:spcPts val="0"/>
              </a:spcBef>
              <a:spcAft>
                <a:spcPts val="0"/>
              </a:spcAft>
              <a:buClr>
                <a:srgbClr val="3F3F3F"/>
              </a:buClr>
              <a:buSzPts val="1200"/>
              <a:buFont typeface="Arial"/>
              <a:buChar char="•"/>
            </a:pPr>
            <a:r>
              <a:rPr lang="fr-FR" sz="1200">
                <a:solidFill>
                  <a:srgbClr val="3F3F3F"/>
                </a:solidFill>
                <a:latin typeface="Trebuchet MS"/>
                <a:ea typeface="Trebuchet MS"/>
                <a:cs typeface="Trebuchet MS"/>
                <a:sym typeface="Trebuchet MS"/>
              </a:rPr>
              <a:t>Finaliser la plaquette CPTS destinée à faciliter l’intégration des CDS dans les CPTS et la</a:t>
            </a:r>
            <a:r>
              <a:rPr lang="fr-FR"/>
              <a:t> </a:t>
            </a:r>
            <a:r>
              <a:rPr lang="fr-FR" sz="1200">
                <a:solidFill>
                  <a:srgbClr val="3F3F3F"/>
                </a:solidFill>
                <a:latin typeface="Trebuchet MS"/>
                <a:ea typeface="Trebuchet MS"/>
                <a:cs typeface="Trebuchet MS"/>
                <a:sym typeface="Trebuchet MS"/>
              </a:rPr>
              <a:t>diffuser aux différents CDS intéressés pour s’impliquer dans une CPTS ou ayant des difficultés</a:t>
            </a:r>
            <a:r>
              <a:rPr lang="fr-FR"/>
              <a:t> </a:t>
            </a:r>
            <a:r>
              <a:rPr lang="fr-FR" sz="1200">
                <a:solidFill>
                  <a:srgbClr val="3F3F3F"/>
                </a:solidFill>
                <a:latin typeface="Trebuchet MS"/>
                <a:ea typeface="Trebuchet MS"/>
                <a:cs typeface="Trebuchet MS"/>
                <a:sym typeface="Trebuchet MS"/>
              </a:rPr>
              <a:t>à faire comprendre les spécificités des CDS aux autres acteurs d’une CPTS.</a:t>
            </a:r>
            <a:endParaRPr/>
          </a:p>
          <a:p>
            <a:pPr marL="285750" marR="0" lvl="0" indent="-285750" algn="l" rtl="0">
              <a:spcBef>
                <a:spcPts val="0"/>
              </a:spcBef>
              <a:spcAft>
                <a:spcPts val="0"/>
              </a:spcAft>
              <a:buClr>
                <a:srgbClr val="3F3F3F"/>
              </a:buClr>
              <a:buSzPts val="1200"/>
              <a:buFont typeface="Arial"/>
              <a:buChar char="•"/>
            </a:pPr>
            <a:r>
              <a:rPr lang="fr-FR" sz="1200">
                <a:solidFill>
                  <a:srgbClr val="3F3F3F"/>
                </a:solidFill>
                <a:latin typeface="Trebuchet MS"/>
                <a:ea typeface="Trebuchet MS"/>
                <a:cs typeface="Trebuchet MS"/>
                <a:sym typeface="Trebuchet MS"/>
              </a:rPr>
              <a:t>Continuer sa collaboration avec la Femasaura afin de porter ensemble la voix des structures</a:t>
            </a:r>
            <a:r>
              <a:rPr lang="fr-FR"/>
              <a:t> </a:t>
            </a:r>
            <a:r>
              <a:rPr lang="fr-FR" sz="1200">
                <a:solidFill>
                  <a:srgbClr val="3F3F3F"/>
                </a:solidFill>
                <a:latin typeface="Trebuchet MS"/>
                <a:ea typeface="Trebuchet MS"/>
                <a:cs typeface="Trebuchet MS"/>
                <a:sym typeface="Trebuchet MS"/>
              </a:rPr>
              <a:t>d’exercice coordonné.</a:t>
            </a:r>
            <a:endParaRPr/>
          </a:p>
          <a:p>
            <a:pPr marL="285750" marR="0" lvl="0" indent="-285750" algn="l" rtl="0">
              <a:spcBef>
                <a:spcPts val="0"/>
              </a:spcBef>
              <a:spcAft>
                <a:spcPts val="0"/>
              </a:spcAft>
              <a:buClr>
                <a:srgbClr val="3F3F3F"/>
              </a:buClr>
              <a:buSzPts val="1200"/>
              <a:buFont typeface="Arial"/>
              <a:buChar char="•"/>
            </a:pPr>
            <a:r>
              <a:rPr lang="fr-FR" sz="1200">
                <a:solidFill>
                  <a:srgbClr val="3F3F3F"/>
                </a:solidFill>
                <a:latin typeface="Trebuchet MS"/>
                <a:ea typeface="Trebuchet MS"/>
                <a:cs typeface="Trebuchet MS"/>
                <a:sym typeface="Trebuchet MS"/>
              </a:rPr>
              <a:t>Continuer à œuvrer dans les ECD pour favoriser la prise en compte des CDS dans les CPTS,</a:t>
            </a:r>
            <a:r>
              <a:rPr lang="fr-FR"/>
              <a:t> </a:t>
            </a:r>
            <a:r>
              <a:rPr lang="fr-FR" sz="1200">
                <a:solidFill>
                  <a:srgbClr val="3F3F3F"/>
                </a:solidFill>
                <a:latin typeface="Trebuchet MS"/>
                <a:ea typeface="Trebuchet MS"/>
                <a:cs typeface="Trebuchet MS"/>
                <a:sym typeface="Trebuchet MS"/>
              </a:rPr>
              <a:t>mais en insistant sur la gouvernance qui devrait être le plus possible partagée avec les CDS.</a:t>
            </a:r>
            <a:endParaRPr/>
          </a:p>
        </p:txBody>
      </p:sp>
      <p:sp>
        <p:nvSpPr>
          <p:cNvPr id="294" name="Google Shape;294;p12"/>
          <p:cNvSpPr txBox="1"/>
          <p:nvPr/>
        </p:nvSpPr>
        <p:spPr>
          <a:xfrm>
            <a:off x="5143691" y="4474161"/>
            <a:ext cx="5429400" cy="1508400"/>
          </a:xfrm>
          <a:prstGeom prst="rect">
            <a:avLst/>
          </a:prstGeom>
          <a:solidFill>
            <a:srgbClr val="CDCCE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rgbClr val="864EA9"/>
                </a:solidFill>
                <a:latin typeface="Trebuchet MS"/>
                <a:ea typeface="Trebuchet MS"/>
                <a:cs typeface="Trebuchet MS"/>
                <a:sym typeface="Trebuchet MS"/>
              </a:rPr>
              <a:t>Perspectives pour les centres</a:t>
            </a:r>
            <a:endParaRPr/>
          </a:p>
          <a:p>
            <a:pPr marL="285750" marR="0" lvl="0" indent="-285750" algn="l" rtl="0">
              <a:spcBef>
                <a:spcPts val="0"/>
              </a:spcBef>
              <a:spcAft>
                <a:spcPts val="0"/>
              </a:spcAft>
              <a:buClr>
                <a:srgbClr val="3F3F3F"/>
              </a:buClr>
              <a:buSzPts val="1200"/>
              <a:buFont typeface="Arial"/>
              <a:buChar char="•"/>
            </a:pPr>
            <a:r>
              <a:rPr lang="fr-FR" sz="1200">
                <a:solidFill>
                  <a:srgbClr val="3F3F3F"/>
                </a:solidFill>
                <a:latin typeface="Trebuchet MS"/>
                <a:ea typeface="Trebuchet MS"/>
                <a:cs typeface="Trebuchet MS"/>
                <a:sym typeface="Trebuchet MS"/>
              </a:rPr>
              <a:t>Ne pas hésiter à contacter le GRCS pour toute question concernant les CPTS et leurs</a:t>
            </a:r>
            <a:r>
              <a:rPr lang="fr-FR"/>
              <a:t> </a:t>
            </a:r>
            <a:r>
              <a:rPr lang="fr-FR" sz="1200">
                <a:solidFill>
                  <a:srgbClr val="3F3F3F"/>
                </a:solidFill>
                <a:latin typeface="Trebuchet MS"/>
                <a:ea typeface="Trebuchet MS"/>
                <a:cs typeface="Trebuchet MS"/>
                <a:sym typeface="Trebuchet MS"/>
              </a:rPr>
              <a:t>éventuelles difficultés à intégrer une CPTS.</a:t>
            </a:r>
            <a:endParaRPr/>
          </a:p>
          <a:p>
            <a:pPr marL="285750" marR="0" lvl="0" indent="-285750" algn="l" rtl="0">
              <a:spcBef>
                <a:spcPts val="0"/>
              </a:spcBef>
              <a:spcAft>
                <a:spcPts val="0"/>
              </a:spcAft>
              <a:buClr>
                <a:srgbClr val="3F3F3F"/>
              </a:buClr>
              <a:buSzPts val="1200"/>
              <a:buFont typeface="Arial"/>
              <a:buChar char="•"/>
            </a:pPr>
            <a:r>
              <a:rPr lang="fr-FR" sz="1200">
                <a:solidFill>
                  <a:srgbClr val="3F3F3F"/>
                </a:solidFill>
                <a:latin typeface="Trebuchet MS"/>
                <a:ea typeface="Trebuchet MS"/>
                <a:cs typeface="Trebuchet MS"/>
                <a:sym typeface="Trebuchet MS"/>
              </a:rPr>
              <a:t>En interne, trouver le mode de rémunération le plus adéquat pour le professionnel salarié</a:t>
            </a:r>
            <a:r>
              <a:rPr lang="fr-FR"/>
              <a:t> </a:t>
            </a:r>
            <a:r>
              <a:rPr lang="fr-FR" sz="1200">
                <a:solidFill>
                  <a:srgbClr val="3F3F3F"/>
                </a:solidFill>
                <a:latin typeface="Trebuchet MS"/>
                <a:ea typeface="Trebuchet MS"/>
                <a:cs typeface="Trebuchet MS"/>
                <a:sym typeface="Trebuchet MS"/>
              </a:rPr>
              <a:t>participant aux réunions ou actions de la CPTS. Il semble que ce professionnel devrait de</a:t>
            </a:r>
            <a:r>
              <a:rPr lang="fr-FR"/>
              <a:t> </a:t>
            </a:r>
            <a:r>
              <a:rPr lang="fr-FR" sz="1200">
                <a:solidFill>
                  <a:srgbClr val="3F3F3F"/>
                </a:solidFill>
                <a:latin typeface="Trebuchet MS"/>
                <a:ea typeface="Trebuchet MS"/>
                <a:cs typeface="Trebuchet MS"/>
                <a:sym typeface="Trebuchet MS"/>
              </a:rPr>
              <a:t>toute façon être rémunéré pour cette activité afin de faciliter son implication.</a:t>
            </a:r>
            <a:endParaRPr/>
          </a:p>
        </p:txBody>
      </p:sp>
      <p:pic>
        <p:nvPicPr>
          <p:cNvPr id="295" name="Google Shape;295;p12" descr="Une image contenant personne, gens, intérieur, groupe&#10;&#10;Description générée automatiquement"/>
          <p:cNvPicPr preferRelativeResize="0"/>
          <p:nvPr/>
        </p:nvPicPr>
        <p:blipFill rotWithShape="1">
          <a:blip r:embed="rId3">
            <a:alphaModFix/>
          </a:blip>
          <a:srcRect/>
          <a:stretch/>
        </p:blipFill>
        <p:spPr>
          <a:xfrm>
            <a:off x="379294" y="1476027"/>
            <a:ext cx="4493523" cy="2995682"/>
          </a:xfrm>
          <a:prstGeom prst="rect">
            <a:avLst/>
          </a:prstGeom>
          <a:noFill/>
          <a:ln>
            <a:noFill/>
          </a:ln>
        </p:spPr>
      </p:pic>
      <p:sp>
        <p:nvSpPr>
          <p:cNvPr id="296" name="Google Shape;296;p12"/>
          <p:cNvSpPr txBox="1"/>
          <p:nvPr/>
        </p:nvSpPr>
        <p:spPr>
          <a:xfrm>
            <a:off x="865210" y="5109598"/>
            <a:ext cx="3521689" cy="1597104"/>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400" b="1">
                <a:solidFill>
                  <a:srgbClr val="593470"/>
                </a:solidFill>
                <a:latin typeface="Trebuchet MS"/>
                <a:ea typeface="Trebuchet MS"/>
                <a:cs typeface="Trebuchet MS"/>
                <a:sym typeface="Trebuchet MS"/>
              </a:rPr>
              <a:t>Questions restées en suspens</a:t>
            </a:r>
            <a:endParaRPr/>
          </a:p>
          <a:p>
            <a:pPr marL="0" marR="0" lvl="0" indent="0" algn="l" rtl="0">
              <a:lnSpc>
                <a:spcPct val="107000"/>
              </a:lnSpc>
              <a:spcBef>
                <a:spcPts val="0"/>
              </a:spcBef>
              <a:spcAft>
                <a:spcPts val="0"/>
              </a:spcAft>
              <a:buNone/>
            </a:pPr>
            <a:r>
              <a:rPr lang="fr-FR" sz="1200">
                <a:solidFill>
                  <a:schemeClr val="dk1"/>
                </a:solidFill>
                <a:latin typeface="Trebuchet MS"/>
                <a:ea typeface="Trebuchet MS"/>
                <a:cs typeface="Trebuchet MS"/>
                <a:sym typeface="Trebuchet MS"/>
              </a:rPr>
              <a:t>Comment trouver sa place dans une CPTS où il y a beaucoup de libéraux ? </a:t>
            </a:r>
            <a:endParaRPr/>
          </a:p>
          <a:p>
            <a:pPr marL="0" marR="0" lvl="0" indent="0" algn="l" rtl="0">
              <a:lnSpc>
                <a:spcPct val="107000"/>
              </a:lnSpc>
              <a:spcBef>
                <a:spcPts val="0"/>
              </a:spcBef>
              <a:spcAft>
                <a:spcPts val="0"/>
              </a:spcAft>
              <a:buNone/>
            </a:pPr>
            <a:endParaRPr sz="1200">
              <a:solidFill>
                <a:schemeClr val="dk1"/>
              </a:solidFill>
              <a:latin typeface="Trebuchet MS"/>
              <a:ea typeface="Trebuchet MS"/>
              <a:cs typeface="Trebuchet MS"/>
              <a:sym typeface="Trebuchet MS"/>
            </a:endParaRPr>
          </a:p>
          <a:p>
            <a:pPr marL="0" marR="0" lvl="0" indent="0" algn="l" rtl="0">
              <a:lnSpc>
                <a:spcPct val="107000"/>
              </a:lnSpc>
              <a:spcBef>
                <a:spcPts val="800"/>
              </a:spcBef>
              <a:spcAft>
                <a:spcPts val="0"/>
              </a:spcAft>
              <a:buNone/>
            </a:pPr>
            <a:r>
              <a:rPr lang="fr-FR" sz="1200">
                <a:solidFill>
                  <a:schemeClr val="dk1"/>
                </a:solidFill>
                <a:latin typeface="Trebuchet MS"/>
                <a:ea typeface="Trebuchet MS"/>
                <a:cs typeface="Trebuchet MS"/>
                <a:sym typeface="Trebuchet MS"/>
              </a:rPr>
              <a:t>Comment une CPTS peut-elle apporter des solutions à la problématique du manque de médecins généralistes sur un territoire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3"/>
          <p:cNvSpPr txBox="1">
            <a:spLocks noGrp="1"/>
          </p:cNvSpPr>
          <p:nvPr>
            <p:ph type="title"/>
          </p:nvPr>
        </p:nvSpPr>
        <p:spPr>
          <a:xfrm>
            <a:off x="239030" y="414069"/>
            <a:ext cx="9491824" cy="891654"/>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864EA9"/>
              </a:buClr>
              <a:buSzPct val="100000"/>
              <a:buFont typeface="Trebuchet MS"/>
              <a:buNone/>
            </a:pPr>
            <a:r>
              <a:rPr lang="fr-FR" sz="2200"/>
              <a:t>At5.Echanges de pratiques entre centres d’activité dentaire </a:t>
            </a:r>
            <a:r>
              <a:rPr lang="fr-FR" sz="3100"/>
              <a:t>– </a:t>
            </a:r>
            <a:r>
              <a:rPr lang="fr-FR" sz="1800"/>
              <a:t>animé par Achour Brikh, membre de la commission dentaire</a:t>
            </a:r>
            <a:br>
              <a:rPr lang="fr-FR" sz="3600"/>
            </a:br>
            <a:endParaRPr/>
          </a:p>
        </p:txBody>
      </p:sp>
      <p:sp>
        <p:nvSpPr>
          <p:cNvPr id="302" name="Google Shape;302;p13"/>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14</a:t>
            </a:fld>
            <a:endParaRPr/>
          </a:p>
        </p:txBody>
      </p:sp>
      <p:sp>
        <p:nvSpPr>
          <p:cNvPr id="304" name="Google Shape;304;p13"/>
          <p:cNvSpPr txBox="1"/>
          <p:nvPr/>
        </p:nvSpPr>
        <p:spPr>
          <a:xfrm>
            <a:off x="529419" y="5548923"/>
            <a:ext cx="5429400" cy="492600"/>
          </a:xfrm>
          <a:prstGeom prst="rect">
            <a:avLst/>
          </a:prstGeom>
          <a:solidFill>
            <a:srgbClr val="CDCCE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rgbClr val="864EA9"/>
                </a:solidFill>
                <a:latin typeface="Trebuchet MS"/>
                <a:ea typeface="Trebuchet MS"/>
                <a:cs typeface="Trebuchet MS"/>
                <a:sym typeface="Trebuchet MS"/>
              </a:rPr>
              <a:t>Perspectives pour les </a:t>
            </a:r>
            <a:r>
              <a:rPr lang="fr-FR" sz="1400" b="1">
                <a:solidFill>
                  <a:srgbClr val="864EA9"/>
                </a:solidFill>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centres</a:t>
            </a:r>
            <a:endParaRPr/>
          </a:p>
          <a:p>
            <a:pPr marL="285750" marR="0" lvl="0" indent="-285750" algn="l" rtl="0">
              <a:spcBef>
                <a:spcPts val="0"/>
              </a:spcBef>
              <a:spcAft>
                <a:spcPts val="0"/>
              </a:spcAft>
              <a:buClr>
                <a:srgbClr val="3F3F3F"/>
              </a:buClr>
              <a:buSzPts val="1200"/>
              <a:buFont typeface="Arial"/>
              <a:buChar char="•"/>
            </a:pPr>
            <a:r>
              <a:rPr lang="fr-FR" sz="1200">
                <a:solidFill>
                  <a:srgbClr val="3F3F3F"/>
                </a:solidFill>
                <a:latin typeface="Trebuchet MS"/>
                <a:ea typeface="Trebuchet MS"/>
                <a:cs typeface="Trebuchet MS"/>
                <a:sym typeface="Trebuchet MS"/>
              </a:rPr>
              <a:t>Être subventionnés sur des postes d’accompagnateur santé</a:t>
            </a:r>
            <a:endParaRPr/>
          </a:p>
        </p:txBody>
      </p:sp>
      <p:pic>
        <p:nvPicPr>
          <p:cNvPr id="305" name="Google Shape;305;p13" descr="Une image contenant personne, gens, intérieur, groupe&#10;&#10;Description générée automatiquement"/>
          <p:cNvPicPr preferRelativeResize="0"/>
          <p:nvPr/>
        </p:nvPicPr>
        <p:blipFill rotWithShape="1">
          <a:blip r:embed="rId3">
            <a:alphaModFix/>
          </a:blip>
          <a:srcRect/>
          <a:stretch/>
        </p:blipFill>
        <p:spPr>
          <a:xfrm>
            <a:off x="379294" y="1476027"/>
            <a:ext cx="4493523" cy="2995682"/>
          </a:xfrm>
          <a:prstGeom prst="rect">
            <a:avLst/>
          </a:prstGeom>
          <a:noFill/>
          <a:ln>
            <a:noFill/>
          </a:ln>
        </p:spPr>
      </p:pic>
      <p:sp>
        <p:nvSpPr>
          <p:cNvPr id="306" name="Google Shape;306;p13"/>
          <p:cNvSpPr txBox="1"/>
          <p:nvPr/>
        </p:nvSpPr>
        <p:spPr>
          <a:xfrm>
            <a:off x="5500450" y="1729975"/>
            <a:ext cx="5514600" cy="25170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1400" b="1">
                <a:solidFill>
                  <a:srgbClr val="593470"/>
                </a:solidFill>
                <a:latin typeface="Trebuchet MS"/>
                <a:ea typeface="Trebuchet MS"/>
                <a:cs typeface="Trebuchet MS"/>
                <a:sym typeface="Trebuchet MS"/>
              </a:rPr>
              <a:t>Bonnes pratiques – rdv manqués</a:t>
            </a:r>
            <a:endParaRPr/>
          </a:p>
          <a:p>
            <a:pPr marL="285750" marR="0" lvl="0" indent="-285750" algn="l" rtl="0">
              <a:lnSpc>
                <a:spcPct val="107000"/>
              </a:lnSpc>
              <a:spcBef>
                <a:spcPts val="0"/>
              </a:spcBef>
              <a:spcAft>
                <a:spcPts val="0"/>
              </a:spcAft>
              <a:buClr>
                <a:schemeClr val="dk1"/>
              </a:buClr>
              <a:buSzPts val="1200"/>
              <a:buFont typeface="Trebuchet MS"/>
              <a:buChar char="-"/>
            </a:pPr>
            <a:r>
              <a:rPr lang="fr-FR" sz="1200">
                <a:solidFill>
                  <a:schemeClr val="dk1"/>
                </a:solidFill>
                <a:latin typeface="Trebuchet MS"/>
                <a:ea typeface="Trebuchet MS"/>
                <a:cs typeface="Trebuchet MS"/>
                <a:sym typeface="Trebuchet MS"/>
              </a:rPr>
              <a:t>Sms pour informer d’un rdv manqué</a:t>
            </a:r>
            <a:endParaRPr/>
          </a:p>
          <a:p>
            <a:pPr marL="285750" marR="0" lvl="0" indent="-285750" algn="l" rtl="0">
              <a:lnSpc>
                <a:spcPct val="107000"/>
              </a:lnSpc>
              <a:spcBef>
                <a:spcPts val="0"/>
              </a:spcBef>
              <a:spcAft>
                <a:spcPts val="0"/>
              </a:spcAft>
              <a:buClr>
                <a:schemeClr val="dk1"/>
              </a:buClr>
              <a:buSzPts val="1200"/>
              <a:buFont typeface="Trebuchet MS"/>
              <a:buChar char="-"/>
            </a:pPr>
            <a:r>
              <a:rPr lang="fr-FR" sz="1200">
                <a:solidFill>
                  <a:schemeClr val="dk1"/>
                </a:solidFill>
                <a:latin typeface="Trebuchet MS"/>
                <a:ea typeface="Trebuchet MS"/>
                <a:cs typeface="Trebuchet MS"/>
                <a:sym typeface="Trebuchet MS"/>
              </a:rPr>
              <a:t>Charte de vie au sein du centre</a:t>
            </a:r>
            <a:endParaRPr/>
          </a:p>
          <a:p>
            <a:pPr marL="285750" marR="0" lvl="0" indent="-285750" algn="l" rtl="0">
              <a:lnSpc>
                <a:spcPct val="107000"/>
              </a:lnSpc>
              <a:spcBef>
                <a:spcPts val="0"/>
              </a:spcBef>
              <a:spcAft>
                <a:spcPts val="0"/>
              </a:spcAft>
              <a:buClr>
                <a:schemeClr val="dk1"/>
              </a:buClr>
              <a:buSzPts val="1200"/>
              <a:buFont typeface="Trebuchet MS"/>
              <a:buChar char="-"/>
            </a:pPr>
            <a:r>
              <a:rPr lang="fr-FR" sz="1200">
                <a:solidFill>
                  <a:schemeClr val="dk1"/>
                </a:solidFill>
                <a:latin typeface="Trebuchet MS"/>
                <a:ea typeface="Trebuchet MS"/>
                <a:cs typeface="Trebuchet MS"/>
                <a:sym typeface="Trebuchet MS"/>
              </a:rPr>
              <a:t>Ne pas donner de RDV à plus de 6 semaines</a:t>
            </a:r>
            <a:endParaRPr/>
          </a:p>
          <a:p>
            <a:pPr marL="285750" marR="0" lvl="0" indent="-285750" algn="l" rtl="0">
              <a:lnSpc>
                <a:spcPct val="107000"/>
              </a:lnSpc>
              <a:spcBef>
                <a:spcPts val="0"/>
              </a:spcBef>
              <a:spcAft>
                <a:spcPts val="0"/>
              </a:spcAft>
              <a:buClr>
                <a:schemeClr val="dk1"/>
              </a:buClr>
              <a:buSzPts val="1200"/>
              <a:buFont typeface="Trebuchet MS"/>
              <a:buChar char="-"/>
            </a:pPr>
            <a:r>
              <a:rPr lang="fr-FR" sz="1200">
                <a:solidFill>
                  <a:schemeClr val="dk1"/>
                </a:solidFill>
                <a:latin typeface="Trebuchet MS"/>
                <a:ea typeface="Trebuchet MS"/>
                <a:cs typeface="Trebuchet MS"/>
                <a:sym typeface="Trebuchet MS"/>
              </a:rPr>
              <a:t>Présence d’un accompagnateur santé</a:t>
            </a:r>
            <a:endParaRPr/>
          </a:p>
          <a:p>
            <a:pPr marL="285750" marR="0" lvl="0" indent="-285750" algn="l" rtl="0">
              <a:lnSpc>
                <a:spcPct val="107000"/>
              </a:lnSpc>
              <a:spcBef>
                <a:spcPts val="0"/>
              </a:spcBef>
              <a:spcAft>
                <a:spcPts val="0"/>
              </a:spcAft>
              <a:buClr>
                <a:schemeClr val="dk1"/>
              </a:buClr>
              <a:buSzPts val="1200"/>
              <a:buFont typeface="Trebuchet MS"/>
              <a:buChar char="-"/>
            </a:pPr>
            <a:r>
              <a:rPr lang="fr-FR" sz="1200">
                <a:solidFill>
                  <a:schemeClr val="dk1"/>
                </a:solidFill>
                <a:latin typeface="Trebuchet MS"/>
                <a:ea typeface="Trebuchet MS"/>
                <a:cs typeface="Trebuchet MS"/>
                <a:sym typeface="Trebuchet MS"/>
              </a:rPr>
              <a:t>Possibilité de rdv en ligne pour remplacer les RDV excusés</a:t>
            </a:r>
            <a:endParaRPr sz="1200">
              <a:solidFill>
                <a:schemeClr val="dk1"/>
              </a:solidFill>
              <a:latin typeface="Trebuchet MS"/>
              <a:ea typeface="Trebuchet MS"/>
              <a:cs typeface="Trebuchet MS"/>
              <a:sym typeface="Trebuchet MS"/>
            </a:endParaRPr>
          </a:p>
          <a:p>
            <a:pPr marL="285750" marR="0" lvl="0" indent="-285750" algn="l" rtl="0">
              <a:lnSpc>
                <a:spcPct val="107000"/>
              </a:lnSpc>
              <a:spcBef>
                <a:spcPts val="0"/>
              </a:spcBef>
              <a:spcAft>
                <a:spcPts val="0"/>
              </a:spcAft>
              <a:buClr>
                <a:schemeClr val="dk1"/>
              </a:buClr>
              <a:buSzPts val="1200"/>
              <a:buFont typeface="Trebuchet MS"/>
              <a:buChar char="-"/>
            </a:pPr>
            <a:r>
              <a:rPr lang="fr-FR" sz="1200">
                <a:solidFill>
                  <a:schemeClr val="dk1"/>
                </a:solidFill>
                <a:latin typeface="Trebuchet MS"/>
                <a:ea typeface="Trebuchet MS"/>
                <a:cs typeface="Trebuchet MS"/>
                <a:sym typeface="Trebuchet MS"/>
              </a:rPr>
              <a:t>Former les secrétaires aux marqueurs de précarité</a:t>
            </a:r>
            <a:endParaRPr/>
          </a:p>
          <a:p>
            <a:pPr marL="285750" marR="0" lvl="0" indent="-285750" algn="l" rtl="0">
              <a:lnSpc>
                <a:spcPct val="107000"/>
              </a:lnSpc>
              <a:spcBef>
                <a:spcPts val="0"/>
              </a:spcBef>
              <a:spcAft>
                <a:spcPts val="0"/>
              </a:spcAft>
              <a:buClr>
                <a:schemeClr val="dk1"/>
              </a:buClr>
              <a:buSzPts val="1200"/>
              <a:buFont typeface="Trebuchet MS"/>
              <a:buChar char="-"/>
            </a:pPr>
            <a:r>
              <a:rPr lang="fr-FR" sz="1200">
                <a:solidFill>
                  <a:schemeClr val="dk1"/>
                </a:solidFill>
                <a:latin typeface="Trebuchet MS"/>
                <a:ea typeface="Trebuchet MS"/>
                <a:cs typeface="Trebuchet MS"/>
                <a:sym typeface="Trebuchet MS"/>
              </a:rPr>
              <a:t>Orienter les patients vers les plages non programmées</a:t>
            </a:r>
            <a:endParaRPr/>
          </a:p>
          <a:p>
            <a:pPr marL="285750" marR="0" lvl="0" indent="-209550" algn="l" rtl="0">
              <a:lnSpc>
                <a:spcPct val="107000"/>
              </a:lnSpc>
              <a:spcBef>
                <a:spcPts val="0"/>
              </a:spcBef>
              <a:spcAft>
                <a:spcPts val="0"/>
              </a:spcAft>
              <a:buClr>
                <a:schemeClr val="dk1"/>
              </a:buClr>
              <a:buSzPts val="1200"/>
              <a:buFont typeface="Trebuchet MS"/>
              <a:buNone/>
            </a:pPr>
            <a:endParaRPr sz="1200">
              <a:solidFill>
                <a:schemeClr val="dk1"/>
              </a:solidFill>
              <a:latin typeface="Trebuchet MS"/>
              <a:ea typeface="Trebuchet MS"/>
              <a:cs typeface="Trebuchet MS"/>
              <a:sym typeface="Trebuchet MS"/>
            </a:endParaRPr>
          </a:p>
          <a:p>
            <a:pPr marL="0" marR="0" lvl="0" indent="0" algn="l" rtl="0">
              <a:lnSpc>
                <a:spcPct val="107000"/>
              </a:lnSpc>
              <a:spcBef>
                <a:spcPts val="0"/>
              </a:spcBef>
              <a:spcAft>
                <a:spcPts val="0"/>
              </a:spcAft>
              <a:buNone/>
            </a:pPr>
            <a:r>
              <a:rPr lang="fr-FR" sz="1400" b="1">
                <a:solidFill>
                  <a:srgbClr val="593470"/>
                </a:solidFill>
                <a:latin typeface="Trebuchet MS"/>
                <a:ea typeface="Trebuchet MS"/>
                <a:cs typeface="Trebuchet MS"/>
                <a:sym typeface="Trebuchet MS"/>
              </a:rPr>
              <a:t>Questions restées en suspens</a:t>
            </a:r>
            <a:endParaRPr/>
          </a:p>
          <a:p>
            <a:pPr marL="342900" marR="0" lvl="0" indent="-342900" algn="l" rtl="0">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Avons-nous le droit d’exclure un patient pour un rdv manqué ?</a:t>
            </a:r>
            <a:endParaRPr/>
          </a:p>
          <a:p>
            <a:pPr marL="342900" marR="0" lvl="0" indent="-342900" algn="l" rtl="0">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L’accord national couvre-t-il le manque à gagner des rdv manqués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4"/>
          <p:cNvSpPr txBox="1">
            <a:spLocks noGrp="1"/>
          </p:cNvSpPr>
          <p:nvPr>
            <p:ph type="title"/>
          </p:nvPr>
        </p:nvSpPr>
        <p:spPr>
          <a:xfrm>
            <a:off x="669297" y="485281"/>
            <a:ext cx="7945723"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864EA9"/>
              </a:buClr>
              <a:buSzPts val="3200"/>
              <a:buFont typeface="Trebuchet MS"/>
              <a:buNone/>
            </a:pPr>
            <a:r>
              <a:rPr lang="fr-FR" sz="3200">
                <a:solidFill>
                  <a:srgbClr val="864EA9"/>
                </a:solidFill>
                <a:latin typeface="Trebuchet MS"/>
                <a:ea typeface="Trebuchet MS"/>
                <a:cs typeface="Trebuchet MS"/>
                <a:sym typeface="Trebuchet MS"/>
              </a:rPr>
              <a:t>L’agenda : les prochains rdv !</a:t>
            </a:r>
            <a:endParaRPr/>
          </a:p>
        </p:txBody>
      </p:sp>
      <p:sp>
        <p:nvSpPr>
          <p:cNvPr id="313" name="Google Shape;313;p14"/>
          <p:cNvSpPr txBox="1"/>
          <p:nvPr/>
        </p:nvSpPr>
        <p:spPr>
          <a:xfrm>
            <a:off x="9012257" y="5462646"/>
            <a:ext cx="2607905"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a:solidFill>
                  <a:srgbClr val="595959"/>
                </a:solidFill>
                <a:latin typeface="Trebuchet MS"/>
                <a:ea typeface="Trebuchet MS"/>
                <a:cs typeface="Trebuchet MS"/>
                <a:sym typeface="Trebuchet MS"/>
              </a:rPr>
              <a:t>Congrès national des centres de santé </a:t>
            </a:r>
            <a:r>
              <a:rPr lang="fr-FR" sz="1600">
                <a:solidFill>
                  <a:srgbClr val="595959"/>
                </a:solidFill>
                <a:latin typeface="Trebuchet MS"/>
                <a:ea typeface="Trebuchet MS"/>
                <a:cs typeface="Trebuchet MS"/>
                <a:sym typeface="Trebuchet MS"/>
              </a:rPr>
              <a:t>: 06 et 07 octobre 2022</a:t>
            </a:r>
            <a:endParaRPr/>
          </a:p>
        </p:txBody>
      </p:sp>
      <p:graphicFrame>
        <p:nvGraphicFramePr>
          <p:cNvPr id="314" name="Google Shape;314;p14"/>
          <p:cNvGraphicFramePr/>
          <p:nvPr/>
        </p:nvGraphicFramePr>
        <p:xfrm>
          <a:off x="827124" y="1951087"/>
          <a:ext cx="8590550" cy="2026970"/>
        </p:xfrm>
        <a:graphic>
          <a:graphicData uri="http://schemas.openxmlformats.org/drawingml/2006/table">
            <a:tbl>
              <a:tblPr firstRow="1" bandRow="1">
                <a:noFill/>
                <a:tableStyleId>{22B816A4-3297-4043-B16C-ECF0B422B1DB}</a:tableStyleId>
              </a:tblPr>
              <a:tblGrid>
                <a:gridCol w="2959775">
                  <a:extLst>
                    <a:ext uri="{9D8B030D-6E8A-4147-A177-3AD203B41FA5}">
                      <a16:colId xmlns:a16="http://schemas.microsoft.com/office/drawing/2014/main" val="20000"/>
                    </a:ext>
                  </a:extLst>
                </a:gridCol>
                <a:gridCol w="5630775">
                  <a:extLst>
                    <a:ext uri="{9D8B030D-6E8A-4147-A177-3AD203B41FA5}">
                      <a16:colId xmlns:a16="http://schemas.microsoft.com/office/drawing/2014/main" val="20001"/>
                    </a:ext>
                  </a:extLst>
                </a:gridCol>
              </a:tblGrid>
              <a:tr h="158650">
                <a:tc>
                  <a:txBody>
                    <a:bodyPr/>
                    <a:lstStyle/>
                    <a:p>
                      <a:pPr marL="0" marR="0" lvl="0" indent="0" algn="l" rtl="0">
                        <a:spcBef>
                          <a:spcPts val="0"/>
                        </a:spcBef>
                        <a:spcAft>
                          <a:spcPts val="0"/>
                        </a:spcAft>
                        <a:buNone/>
                      </a:pPr>
                      <a:endParaRPr sz="1600" b="0" u="none" strike="noStrike" cap="none">
                        <a:solidFill>
                          <a:schemeClr val="dk1"/>
                        </a:solidFill>
                        <a:latin typeface="Trebuchet MS"/>
                        <a:ea typeface="Trebuchet MS"/>
                        <a:cs typeface="Trebuchet MS"/>
                        <a:sym typeface="Trebuchet MS"/>
                      </a:endParaRPr>
                    </a:p>
                  </a:txBody>
                  <a:tcPr marL="91450" marR="91450" marT="45725" marB="45725"/>
                </a:tc>
                <a:tc>
                  <a:txBody>
                    <a:bodyPr/>
                    <a:lstStyle/>
                    <a:p>
                      <a:pPr marL="0" marR="0" lvl="0" indent="0" algn="l" rtl="0">
                        <a:spcBef>
                          <a:spcPts val="0"/>
                        </a:spcBef>
                        <a:spcAft>
                          <a:spcPts val="0"/>
                        </a:spcAft>
                        <a:buNone/>
                      </a:pPr>
                      <a:endParaRPr sz="1600" b="0" u="none" strike="noStrike" cap="none">
                        <a:solidFill>
                          <a:schemeClr val="dk1"/>
                        </a:solidFill>
                        <a:latin typeface="Trebuchet MS"/>
                        <a:ea typeface="Trebuchet MS"/>
                        <a:cs typeface="Trebuchet MS"/>
                        <a:sym typeface="Trebuchet MS"/>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fr-FR" sz="1600" b="0" u="none" strike="noStrike" cap="none"/>
                        <a:t>22 septembre - journée</a:t>
                      </a:r>
                      <a:endParaRPr sz="1600"/>
                    </a:p>
                  </a:txBody>
                  <a:tcPr marL="91450" marR="91450" marT="45725" marB="45725"/>
                </a:tc>
                <a:tc>
                  <a:txBody>
                    <a:bodyPr/>
                    <a:lstStyle/>
                    <a:p>
                      <a:pPr marL="0" marR="0" lvl="0" indent="0" algn="l" rtl="0">
                        <a:spcBef>
                          <a:spcPts val="0"/>
                        </a:spcBef>
                        <a:spcAft>
                          <a:spcPts val="0"/>
                        </a:spcAft>
                        <a:buNone/>
                      </a:pPr>
                      <a:r>
                        <a:rPr lang="fr-FR" sz="1600" b="0"/>
                        <a:t>Journée consacrée aux enjeux dentaires</a:t>
                      </a:r>
                      <a:endParaRPr sz="16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fr-FR" sz="1600" b="0"/>
                        <a:t>27 septembre – après-midi</a:t>
                      </a:r>
                      <a:endParaRPr sz="1600"/>
                    </a:p>
                  </a:txBody>
                  <a:tcPr marL="91450" marR="91450" marT="45725" marB="45725"/>
                </a:tc>
                <a:tc>
                  <a:txBody>
                    <a:bodyPr/>
                    <a:lstStyle/>
                    <a:p>
                      <a:pPr marL="0" marR="0" lvl="0" indent="0" algn="l" rtl="0">
                        <a:spcBef>
                          <a:spcPts val="0"/>
                        </a:spcBef>
                        <a:spcAft>
                          <a:spcPts val="0"/>
                        </a:spcAft>
                        <a:buNone/>
                      </a:pPr>
                      <a:r>
                        <a:rPr lang="fr-FR" sz="1600" b="0"/>
                        <a:t>Visioconférence restitution de l’enquête recrutement</a:t>
                      </a:r>
                      <a:endParaRPr sz="16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fr-FR" sz="1600"/>
                        <a:t>20 octobre - journée</a:t>
                      </a:r>
                      <a:endParaRPr/>
                    </a:p>
                  </a:txBody>
                  <a:tcPr marL="91450" marR="91450" marT="45725" marB="45725"/>
                </a:tc>
                <a:tc>
                  <a:txBody>
                    <a:bodyPr/>
                    <a:lstStyle/>
                    <a:p>
                      <a:pPr marL="0" marR="0" lvl="0" indent="0" algn="l" rtl="0">
                        <a:spcBef>
                          <a:spcPts val="0"/>
                        </a:spcBef>
                        <a:spcAft>
                          <a:spcPts val="0"/>
                        </a:spcAft>
                        <a:buNone/>
                      </a:pPr>
                      <a:r>
                        <a:rPr lang="fr-FR" sz="1600" b="0"/>
                        <a:t>Journée 1</a:t>
                      </a:r>
                      <a:r>
                        <a:rPr lang="fr-FR" sz="1600"/>
                        <a:t> de la </a:t>
                      </a:r>
                      <a:r>
                        <a:rPr lang="fr-FR" sz="1600" b="0"/>
                        <a:t>formation action Accueil et Secrétariat</a:t>
                      </a:r>
                      <a:endParaRPr sz="16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fr-FR" sz="1600"/>
                        <a:t>23 et 24 novembre journées</a:t>
                      </a:r>
                      <a:endParaRPr/>
                    </a:p>
                  </a:txBody>
                  <a:tcPr marL="91450" marR="91450" marT="45725" marB="45725"/>
                </a:tc>
                <a:tc>
                  <a:txBody>
                    <a:bodyPr/>
                    <a:lstStyle/>
                    <a:p>
                      <a:pPr marL="0" marR="0" lvl="0" indent="0" algn="l" rtl="0">
                        <a:spcBef>
                          <a:spcPts val="0"/>
                        </a:spcBef>
                        <a:spcAft>
                          <a:spcPts val="0"/>
                        </a:spcAft>
                        <a:buNone/>
                      </a:pPr>
                      <a:r>
                        <a:rPr lang="fr-FR" sz="1600"/>
                        <a:t>Journée 2 et 3 de la </a:t>
                      </a:r>
                      <a:r>
                        <a:rPr lang="fr-FR" sz="1600" b="0"/>
                        <a:t>formation action Accueil et Secrétariat</a:t>
                      </a:r>
                      <a:r>
                        <a:rPr lang="fr-FR" sz="1600"/>
                        <a:t> </a:t>
                      </a:r>
                      <a:endParaRPr/>
                    </a:p>
                  </a:txBody>
                  <a:tcPr marL="91450" marR="91450" marT="45725" marB="45725"/>
                </a:tc>
                <a:extLst>
                  <a:ext uri="{0D108BD9-81ED-4DB2-BD59-A6C34878D82A}">
                    <a16:rowId xmlns:a16="http://schemas.microsoft.com/office/drawing/2014/main" val="10004"/>
                  </a:ext>
                </a:extLst>
              </a:tr>
            </a:tbl>
          </a:graphicData>
        </a:graphic>
      </p:graphicFrame>
      <p:sp>
        <p:nvSpPr>
          <p:cNvPr id="315" name="Google Shape;315;p14"/>
          <p:cNvSpPr/>
          <p:nvPr/>
        </p:nvSpPr>
        <p:spPr>
          <a:xfrm>
            <a:off x="661736" y="1552074"/>
            <a:ext cx="8626642" cy="336884"/>
          </a:xfrm>
          <a:prstGeom prst="rect">
            <a:avLst/>
          </a:prstGeom>
          <a:solidFill>
            <a:schemeClr val="lt1"/>
          </a:solid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5"/>
          <p:cNvSpPr txBox="1">
            <a:spLocks noGrp="1"/>
          </p:cNvSpPr>
          <p:nvPr>
            <p:ph type="ctrTitle"/>
          </p:nvPr>
        </p:nvSpPr>
        <p:spPr>
          <a:xfrm>
            <a:off x="1906737" y="2383214"/>
            <a:ext cx="8733704" cy="1470025"/>
          </a:xfrm>
          <a:prstGeom prst="rect">
            <a:avLst/>
          </a:prstGeom>
          <a:noFill/>
          <a:ln>
            <a:noFill/>
          </a:ln>
        </p:spPr>
        <p:txBody>
          <a:bodyPr spcFirstLastPara="1" wrap="square" lIns="91425" tIns="45700" rIns="91425" bIns="45700" anchor="b" anchorCtr="0">
            <a:noAutofit/>
          </a:bodyPr>
          <a:lstStyle/>
          <a:p>
            <a:pPr marL="914400" lvl="2" indent="0" algn="l" rtl="0">
              <a:lnSpc>
                <a:spcPct val="250000"/>
              </a:lnSpc>
              <a:spcBef>
                <a:spcPts val="0"/>
              </a:spcBef>
              <a:spcAft>
                <a:spcPts val="0"/>
              </a:spcAft>
              <a:buNone/>
            </a:pPr>
            <a:r>
              <a:rPr lang="fr-FR" sz="4000">
                <a:solidFill>
                  <a:srgbClr val="864EA9"/>
                </a:solidFill>
                <a:latin typeface="Trebuchet MS"/>
                <a:ea typeface="Trebuchet MS"/>
                <a:cs typeface="Trebuchet MS"/>
                <a:sym typeface="Trebuchet MS"/>
              </a:rPr>
              <a:t>La journée en images !</a:t>
            </a:r>
            <a:endParaRPr/>
          </a:p>
        </p:txBody>
      </p:sp>
      <p:sp>
        <p:nvSpPr>
          <p:cNvPr id="322" name="Google Shape;322;p15"/>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fr-FR" sz="900">
                <a:solidFill>
                  <a:srgbClr val="898989"/>
                </a:solidFill>
                <a:latin typeface="Arial"/>
                <a:ea typeface="Arial"/>
                <a:cs typeface="Arial"/>
                <a:sym typeface="Arial"/>
              </a:rPr>
              <a:t>16</a:t>
            </a:fld>
            <a:endParaRPr sz="900">
              <a:solidFill>
                <a:srgbClr val="898989"/>
              </a:solidFill>
              <a:latin typeface="Arial"/>
              <a:ea typeface="Arial"/>
              <a:cs typeface="Arial"/>
              <a:sym typeface="Arial"/>
            </a:endParaRPr>
          </a:p>
        </p:txBody>
      </p:sp>
      <p:pic>
        <p:nvPicPr>
          <p:cNvPr id="323" name="Google Shape;323;p15"/>
          <p:cNvPicPr preferRelativeResize="0"/>
          <p:nvPr/>
        </p:nvPicPr>
        <p:blipFill rotWithShape="1">
          <a:blip r:embed="rId3">
            <a:alphaModFix/>
          </a:blip>
          <a:srcRect/>
          <a:stretch/>
        </p:blipFill>
        <p:spPr>
          <a:xfrm>
            <a:off x="9447552" y="248931"/>
            <a:ext cx="2446347" cy="484599"/>
          </a:xfrm>
          <a:prstGeom prst="rect">
            <a:avLst/>
          </a:prstGeom>
          <a:noFill/>
          <a:ln>
            <a:noFill/>
          </a:ln>
        </p:spPr>
      </p:pic>
      <p:pic>
        <p:nvPicPr>
          <p:cNvPr id="324" name="Google Shape;324;p15"/>
          <p:cNvPicPr preferRelativeResize="0"/>
          <p:nvPr/>
        </p:nvPicPr>
        <p:blipFill rotWithShape="1">
          <a:blip r:embed="rId4">
            <a:alphaModFix/>
          </a:blip>
          <a:srcRect/>
          <a:stretch/>
        </p:blipFill>
        <p:spPr>
          <a:xfrm>
            <a:off x="10664546" y="6266810"/>
            <a:ext cx="1546116" cy="591189"/>
          </a:xfrm>
          <a:prstGeom prst="rect">
            <a:avLst/>
          </a:prstGeom>
          <a:noFill/>
          <a:ln>
            <a:noFill/>
          </a:ln>
        </p:spPr>
      </p:pic>
      <p:pic>
        <p:nvPicPr>
          <p:cNvPr id="325" name="Google Shape;325;p15"/>
          <p:cNvPicPr preferRelativeResize="0"/>
          <p:nvPr/>
        </p:nvPicPr>
        <p:blipFill rotWithShape="1">
          <a:blip r:embed="rId5">
            <a:alphaModFix/>
          </a:blip>
          <a:srcRect/>
          <a:stretch/>
        </p:blipFill>
        <p:spPr>
          <a:xfrm>
            <a:off x="9769159" y="6275399"/>
            <a:ext cx="897713" cy="598475"/>
          </a:xfrm>
          <a:prstGeom prst="rect">
            <a:avLst/>
          </a:prstGeom>
          <a:noFill/>
          <a:ln>
            <a:noFill/>
          </a:ln>
        </p:spPr>
      </p:pic>
      <p:pic>
        <p:nvPicPr>
          <p:cNvPr id="326" name="Google Shape;326;p15" descr="Une image contenant bâtiment, personne, extérieur, debout&#10;&#10;Description générée automatiquement"/>
          <p:cNvPicPr preferRelativeResize="0"/>
          <p:nvPr/>
        </p:nvPicPr>
        <p:blipFill rotWithShape="1">
          <a:blip r:embed="rId6">
            <a:alphaModFix/>
          </a:blip>
          <a:srcRect/>
          <a:stretch/>
        </p:blipFill>
        <p:spPr>
          <a:xfrm>
            <a:off x="3284132" y="1114109"/>
            <a:ext cx="2754792" cy="1836528"/>
          </a:xfrm>
          <a:prstGeom prst="rect">
            <a:avLst/>
          </a:prstGeom>
          <a:noFill/>
          <a:ln>
            <a:noFill/>
          </a:ln>
        </p:spPr>
      </p:pic>
      <p:pic>
        <p:nvPicPr>
          <p:cNvPr id="327" name="Google Shape;327;p15" descr="Une image contenant herbe, extérieur, bâtiment, assis&#10;&#10;Description générée automatiquement"/>
          <p:cNvPicPr preferRelativeResize="0"/>
          <p:nvPr/>
        </p:nvPicPr>
        <p:blipFill rotWithShape="1">
          <a:blip r:embed="rId7">
            <a:alphaModFix/>
          </a:blip>
          <a:srcRect/>
          <a:stretch/>
        </p:blipFill>
        <p:spPr>
          <a:xfrm>
            <a:off x="6273589" y="1099206"/>
            <a:ext cx="2707918" cy="1805279"/>
          </a:xfrm>
          <a:prstGeom prst="rect">
            <a:avLst/>
          </a:prstGeom>
          <a:noFill/>
          <a:ln>
            <a:noFill/>
          </a:ln>
        </p:spPr>
      </p:pic>
      <p:pic>
        <p:nvPicPr>
          <p:cNvPr id="328" name="Google Shape;328;p15" descr="Une image contenant intérieur, plancher, personne&#10;&#10;Description générée automatiquement"/>
          <p:cNvPicPr preferRelativeResize="0"/>
          <p:nvPr/>
        </p:nvPicPr>
        <p:blipFill rotWithShape="1">
          <a:blip r:embed="rId8">
            <a:alphaModFix/>
          </a:blip>
          <a:srcRect/>
          <a:stretch/>
        </p:blipFill>
        <p:spPr>
          <a:xfrm>
            <a:off x="9163108" y="1083582"/>
            <a:ext cx="2754792" cy="1836528"/>
          </a:xfrm>
          <a:prstGeom prst="rect">
            <a:avLst/>
          </a:prstGeom>
          <a:noFill/>
          <a:ln>
            <a:noFill/>
          </a:ln>
        </p:spPr>
      </p:pic>
      <p:pic>
        <p:nvPicPr>
          <p:cNvPr id="329" name="Google Shape;329;p15" descr="Une image contenant bâtiment, extérieur, arbre, pierre&#10;&#10;Description générée automatiquement"/>
          <p:cNvPicPr preferRelativeResize="0"/>
          <p:nvPr/>
        </p:nvPicPr>
        <p:blipFill rotWithShape="1">
          <a:blip r:embed="rId9">
            <a:alphaModFix/>
          </a:blip>
          <a:srcRect/>
          <a:stretch/>
        </p:blipFill>
        <p:spPr>
          <a:xfrm>
            <a:off x="8894716" y="4569965"/>
            <a:ext cx="2646597" cy="1764398"/>
          </a:xfrm>
          <a:prstGeom prst="rect">
            <a:avLst/>
          </a:prstGeom>
          <a:noFill/>
          <a:ln>
            <a:noFill/>
          </a:ln>
        </p:spPr>
      </p:pic>
      <p:pic>
        <p:nvPicPr>
          <p:cNvPr id="330" name="Google Shape;330;p15" descr="Une image contenant personne, assis, homme, gens&#10;&#10;Description générée automatiquement"/>
          <p:cNvPicPr preferRelativeResize="0"/>
          <p:nvPr/>
        </p:nvPicPr>
        <p:blipFill rotWithShape="1">
          <a:blip r:embed="rId10">
            <a:alphaModFix/>
          </a:blip>
          <a:srcRect/>
          <a:stretch/>
        </p:blipFill>
        <p:spPr>
          <a:xfrm>
            <a:off x="6089705" y="4606027"/>
            <a:ext cx="2646599" cy="1764399"/>
          </a:xfrm>
          <a:prstGeom prst="rect">
            <a:avLst/>
          </a:prstGeom>
          <a:noFill/>
          <a:ln>
            <a:noFill/>
          </a:ln>
        </p:spPr>
      </p:pic>
      <p:pic>
        <p:nvPicPr>
          <p:cNvPr id="331" name="Google Shape;331;p15" descr="Une image contenant personne, groupe, foule&#10;&#10;Description générée automatiquement"/>
          <p:cNvPicPr preferRelativeResize="0"/>
          <p:nvPr/>
        </p:nvPicPr>
        <p:blipFill rotWithShape="1">
          <a:blip r:embed="rId11">
            <a:alphaModFix/>
          </a:blip>
          <a:srcRect/>
          <a:stretch/>
        </p:blipFill>
        <p:spPr>
          <a:xfrm>
            <a:off x="154745" y="4569965"/>
            <a:ext cx="2754788" cy="1836526"/>
          </a:xfrm>
          <a:prstGeom prst="rect">
            <a:avLst/>
          </a:prstGeom>
          <a:noFill/>
          <a:ln>
            <a:noFill/>
          </a:ln>
        </p:spPr>
      </p:pic>
      <p:pic>
        <p:nvPicPr>
          <p:cNvPr id="332" name="Google Shape;332;p15" descr="Une image contenant personne, intérieur, groupe, gens&#10;&#10;Description générée automatiquement"/>
          <p:cNvPicPr preferRelativeResize="0"/>
          <p:nvPr/>
        </p:nvPicPr>
        <p:blipFill rotWithShape="1">
          <a:blip r:embed="rId12">
            <a:alphaModFix/>
          </a:blip>
          <a:srcRect/>
          <a:stretch/>
        </p:blipFill>
        <p:spPr>
          <a:xfrm>
            <a:off x="3130197" y="4569965"/>
            <a:ext cx="2754788" cy="1836525"/>
          </a:xfrm>
          <a:prstGeom prst="rect">
            <a:avLst/>
          </a:prstGeom>
          <a:noFill/>
          <a:ln>
            <a:noFill/>
          </a:ln>
        </p:spPr>
      </p:pic>
      <p:pic>
        <p:nvPicPr>
          <p:cNvPr id="333" name="Google Shape;333;p15" descr="Une image contenant personne, intérieur, gens, groupe&#10;&#10;Description générée automatiquement"/>
          <p:cNvPicPr preferRelativeResize="0"/>
          <p:nvPr/>
        </p:nvPicPr>
        <p:blipFill rotWithShape="1">
          <a:blip r:embed="rId13">
            <a:alphaModFix/>
          </a:blip>
          <a:srcRect/>
          <a:stretch/>
        </p:blipFill>
        <p:spPr>
          <a:xfrm>
            <a:off x="375406" y="1152222"/>
            <a:ext cx="2754791" cy="18365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fr-FR" sz="900" b="0" i="0" u="none" strike="noStrike" cap="none">
                <a:solidFill>
                  <a:srgbClr val="898989"/>
                </a:solidFill>
                <a:latin typeface="Arial"/>
                <a:ea typeface="Arial"/>
                <a:cs typeface="Arial"/>
                <a:sym typeface="Arial"/>
              </a:rPr>
              <a:t>2</a:t>
            </a:fld>
            <a:endParaRPr sz="900" b="0" i="0" u="none" strike="noStrike" cap="none">
              <a:solidFill>
                <a:srgbClr val="898989"/>
              </a:solidFill>
              <a:latin typeface="Arial"/>
              <a:ea typeface="Arial"/>
              <a:cs typeface="Arial"/>
              <a:sym typeface="Arial"/>
            </a:endParaRPr>
          </a:p>
        </p:txBody>
      </p:sp>
      <p:pic>
        <p:nvPicPr>
          <p:cNvPr id="180" name="Google Shape;180;p2"/>
          <p:cNvPicPr preferRelativeResize="0"/>
          <p:nvPr/>
        </p:nvPicPr>
        <p:blipFill rotWithShape="1">
          <a:blip r:embed="rId3">
            <a:alphaModFix/>
          </a:blip>
          <a:srcRect/>
          <a:stretch/>
        </p:blipFill>
        <p:spPr>
          <a:xfrm>
            <a:off x="8160043" y="178592"/>
            <a:ext cx="3847737" cy="762201"/>
          </a:xfrm>
          <a:prstGeom prst="rect">
            <a:avLst/>
          </a:prstGeom>
          <a:noFill/>
          <a:ln>
            <a:noFill/>
          </a:ln>
        </p:spPr>
      </p:pic>
      <p:sp>
        <p:nvSpPr>
          <p:cNvPr id="181" name="Google Shape;181;p2"/>
          <p:cNvSpPr txBox="1"/>
          <p:nvPr/>
        </p:nvSpPr>
        <p:spPr>
          <a:xfrm>
            <a:off x="978195" y="576942"/>
            <a:ext cx="9210834" cy="1320800"/>
          </a:xfrm>
          <a:prstGeom prst="rect">
            <a:avLst/>
          </a:prstGeom>
          <a:noFill/>
          <a:ln>
            <a:noFill/>
          </a:ln>
        </p:spPr>
        <p:txBody>
          <a:bodyPr spcFirstLastPara="1" wrap="square" lIns="91425" tIns="45700" rIns="91425" bIns="45700" anchor="t" anchorCtr="0">
            <a:normAutofit fontScale="97500"/>
          </a:bodyPr>
          <a:lstStyle/>
          <a:p>
            <a:pPr marL="0" marR="0" lvl="0" indent="0" algn="l" rtl="0">
              <a:spcBef>
                <a:spcPts val="0"/>
              </a:spcBef>
              <a:spcAft>
                <a:spcPts val="0"/>
              </a:spcAft>
              <a:buClr>
                <a:srgbClr val="864EA9"/>
              </a:buClr>
              <a:buSzPct val="100000"/>
              <a:buFont typeface="Trebuchet MS"/>
              <a:buNone/>
            </a:pPr>
            <a:r>
              <a:rPr lang="fr-FR" sz="3600" b="0" i="0" u="none" strike="noStrike" cap="none">
                <a:solidFill>
                  <a:srgbClr val="864EA9"/>
                </a:solidFill>
                <a:latin typeface="Trebuchet MS"/>
                <a:ea typeface="Trebuchet MS"/>
                <a:cs typeface="Trebuchet MS"/>
                <a:sym typeface="Trebuchet MS"/>
              </a:rPr>
              <a:t>Sommaire</a:t>
            </a:r>
            <a:endParaRPr/>
          </a:p>
        </p:txBody>
      </p:sp>
      <p:sp>
        <p:nvSpPr>
          <p:cNvPr id="182" name="Google Shape;182;p2"/>
          <p:cNvSpPr txBox="1"/>
          <p:nvPr/>
        </p:nvSpPr>
        <p:spPr>
          <a:xfrm>
            <a:off x="1078804" y="2296092"/>
            <a:ext cx="8611106" cy="255454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593470"/>
              </a:buClr>
              <a:buSzPts val="3200"/>
              <a:buFont typeface="Arial"/>
              <a:buChar char="•"/>
            </a:pPr>
            <a:r>
              <a:rPr lang="fr-FR" sz="3200" b="0" i="0" u="none" strike="noStrike" cap="none">
                <a:solidFill>
                  <a:srgbClr val="593470"/>
                </a:solidFill>
                <a:latin typeface="Trebuchet MS"/>
                <a:ea typeface="Trebuchet MS"/>
                <a:cs typeface="Trebuchet MS"/>
                <a:sym typeface="Trebuchet MS"/>
              </a:rPr>
              <a:t>Retour sur le speed-dating</a:t>
            </a:r>
            <a:endParaRPr/>
          </a:p>
          <a:p>
            <a:pPr marL="285750" marR="0" lvl="0" indent="-82550" algn="l" rtl="0">
              <a:spcBef>
                <a:spcPts val="0"/>
              </a:spcBef>
              <a:spcAft>
                <a:spcPts val="0"/>
              </a:spcAft>
              <a:buClr>
                <a:schemeClr val="dk1"/>
              </a:buClr>
              <a:buSzPts val="3200"/>
              <a:buFont typeface="Arial"/>
              <a:buNone/>
            </a:pPr>
            <a:endParaRPr sz="3200" b="0" i="0" u="none" strike="noStrike" cap="none">
              <a:solidFill>
                <a:srgbClr val="593470"/>
              </a:solidFill>
              <a:latin typeface="Trebuchet MS"/>
              <a:ea typeface="Trebuchet MS"/>
              <a:cs typeface="Trebuchet MS"/>
              <a:sym typeface="Trebuchet MS"/>
            </a:endParaRPr>
          </a:p>
          <a:p>
            <a:pPr marL="285750" marR="0" lvl="0" indent="-285750" algn="l" rtl="0">
              <a:spcBef>
                <a:spcPts val="0"/>
              </a:spcBef>
              <a:spcAft>
                <a:spcPts val="0"/>
              </a:spcAft>
              <a:buClr>
                <a:srgbClr val="593470"/>
              </a:buClr>
              <a:buSzPts val="3200"/>
              <a:buFont typeface="Arial"/>
              <a:buChar char="•"/>
            </a:pPr>
            <a:r>
              <a:rPr lang="fr-FR" sz="3200" b="0" i="0" u="none" strike="noStrike" cap="none">
                <a:solidFill>
                  <a:srgbClr val="593470"/>
                </a:solidFill>
                <a:latin typeface="Trebuchet MS"/>
                <a:ea typeface="Trebuchet MS"/>
                <a:cs typeface="Trebuchet MS"/>
                <a:sym typeface="Trebuchet MS"/>
              </a:rPr>
              <a:t>Compte-rendu des ateliers</a:t>
            </a:r>
            <a:endParaRPr/>
          </a:p>
          <a:p>
            <a:pPr marL="285750" marR="0" lvl="0" indent="-82550" algn="l" rtl="0">
              <a:spcBef>
                <a:spcPts val="0"/>
              </a:spcBef>
              <a:spcAft>
                <a:spcPts val="0"/>
              </a:spcAft>
              <a:buClr>
                <a:schemeClr val="dk1"/>
              </a:buClr>
              <a:buSzPts val="3200"/>
              <a:buFont typeface="Arial"/>
              <a:buNone/>
            </a:pPr>
            <a:endParaRPr sz="3200" b="0" i="0" u="none" strike="noStrike" cap="none">
              <a:solidFill>
                <a:srgbClr val="593470"/>
              </a:solidFill>
              <a:latin typeface="Trebuchet MS"/>
              <a:ea typeface="Trebuchet MS"/>
              <a:cs typeface="Trebuchet MS"/>
              <a:sym typeface="Trebuchet MS"/>
            </a:endParaRPr>
          </a:p>
          <a:p>
            <a:pPr marL="285750" marR="0" lvl="0" indent="-285750" algn="l" rtl="0">
              <a:spcBef>
                <a:spcPts val="0"/>
              </a:spcBef>
              <a:spcAft>
                <a:spcPts val="0"/>
              </a:spcAft>
              <a:buClr>
                <a:srgbClr val="593470"/>
              </a:buClr>
              <a:buSzPts val="3200"/>
              <a:buFont typeface="Arial"/>
              <a:buChar char="•"/>
            </a:pPr>
            <a:r>
              <a:rPr lang="fr-FR" sz="3200" b="0" i="0" u="none" strike="noStrike" cap="none">
                <a:solidFill>
                  <a:srgbClr val="593470"/>
                </a:solidFill>
                <a:latin typeface="Trebuchet MS"/>
                <a:ea typeface="Trebuchet MS"/>
                <a:cs typeface="Trebuchet MS"/>
                <a:sym typeface="Trebuchet MS"/>
              </a:rPr>
              <a:t>Agenda : les prochains rdv du GRCS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
          <p:cNvSpPr txBox="1">
            <a:spLocks noGrp="1"/>
          </p:cNvSpPr>
          <p:nvPr>
            <p:ph type="ctrTitle"/>
          </p:nvPr>
        </p:nvSpPr>
        <p:spPr>
          <a:xfrm>
            <a:off x="5018567" y="3460414"/>
            <a:ext cx="4612806" cy="1470025"/>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864EA9"/>
              </a:buClr>
              <a:buSzPts val="3600"/>
              <a:buFont typeface="Trebuchet MS"/>
              <a:buNone/>
            </a:pPr>
            <a:r>
              <a:rPr lang="fr-FR" sz="3600"/>
              <a:t>Le speed-dating</a:t>
            </a:r>
            <a:br>
              <a:rPr lang="fr-FR" sz="3600"/>
            </a:br>
            <a:endParaRPr sz="3600"/>
          </a:p>
        </p:txBody>
      </p:sp>
      <p:sp>
        <p:nvSpPr>
          <p:cNvPr id="189" name="Google Shape;189;p3"/>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fr-FR" sz="900" b="0" i="0" u="none" strike="noStrike" cap="none">
                <a:solidFill>
                  <a:srgbClr val="898989"/>
                </a:solidFill>
                <a:latin typeface="Arial"/>
                <a:ea typeface="Arial"/>
                <a:cs typeface="Arial"/>
                <a:sym typeface="Arial"/>
              </a:rPr>
              <a:t>3</a:t>
            </a:fld>
            <a:endParaRPr sz="900" b="0" i="0" u="none" strike="noStrike" cap="none">
              <a:solidFill>
                <a:srgbClr val="898989"/>
              </a:solidFill>
              <a:latin typeface="Arial"/>
              <a:ea typeface="Arial"/>
              <a:cs typeface="Arial"/>
              <a:sym typeface="Arial"/>
            </a:endParaRPr>
          </a:p>
        </p:txBody>
      </p:sp>
      <p:pic>
        <p:nvPicPr>
          <p:cNvPr id="190" name="Google Shape;190;p3"/>
          <p:cNvPicPr preferRelativeResize="0"/>
          <p:nvPr/>
        </p:nvPicPr>
        <p:blipFill rotWithShape="1">
          <a:blip r:embed="rId3">
            <a:alphaModFix/>
          </a:blip>
          <a:srcRect/>
          <a:stretch/>
        </p:blipFill>
        <p:spPr>
          <a:xfrm>
            <a:off x="10664546" y="6266810"/>
            <a:ext cx="1546116" cy="591189"/>
          </a:xfrm>
          <a:prstGeom prst="rect">
            <a:avLst/>
          </a:prstGeom>
          <a:noFill/>
          <a:ln>
            <a:noFill/>
          </a:ln>
        </p:spPr>
      </p:pic>
      <p:pic>
        <p:nvPicPr>
          <p:cNvPr id="191" name="Google Shape;191;p3"/>
          <p:cNvPicPr preferRelativeResize="0"/>
          <p:nvPr/>
        </p:nvPicPr>
        <p:blipFill rotWithShape="1">
          <a:blip r:embed="rId4">
            <a:alphaModFix/>
          </a:blip>
          <a:srcRect/>
          <a:stretch/>
        </p:blipFill>
        <p:spPr>
          <a:xfrm>
            <a:off x="9769159" y="6275399"/>
            <a:ext cx="897713" cy="598475"/>
          </a:xfrm>
          <a:prstGeom prst="rect">
            <a:avLst/>
          </a:prstGeom>
          <a:noFill/>
          <a:ln>
            <a:noFill/>
          </a:ln>
        </p:spPr>
      </p:pic>
      <p:sp>
        <p:nvSpPr>
          <p:cNvPr id="192" name="Google Shape;192;p3"/>
          <p:cNvSpPr txBox="1"/>
          <p:nvPr/>
        </p:nvSpPr>
        <p:spPr>
          <a:xfrm>
            <a:off x="535873" y="4667248"/>
            <a:ext cx="9548038" cy="18466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0" i="0" u="none" strike="noStrike" cap="none">
                <a:solidFill>
                  <a:srgbClr val="3F3F3F"/>
                </a:solidFill>
                <a:latin typeface="Trebuchet MS"/>
                <a:ea typeface="Trebuchet MS"/>
                <a:cs typeface="Trebuchet MS"/>
                <a:sym typeface="Trebuchet MS"/>
              </a:rPr>
              <a:t>Objectifs : </a:t>
            </a:r>
            <a:endParaRPr/>
          </a:p>
          <a:p>
            <a:pPr marL="0" marR="0" lvl="0" indent="0" algn="l" rtl="0">
              <a:spcBef>
                <a:spcPts val="0"/>
              </a:spcBef>
              <a:spcAft>
                <a:spcPts val="0"/>
              </a:spcAft>
              <a:buNone/>
            </a:pPr>
            <a:endParaRPr sz="1800" b="0" i="0" u="none" strike="noStrike" cap="none">
              <a:solidFill>
                <a:srgbClr val="3F3F3F"/>
              </a:solidFill>
              <a:latin typeface="Trebuchet MS"/>
              <a:ea typeface="Trebuchet MS"/>
              <a:cs typeface="Trebuchet MS"/>
              <a:sym typeface="Trebuchet MS"/>
            </a:endParaRPr>
          </a:p>
          <a:p>
            <a:pPr marL="285750" marR="0" lvl="0" indent="-285750" algn="l" rtl="0">
              <a:spcBef>
                <a:spcPts val="0"/>
              </a:spcBef>
              <a:spcAft>
                <a:spcPts val="0"/>
              </a:spcAft>
              <a:buClr>
                <a:srgbClr val="3F3F3F"/>
              </a:buClr>
              <a:buSzPts val="1800"/>
              <a:buFont typeface="Arial"/>
              <a:buChar char="•"/>
            </a:pPr>
            <a:r>
              <a:rPr lang="fr-FR" sz="1800" b="0" i="0" u="none" strike="noStrike" cap="none">
                <a:solidFill>
                  <a:srgbClr val="3F3F3F"/>
                </a:solidFill>
                <a:latin typeface="Trebuchet MS"/>
                <a:ea typeface="Trebuchet MS"/>
                <a:cs typeface="Trebuchet MS"/>
                <a:sym typeface="Trebuchet MS"/>
              </a:rPr>
              <a:t>Se rencontrer entre centres de santé</a:t>
            </a:r>
            <a:endParaRPr/>
          </a:p>
          <a:p>
            <a:pPr marL="285750" marR="0" lvl="0" indent="-285750" algn="l" rtl="0">
              <a:spcBef>
                <a:spcPts val="0"/>
              </a:spcBef>
              <a:spcAft>
                <a:spcPts val="0"/>
              </a:spcAft>
              <a:buClr>
                <a:srgbClr val="3F3F3F"/>
              </a:buClr>
              <a:buSzPts val="1800"/>
              <a:buFont typeface="Arial"/>
              <a:buChar char="•"/>
            </a:pPr>
            <a:r>
              <a:rPr lang="fr-FR" sz="1800" b="0" i="0" u="none" strike="noStrike" cap="none">
                <a:solidFill>
                  <a:srgbClr val="3F3F3F"/>
                </a:solidFill>
                <a:latin typeface="Trebuchet MS"/>
                <a:ea typeface="Trebuchet MS"/>
                <a:cs typeface="Trebuchet MS"/>
                <a:sym typeface="Trebuchet MS"/>
              </a:rPr>
              <a:t>Présenter un projet, un événement de son centre</a:t>
            </a:r>
            <a:endParaRPr/>
          </a:p>
          <a:p>
            <a:pPr marL="285750" marR="0" lvl="0" indent="-285750" algn="l" rtl="0">
              <a:spcBef>
                <a:spcPts val="0"/>
              </a:spcBef>
              <a:spcAft>
                <a:spcPts val="0"/>
              </a:spcAft>
              <a:buClr>
                <a:srgbClr val="3F3F3F"/>
              </a:buClr>
              <a:buSzPts val="1800"/>
              <a:buFont typeface="Arial"/>
              <a:buChar char="•"/>
            </a:pPr>
            <a:r>
              <a:rPr lang="fr-FR" sz="1800" b="0" i="0" u="none" strike="noStrike" cap="none">
                <a:solidFill>
                  <a:srgbClr val="3F3F3F"/>
                </a:solidFill>
                <a:latin typeface="Trebuchet MS"/>
                <a:ea typeface="Trebuchet MS"/>
                <a:cs typeface="Trebuchet MS"/>
                <a:sym typeface="Trebuchet MS"/>
              </a:rPr>
              <a:t>Voter pour 5 coups de cœur</a:t>
            </a:r>
            <a:endParaRPr/>
          </a:p>
          <a:p>
            <a:pPr marL="171450" marR="0" lvl="0" indent="-171450" algn="ctr" rtl="0">
              <a:spcBef>
                <a:spcPts val="0"/>
              </a:spcBef>
              <a:spcAft>
                <a:spcPts val="0"/>
              </a:spcAft>
              <a:buClr>
                <a:srgbClr val="3F3F3F"/>
              </a:buClr>
              <a:buSzPts val="1200"/>
              <a:buFont typeface="Arial"/>
              <a:buChar char="•"/>
            </a:pPr>
            <a:br>
              <a:rPr lang="fr-FR" sz="1200" b="0" i="0" u="none" strike="noStrike" cap="none">
                <a:solidFill>
                  <a:srgbClr val="3F3F3F"/>
                </a:solidFill>
                <a:latin typeface="Trebuchet MS"/>
                <a:ea typeface="Trebuchet MS"/>
                <a:cs typeface="Trebuchet MS"/>
                <a:sym typeface="Trebuchet MS"/>
              </a:rPr>
            </a:br>
            <a:endParaRPr sz="1200" b="0" i="0" u="none" strike="noStrike" cap="none">
              <a:solidFill>
                <a:srgbClr val="3F3F3F"/>
              </a:solidFill>
              <a:latin typeface="Trebuchet MS"/>
              <a:ea typeface="Trebuchet MS"/>
              <a:cs typeface="Trebuchet MS"/>
              <a:sym typeface="Trebuchet MS"/>
            </a:endParaRPr>
          </a:p>
        </p:txBody>
      </p:sp>
      <p:pic>
        <p:nvPicPr>
          <p:cNvPr id="193" name="Google Shape;193;p3"/>
          <p:cNvPicPr preferRelativeResize="0"/>
          <p:nvPr/>
        </p:nvPicPr>
        <p:blipFill rotWithShape="1">
          <a:blip r:embed="rId5">
            <a:alphaModFix/>
          </a:blip>
          <a:srcRect/>
          <a:stretch/>
        </p:blipFill>
        <p:spPr>
          <a:xfrm>
            <a:off x="8160043" y="178592"/>
            <a:ext cx="3847737" cy="762201"/>
          </a:xfrm>
          <a:prstGeom prst="rect">
            <a:avLst/>
          </a:prstGeom>
          <a:noFill/>
          <a:ln>
            <a:noFill/>
          </a:ln>
        </p:spPr>
      </p:pic>
      <p:pic>
        <p:nvPicPr>
          <p:cNvPr id="194" name="Google Shape;194;p3" descr="Une image contenant personne, extérieur, gens, accessoire&#10;&#10;Description générée automatiquement"/>
          <p:cNvPicPr preferRelativeResize="0"/>
          <p:nvPr/>
        </p:nvPicPr>
        <p:blipFill rotWithShape="1">
          <a:blip r:embed="rId6">
            <a:alphaModFix/>
          </a:blip>
          <a:srcRect/>
          <a:stretch/>
        </p:blipFill>
        <p:spPr>
          <a:xfrm>
            <a:off x="909212" y="1545184"/>
            <a:ext cx="2646597" cy="1764398"/>
          </a:xfrm>
          <a:prstGeom prst="rect">
            <a:avLst/>
          </a:prstGeom>
          <a:noFill/>
          <a:ln>
            <a:noFill/>
          </a:ln>
        </p:spPr>
      </p:pic>
      <p:pic>
        <p:nvPicPr>
          <p:cNvPr id="195" name="Google Shape;195;p3" descr="Une image contenant extérieur, bâtiment, arbre, porche&#10;&#10;Description générée automatiquement"/>
          <p:cNvPicPr preferRelativeResize="0"/>
          <p:nvPr/>
        </p:nvPicPr>
        <p:blipFill rotWithShape="1">
          <a:blip r:embed="rId7">
            <a:alphaModFix/>
          </a:blip>
          <a:srcRect/>
          <a:stretch/>
        </p:blipFill>
        <p:spPr>
          <a:xfrm>
            <a:off x="3555809" y="1545184"/>
            <a:ext cx="2646596" cy="1764398"/>
          </a:xfrm>
          <a:prstGeom prst="rect">
            <a:avLst/>
          </a:prstGeom>
          <a:noFill/>
          <a:ln>
            <a:noFill/>
          </a:ln>
        </p:spPr>
      </p:pic>
      <p:pic>
        <p:nvPicPr>
          <p:cNvPr id="196" name="Google Shape;196;p3" descr="Une image contenant bâtiment, extérieur, terrain, personne&#10;&#10;Description générée automatiquement"/>
          <p:cNvPicPr preferRelativeResize="0"/>
          <p:nvPr/>
        </p:nvPicPr>
        <p:blipFill rotWithShape="1">
          <a:blip r:embed="rId8">
            <a:alphaModFix/>
          </a:blip>
          <a:srcRect/>
          <a:stretch/>
        </p:blipFill>
        <p:spPr>
          <a:xfrm>
            <a:off x="8867498" y="1532853"/>
            <a:ext cx="2646597" cy="1764398"/>
          </a:xfrm>
          <a:prstGeom prst="rect">
            <a:avLst/>
          </a:prstGeom>
          <a:noFill/>
          <a:ln>
            <a:noFill/>
          </a:ln>
        </p:spPr>
      </p:pic>
      <p:pic>
        <p:nvPicPr>
          <p:cNvPr id="197" name="Google Shape;197;p3" descr="Une image contenant mur, intérieur, plancher&#10;&#10;Description générée automatiquement"/>
          <p:cNvPicPr preferRelativeResize="0"/>
          <p:nvPr/>
        </p:nvPicPr>
        <p:blipFill rotWithShape="1">
          <a:blip r:embed="rId9">
            <a:alphaModFix/>
          </a:blip>
          <a:srcRect/>
          <a:stretch/>
        </p:blipFill>
        <p:spPr>
          <a:xfrm>
            <a:off x="6202405" y="1532853"/>
            <a:ext cx="2665094" cy="17767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sp>
        <p:nvSpPr>
          <p:cNvPr id="203" name="Google Shape;203;p4"/>
          <p:cNvSpPr txBox="1"/>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864EA9"/>
              </a:buClr>
              <a:buSzPts val="3600"/>
              <a:buFont typeface="Trebuchet MS"/>
              <a:buNone/>
            </a:pPr>
            <a:r>
              <a:rPr lang="fr-FR" sz="3600" b="0" i="0" u="none" strike="noStrike" cap="none">
                <a:solidFill>
                  <a:srgbClr val="864EA9"/>
                </a:solidFill>
                <a:latin typeface="Trebuchet MS"/>
                <a:ea typeface="Trebuchet MS"/>
                <a:cs typeface="Trebuchet MS"/>
                <a:sym typeface="Trebuchet MS"/>
              </a:rPr>
              <a:t>Le speed-dating – le déroulé</a:t>
            </a:r>
            <a:endParaRPr sz="3600" b="0" i="0" u="none" strike="noStrike" cap="none">
              <a:solidFill>
                <a:srgbClr val="864EA9"/>
              </a:solidFill>
              <a:latin typeface="Trebuchet MS"/>
              <a:ea typeface="Trebuchet MS"/>
              <a:cs typeface="Trebuchet MS"/>
              <a:sym typeface="Trebuchet MS"/>
            </a:endParaRPr>
          </a:p>
        </p:txBody>
      </p:sp>
      <p:pic>
        <p:nvPicPr>
          <p:cNvPr id="204" name="Google Shape;204;p4" descr="Une image contenant bâtiment, extérieur, personne, trottoir&#10;&#10;Description générée automatiquement"/>
          <p:cNvPicPr preferRelativeResize="0"/>
          <p:nvPr/>
        </p:nvPicPr>
        <p:blipFill rotWithShape="1">
          <a:blip r:embed="rId3">
            <a:alphaModFix/>
          </a:blip>
          <a:srcRect r="4926" b="-4"/>
          <a:stretch/>
        </p:blipFill>
        <p:spPr>
          <a:xfrm>
            <a:off x="3394213" y="4232708"/>
            <a:ext cx="2601968" cy="1826881"/>
          </a:xfrm>
          <a:prstGeom prst="rect">
            <a:avLst/>
          </a:prstGeom>
          <a:noFill/>
          <a:ln>
            <a:noFill/>
          </a:ln>
        </p:spPr>
      </p:pic>
      <p:pic>
        <p:nvPicPr>
          <p:cNvPr id="205" name="Google Shape;205;p4" descr="Une image contenant bâtiment, extérieur, debout, brique&#10;&#10;Description générée automatiquement"/>
          <p:cNvPicPr preferRelativeResize="0"/>
          <p:nvPr/>
        </p:nvPicPr>
        <p:blipFill rotWithShape="1">
          <a:blip r:embed="rId4">
            <a:alphaModFix/>
          </a:blip>
          <a:srcRect l="4349" r="7" b="6"/>
          <a:stretch/>
        </p:blipFill>
        <p:spPr>
          <a:xfrm>
            <a:off x="677334" y="4213885"/>
            <a:ext cx="2616049" cy="1825623"/>
          </a:xfrm>
          <a:prstGeom prst="rect">
            <a:avLst/>
          </a:prstGeom>
          <a:noFill/>
          <a:ln>
            <a:noFill/>
          </a:ln>
        </p:spPr>
      </p:pic>
      <p:sp>
        <p:nvSpPr>
          <p:cNvPr id="206" name="Google Shape;206;p4"/>
          <p:cNvSpPr/>
          <p:nvPr/>
        </p:nvSpPr>
        <p:spPr>
          <a:xfrm>
            <a:off x="0" y="4013201"/>
            <a:ext cx="476655" cy="2844800"/>
          </a:xfrm>
          <a:prstGeom prst="triangle">
            <a:avLst>
              <a:gd name="adj"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 name="Google Shape;207;p4" descr="Une image contenant texte, matériau de construction, pierre, ciment&#10;&#10;Description générée automatiquement"/>
          <p:cNvPicPr preferRelativeResize="0"/>
          <p:nvPr/>
        </p:nvPicPr>
        <p:blipFill rotWithShape="1">
          <a:blip r:embed="rId5">
            <a:alphaModFix/>
          </a:blip>
          <a:srcRect r="5750" b="-4"/>
          <a:stretch/>
        </p:blipFill>
        <p:spPr>
          <a:xfrm>
            <a:off x="3408556" y="2180492"/>
            <a:ext cx="2587626" cy="1832709"/>
          </a:xfrm>
          <a:prstGeom prst="rect">
            <a:avLst/>
          </a:prstGeom>
          <a:noFill/>
          <a:ln>
            <a:noFill/>
          </a:ln>
        </p:spPr>
      </p:pic>
      <p:pic>
        <p:nvPicPr>
          <p:cNvPr id="208" name="Google Shape;208;p4" descr="Une image contenant extérieur, bâtiment, arbre, porche&#10;&#10;Description générée automatiquement"/>
          <p:cNvPicPr preferRelativeResize="0"/>
          <p:nvPr/>
        </p:nvPicPr>
        <p:blipFill rotWithShape="1">
          <a:blip r:embed="rId6">
            <a:alphaModFix/>
          </a:blip>
          <a:srcRect l="4349" r="7" b="6"/>
          <a:stretch/>
        </p:blipFill>
        <p:spPr>
          <a:xfrm>
            <a:off x="706843" y="2159331"/>
            <a:ext cx="2616049" cy="1825623"/>
          </a:xfrm>
          <a:prstGeom prst="rect">
            <a:avLst/>
          </a:prstGeom>
          <a:noFill/>
          <a:ln>
            <a:noFill/>
          </a:ln>
        </p:spPr>
      </p:pic>
      <p:sp>
        <p:nvSpPr>
          <p:cNvPr id="209" name="Google Shape;209;p4"/>
          <p:cNvSpPr txBox="1"/>
          <p:nvPr/>
        </p:nvSpPr>
        <p:spPr>
          <a:xfrm>
            <a:off x="6358136" y="1816593"/>
            <a:ext cx="4396200" cy="13545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fr-FR" sz="1600" b="0" i="0" u="none" strike="noStrike" cap="none">
                <a:solidFill>
                  <a:schemeClr val="dk1"/>
                </a:solidFill>
                <a:latin typeface="Trebuchet MS"/>
                <a:ea typeface="Trebuchet MS"/>
                <a:cs typeface="Trebuchet MS"/>
                <a:sym typeface="Trebuchet MS"/>
              </a:rPr>
              <a:t>En sous-groupe, tous les participants ont eu quelques minutes pour </a:t>
            </a:r>
            <a:r>
              <a:rPr lang="fr-FR" sz="1600">
                <a:solidFill>
                  <a:schemeClr val="dk1"/>
                </a:solidFill>
                <a:latin typeface="Trebuchet MS"/>
                <a:ea typeface="Trebuchet MS"/>
                <a:cs typeface="Trebuchet MS"/>
                <a:sym typeface="Trebuchet MS"/>
              </a:rPr>
              <a:t>présenter</a:t>
            </a:r>
            <a:r>
              <a:rPr lang="fr-FR" sz="1600" b="0" i="0" u="none" strike="noStrike" cap="none">
                <a:solidFill>
                  <a:schemeClr val="dk1"/>
                </a:solidFill>
                <a:latin typeface="Trebuchet MS"/>
                <a:ea typeface="Trebuchet MS"/>
                <a:cs typeface="Trebuchet MS"/>
                <a:sym typeface="Trebuchet MS"/>
              </a:rPr>
              <a:t> un projet, événement, une pratique intéressante à partager</a:t>
            </a:r>
            <a:endParaRPr sz="1600" b="0" i="0" u="none" strike="noStrike" cap="none">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10" name="Google Shape;210;p4"/>
          <p:cNvSpPr txBox="1"/>
          <p:nvPr/>
        </p:nvSpPr>
        <p:spPr>
          <a:xfrm>
            <a:off x="6358136" y="3058192"/>
            <a:ext cx="3916906" cy="107721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fr-FR" sz="1600">
                <a:solidFill>
                  <a:schemeClr val="dk1"/>
                </a:solidFill>
                <a:latin typeface="Trebuchet MS"/>
                <a:ea typeface="Trebuchet MS"/>
                <a:cs typeface="Trebuchet MS"/>
                <a:sym typeface="Trebuchet MS"/>
              </a:rPr>
              <a:t>Chaque sous-groupe a ensuite choisi un projet à présenter à l’ensemble des participants – par l’intermédiaire d’un gabarit exposé à l’extérieur.</a:t>
            </a:r>
            <a:endParaRPr/>
          </a:p>
        </p:txBody>
      </p:sp>
      <p:sp>
        <p:nvSpPr>
          <p:cNvPr id="211" name="Google Shape;211;p4"/>
          <p:cNvSpPr txBox="1"/>
          <p:nvPr/>
        </p:nvSpPr>
        <p:spPr>
          <a:xfrm>
            <a:off x="6468178" y="4377803"/>
            <a:ext cx="3696822" cy="83099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fr-FR" sz="1600">
                <a:solidFill>
                  <a:schemeClr val="dk1"/>
                </a:solidFill>
                <a:latin typeface="Trebuchet MS"/>
                <a:ea typeface="Trebuchet MS"/>
                <a:cs typeface="Trebuchet MS"/>
                <a:sym typeface="Trebuchet MS"/>
              </a:rPr>
              <a:t>L’ensemble des participants a voté par gommettes pour les 3 projets qu’il a envie de mieux découvrir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5"/>
          <p:cNvSpPr txBox="1">
            <a:spLocks noGrp="1"/>
          </p:cNvSpPr>
          <p:nvPr>
            <p:ph type="title"/>
          </p:nvPr>
        </p:nvSpPr>
        <p:spPr>
          <a:xfrm>
            <a:off x="489857" y="576942"/>
            <a:ext cx="9699172" cy="1200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864EA9"/>
              </a:buClr>
              <a:buSzPts val="3600"/>
              <a:buFont typeface="Trebuchet MS"/>
              <a:buNone/>
            </a:pPr>
            <a:r>
              <a:rPr lang="fr-FR"/>
              <a:t>Le speed-dating : les résultats des coups de cœur !</a:t>
            </a:r>
            <a:endParaRPr/>
          </a:p>
        </p:txBody>
      </p:sp>
      <p:sp>
        <p:nvSpPr>
          <p:cNvPr id="218" name="Google Shape;218;p5"/>
          <p:cNvSpPr txBox="1"/>
          <p:nvPr/>
        </p:nvSpPr>
        <p:spPr>
          <a:xfrm>
            <a:off x="1224643" y="2914838"/>
            <a:ext cx="8229600" cy="3417000"/>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rgbClr val="593470"/>
              </a:buClr>
              <a:buSzPts val="1800"/>
              <a:buFont typeface="Arial"/>
              <a:buChar char="•"/>
            </a:pPr>
            <a:r>
              <a:rPr lang="fr-FR" sz="1800">
                <a:solidFill>
                  <a:srgbClr val="593470"/>
                </a:solidFill>
                <a:latin typeface="Trebuchet MS"/>
                <a:ea typeface="Trebuchet MS"/>
                <a:cs typeface="Trebuchet MS"/>
                <a:sym typeface="Trebuchet MS"/>
              </a:rPr>
              <a:t>L</a:t>
            </a:r>
            <a:r>
              <a:rPr lang="fr-FR" sz="1800" b="0" i="0" u="none" strike="noStrike">
                <a:solidFill>
                  <a:srgbClr val="593470"/>
                </a:solidFill>
                <a:latin typeface="Trebuchet MS"/>
                <a:ea typeface="Trebuchet MS"/>
                <a:cs typeface="Trebuchet MS"/>
                <a:sym typeface="Trebuchet MS"/>
              </a:rPr>
              <a:t>’initiative sur la politique d’intégration des salariés, portée par l’AIMV</a:t>
            </a:r>
            <a:endParaRPr/>
          </a:p>
          <a:p>
            <a:pPr marL="0" marR="0" lvl="0" indent="0" algn="l" rtl="0">
              <a:spcBef>
                <a:spcPts val="0"/>
              </a:spcBef>
              <a:spcAft>
                <a:spcPts val="0"/>
              </a:spcAft>
              <a:buClr>
                <a:schemeClr val="dk1"/>
              </a:buClr>
              <a:buSzPts val="1800"/>
              <a:buFont typeface="Arial"/>
              <a:buNone/>
            </a:pPr>
            <a:endParaRPr sz="1800" b="0" i="0" u="none" strike="noStrike">
              <a:solidFill>
                <a:srgbClr val="593470"/>
              </a:solidFill>
              <a:latin typeface="Trebuchet MS"/>
              <a:ea typeface="Trebuchet MS"/>
              <a:cs typeface="Trebuchet MS"/>
              <a:sym typeface="Trebuchet MS"/>
            </a:endParaRPr>
          </a:p>
          <a:p>
            <a:pPr marL="0" marR="0" lvl="0" indent="-114300" algn="l" rtl="0">
              <a:spcBef>
                <a:spcPts val="0"/>
              </a:spcBef>
              <a:spcAft>
                <a:spcPts val="0"/>
              </a:spcAft>
              <a:buClr>
                <a:srgbClr val="593470"/>
              </a:buClr>
              <a:buSzPts val="1800"/>
              <a:buFont typeface="Arial"/>
              <a:buChar char="•"/>
            </a:pPr>
            <a:r>
              <a:rPr lang="fr-FR" sz="1800">
                <a:solidFill>
                  <a:srgbClr val="593470"/>
                </a:solidFill>
                <a:latin typeface="Trebuchet MS"/>
                <a:ea typeface="Trebuchet MS"/>
                <a:cs typeface="Trebuchet MS"/>
                <a:sym typeface="Trebuchet MS"/>
              </a:rPr>
              <a:t>L</a:t>
            </a:r>
            <a:r>
              <a:rPr lang="fr-FR" sz="1800" b="0" i="0" u="none" strike="noStrike">
                <a:solidFill>
                  <a:srgbClr val="593470"/>
                </a:solidFill>
                <a:latin typeface="Trebuchet MS"/>
                <a:ea typeface="Trebuchet MS"/>
                <a:cs typeface="Trebuchet MS"/>
                <a:sym typeface="Trebuchet MS"/>
              </a:rPr>
              <a:t>a structuration du parcours patient, portée par Oxance</a:t>
            </a:r>
            <a:endParaRPr sz="1800" b="0" i="0" u="none" strike="noStrike">
              <a:solidFill>
                <a:srgbClr val="593470"/>
              </a:solidFill>
              <a:latin typeface="Trebuchet MS"/>
              <a:ea typeface="Trebuchet MS"/>
              <a:cs typeface="Trebuchet MS"/>
              <a:sym typeface="Trebuchet MS"/>
            </a:endParaRPr>
          </a:p>
          <a:p>
            <a:pPr marL="0" marR="0" lvl="0" indent="0" algn="l" rtl="0">
              <a:spcBef>
                <a:spcPts val="0"/>
              </a:spcBef>
              <a:spcAft>
                <a:spcPts val="0"/>
              </a:spcAft>
              <a:buClr>
                <a:schemeClr val="dk1"/>
              </a:buClr>
              <a:buSzPts val="1800"/>
              <a:buFont typeface="Arial"/>
              <a:buNone/>
            </a:pPr>
            <a:endParaRPr sz="1800" b="0" i="0" u="none" strike="noStrike">
              <a:solidFill>
                <a:srgbClr val="593470"/>
              </a:solidFill>
              <a:latin typeface="Trebuchet MS"/>
              <a:ea typeface="Trebuchet MS"/>
              <a:cs typeface="Trebuchet MS"/>
              <a:sym typeface="Trebuchet MS"/>
            </a:endParaRPr>
          </a:p>
          <a:p>
            <a:pPr marL="0" marR="0" lvl="0" indent="-114300" algn="l" rtl="0">
              <a:spcBef>
                <a:spcPts val="0"/>
              </a:spcBef>
              <a:spcAft>
                <a:spcPts val="0"/>
              </a:spcAft>
              <a:buClr>
                <a:srgbClr val="593470"/>
              </a:buClr>
              <a:buSzPts val="1800"/>
              <a:buFont typeface="Arial"/>
              <a:buChar char="•"/>
            </a:pPr>
            <a:r>
              <a:rPr lang="fr-FR" sz="1800">
                <a:solidFill>
                  <a:srgbClr val="593470"/>
                </a:solidFill>
                <a:latin typeface="Trebuchet MS"/>
                <a:ea typeface="Trebuchet MS"/>
                <a:cs typeface="Trebuchet MS"/>
                <a:sym typeface="Trebuchet MS"/>
              </a:rPr>
              <a:t>L</a:t>
            </a:r>
            <a:r>
              <a:rPr lang="fr-FR" sz="1800" b="0" i="0" u="none" strike="noStrike">
                <a:solidFill>
                  <a:srgbClr val="593470"/>
                </a:solidFill>
                <a:latin typeface="Trebuchet MS"/>
                <a:ea typeface="Trebuchet MS"/>
                <a:cs typeface="Trebuchet MS"/>
                <a:sym typeface="Trebuchet MS"/>
              </a:rPr>
              <a:t>’orientation d’un centre de santé en polyvalence, par l’ADMR</a:t>
            </a:r>
            <a:endParaRPr/>
          </a:p>
          <a:p>
            <a:pPr marL="0" marR="0" lvl="0" indent="0" algn="l" rtl="0">
              <a:spcBef>
                <a:spcPts val="0"/>
              </a:spcBef>
              <a:spcAft>
                <a:spcPts val="0"/>
              </a:spcAft>
              <a:buClr>
                <a:schemeClr val="dk1"/>
              </a:buClr>
              <a:buSzPts val="1800"/>
              <a:buFont typeface="Arial"/>
              <a:buNone/>
            </a:pPr>
            <a:endParaRPr sz="1800" b="0" i="0" u="none" strike="noStrike">
              <a:solidFill>
                <a:srgbClr val="593470"/>
              </a:solidFill>
              <a:latin typeface="Trebuchet MS"/>
              <a:ea typeface="Trebuchet MS"/>
              <a:cs typeface="Trebuchet MS"/>
              <a:sym typeface="Trebuchet MS"/>
            </a:endParaRPr>
          </a:p>
          <a:p>
            <a:pPr marL="0" marR="0" lvl="0" indent="-114300" algn="l" rtl="0">
              <a:spcBef>
                <a:spcPts val="0"/>
              </a:spcBef>
              <a:spcAft>
                <a:spcPts val="0"/>
              </a:spcAft>
              <a:buClr>
                <a:srgbClr val="593470"/>
              </a:buClr>
              <a:buSzPts val="1800"/>
              <a:buFont typeface="Arial"/>
              <a:buChar char="•"/>
            </a:pPr>
            <a:r>
              <a:rPr lang="fr-FR" sz="1800">
                <a:solidFill>
                  <a:srgbClr val="593470"/>
                </a:solidFill>
                <a:latin typeface="Trebuchet MS"/>
                <a:ea typeface="Trebuchet MS"/>
                <a:cs typeface="Trebuchet MS"/>
                <a:sym typeface="Trebuchet MS"/>
              </a:rPr>
              <a:t>L</a:t>
            </a:r>
            <a:r>
              <a:rPr lang="fr-FR" sz="1800" b="0" i="0" u="none" strike="noStrike">
                <a:solidFill>
                  <a:srgbClr val="593470"/>
                </a:solidFill>
                <a:latin typeface="Trebuchet MS"/>
                <a:ea typeface="Trebuchet MS"/>
                <a:cs typeface="Trebuchet MS"/>
                <a:sym typeface="Trebuchet MS"/>
              </a:rPr>
              <a:t>e changement d’organisation au sein d’un centre (avec la mise en place d’un responsable de centre), par la MFRPDS</a:t>
            </a:r>
            <a:endParaRPr/>
          </a:p>
          <a:p>
            <a:pPr marL="0" marR="0" lvl="0" indent="0" algn="l" rtl="0">
              <a:spcBef>
                <a:spcPts val="0"/>
              </a:spcBef>
              <a:spcAft>
                <a:spcPts val="0"/>
              </a:spcAft>
              <a:buClr>
                <a:schemeClr val="dk1"/>
              </a:buClr>
              <a:buSzPts val="1800"/>
              <a:buFont typeface="Arial"/>
              <a:buNone/>
            </a:pPr>
            <a:endParaRPr sz="1800" b="0" i="0" u="none" strike="noStrike">
              <a:solidFill>
                <a:srgbClr val="593470"/>
              </a:solidFill>
              <a:latin typeface="Trebuchet MS"/>
              <a:ea typeface="Trebuchet MS"/>
              <a:cs typeface="Trebuchet MS"/>
              <a:sym typeface="Trebuchet MS"/>
            </a:endParaRPr>
          </a:p>
          <a:p>
            <a:pPr marL="0" marR="0" lvl="0" indent="-114300" algn="l" rtl="0">
              <a:spcBef>
                <a:spcPts val="0"/>
              </a:spcBef>
              <a:spcAft>
                <a:spcPts val="0"/>
              </a:spcAft>
              <a:buClr>
                <a:srgbClr val="593470"/>
              </a:buClr>
              <a:buSzPts val="1800"/>
              <a:buFont typeface="Arial"/>
              <a:buChar char="•"/>
            </a:pPr>
            <a:r>
              <a:rPr lang="fr-FR" sz="1800">
                <a:solidFill>
                  <a:srgbClr val="593470"/>
                </a:solidFill>
                <a:latin typeface="Trebuchet MS"/>
                <a:ea typeface="Trebuchet MS"/>
                <a:cs typeface="Trebuchet MS"/>
                <a:sym typeface="Trebuchet MS"/>
              </a:rPr>
              <a:t>L</a:t>
            </a:r>
            <a:r>
              <a:rPr lang="fr-FR" sz="1800" b="0" i="0" u="none" strike="noStrike">
                <a:solidFill>
                  <a:srgbClr val="593470"/>
                </a:solidFill>
                <a:latin typeface="Trebuchet MS"/>
                <a:ea typeface="Trebuchet MS"/>
                <a:cs typeface="Trebuchet MS"/>
                <a:sym typeface="Trebuchet MS"/>
              </a:rPr>
              <a:t>a pérennisation du recrutement des infirmières et aides-soignantes, par l’ACSSM</a:t>
            </a:r>
            <a:endParaRPr/>
          </a:p>
          <a:p>
            <a:pPr marL="0" marR="0" lvl="0" indent="0" algn="l" rtl="0">
              <a:spcBef>
                <a:spcPts val="0"/>
              </a:spcBef>
              <a:spcAft>
                <a:spcPts val="0"/>
              </a:spcAft>
              <a:buNone/>
            </a:pPr>
            <a:r>
              <a:rPr lang="fr-FR" sz="1800">
                <a:solidFill>
                  <a:srgbClr val="593470"/>
                </a:solidFill>
                <a:latin typeface="Trebuchet MS"/>
                <a:ea typeface="Trebuchet MS"/>
                <a:cs typeface="Trebuchet MS"/>
                <a:sym typeface="Trebuchet MS"/>
              </a:rPr>
              <a:t> </a:t>
            </a:r>
            <a:endParaRPr/>
          </a:p>
        </p:txBody>
      </p:sp>
      <p:sp>
        <p:nvSpPr>
          <p:cNvPr id="219" name="Google Shape;219;p5"/>
          <p:cNvSpPr txBox="1"/>
          <p:nvPr/>
        </p:nvSpPr>
        <p:spPr>
          <a:xfrm>
            <a:off x="489850" y="2136225"/>
            <a:ext cx="7653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Trebuchet MS"/>
                <a:ea typeface="Trebuchet MS"/>
                <a:cs typeface="Trebuchet MS"/>
                <a:sym typeface="Trebuchet MS"/>
              </a:rPr>
              <a:t>Retrouvez le détail de ces projets dans nos prochaines lettres d’info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13dd4144303_0_0"/>
          <p:cNvSpPr txBox="1">
            <a:spLocks noGrp="1"/>
          </p:cNvSpPr>
          <p:nvPr>
            <p:ph type="title"/>
          </p:nvPr>
        </p:nvSpPr>
        <p:spPr>
          <a:xfrm>
            <a:off x="489857" y="576942"/>
            <a:ext cx="9699300" cy="1200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864EA9"/>
              </a:buClr>
              <a:buSzPts val="3600"/>
              <a:buFont typeface="Trebuchet MS"/>
              <a:buNone/>
            </a:pPr>
            <a:r>
              <a:rPr lang="fr-FR"/>
              <a:t>Parmis les autres projets/événements soumis aux votes on peut citer : </a:t>
            </a:r>
            <a:endParaRPr/>
          </a:p>
        </p:txBody>
      </p:sp>
      <p:sp>
        <p:nvSpPr>
          <p:cNvPr id="226" name="Google Shape;226;g13dd4144303_0_0"/>
          <p:cNvSpPr txBox="1"/>
          <p:nvPr/>
        </p:nvSpPr>
        <p:spPr>
          <a:xfrm>
            <a:off x="1224693" y="2218663"/>
            <a:ext cx="8229600" cy="3632700"/>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rgbClr val="593470"/>
              </a:buClr>
              <a:buSzPts val="1800"/>
              <a:buFont typeface="Arial"/>
              <a:buChar char="•"/>
            </a:pPr>
            <a:r>
              <a:rPr lang="fr-FR" sz="1800">
                <a:solidFill>
                  <a:srgbClr val="593470"/>
                </a:solidFill>
                <a:latin typeface="Trebuchet MS"/>
                <a:ea typeface="Trebuchet MS"/>
                <a:cs typeface="Trebuchet MS"/>
                <a:sym typeface="Trebuchet MS"/>
              </a:rPr>
              <a:t>Le team building pour renforcer la cohésion en équipe suite à la sortie du télétravail dpu à la pandémie Covid, CPAM69</a:t>
            </a:r>
            <a:endParaRPr sz="1800">
              <a:solidFill>
                <a:srgbClr val="593470"/>
              </a:solidFill>
              <a:latin typeface="Trebuchet MS"/>
              <a:ea typeface="Trebuchet MS"/>
              <a:cs typeface="Trebuchet MS"/>
              <a:sym typeface="Trebuchet MS"/>
            </a:endParaRPr>
          </a:p>
          <a:p>
            <a:pPr marL="0" marR="0" lvl="0" indent="-114300" algn="l" rtl="0">
              <a:spcBef>
                <a:spcPts val="0"/>
              </a:spcBef>
              <a:spcAft>
                <a:spcPts val="0"/>
              </a:spcAft>
              <a:buClr>
                <a:srgbClr val="593470"/>
              </a:buClr>
              <a:buSzPts val="1800"/>
              <a:buFont typeface="Arial"/>
              <a:buChar char="•"/>
            </a:pPr>
            <a:r>
              <a:rPr lang="fr-FR" sz="1800">
                <a:solidFill>
                  <a:srgbClr val="593470"/>
                </a:solidFill>
                <a:latin typeface="Trebuchet MS"/>
                <a:ea typeface="Trebuchet MS"/>
                <a:cs typeface="Trebuchet MS"/>
                <a:sym typeface="Trebuchet MS"/>
              </a:rPr>
              <a:t>L'ouverture d’un CDS communautaire et planétaire à l’intention des patients précaires, Santé Bien Etre</a:t>
            </a:r>
            <a:endParaRPr sz="1800">
              <a:solidFill>
                <a:srgbClr val="593470"/>
              </a:solidFill>
              <a:latin typeface="Trebuchet MS"/>
              <a:ea typeface="Trebuchet MS"/>
              <a:cs typeface="Trebuchet MS"/>
              <a:sym typeface="Trebuchet MS"/>
            </a:endParaRPr>
          </a:p>
          <a:p>
            <a:pPr marL="0" marR="0" lvl="0" indent="-114300" algn="l" rtl="0">
              <a:spcBef>
                <a:spcPts val="0"/>
              </a:spcBef>
              <a:spcAft>
                <a:spcPts val="0"/>
              </a:spcAft>
              <a:buClr>
                <a:srgbClr val="593470"/>
              </a:buClr>
              <a:buSzPts val="1800"/>
              <a:buFont typeface="Trebuchet MS"/>
              <a:buChar char="•"/>
            </a:pPr>
            <a:r>
              <a:rPr lang="fr-FR" sz="1800">
                <a:solidFill>
                  <a:srgbClr val="593470"/>
                </a:solidFill>
                <a:latin typeface="Trebuchet MS"/>
                <a:ea typeface="Trebuchet MS"/>
                <a:cs typeface="Trebuchet MS"/>
                <a:sym typeface="Trebuchet MS"/>
              </a:rPr>
              <a:t>Soutien d’un projet d’équipe médicale pour permettre l’accès à l’IVG sur un territoire, MGEN</a:t>
            </a:r>
            <a:endParaRPr sz="1800">
              <a:solidFill>
                <a:srgbClr val="593470"/>
              </a:solidFill>
              <a:latin typeface="Trebuchet MS"/>
              <a:ea typeface="Trebuchet MS"/>
              <a:cs typeface="Trebuchet MS"/>
              <a:sym typeface="Trebuchet MS"/>
            </a:endParaRPr>
          </a:p>
          <a:p>
            <a:pPr marL="0" marR="0" lvl="0" indent="-114300" algn="l" rtl="0">
              <a:spcBef>
                <a:spcPts val="0"/>
              </a:spcBef>
              <a:spcAft>
                <a:spcPts val="0"/>
              </a:spcAft>
              <a:buClr>
                <a:srgbClr val="593470"/>
              </a:buClr>
              <a:buSzPts val="1800"/>
              <a:buFont typeface="Trebuchet MS"/>
              <a:buChar char="•"/>
            </a:pPr>
            <a:r>
              <a:rPr lang="fr-FR" sz="1800">
                <a:solidFill>
                  <a:srgbClr val="593470"/>
                </a:solidFill>
                <a:latin typeface="Trebuchet MS"/>
                <a:ea typeface="Trebuchet MS"/>
                <a:cs typeface="Trebuchet MS"/>
                <a:sym typeface="Trebuchet MS"/>
              </a:rPr>
              <a:t>Favoriser l’implication des IDE dans la vie du centre pour fidéliser l’équipe, CSI St-Rambert d’Albon</a:t>
            </a:r>
            <a:endParaRPr sz="1800">
              <a:solidFill>
                <a:srgbClr val="593470"/>
              </a:solidFill>
              <a:latin typeface="Trebuchet MS"/>
              <a:ea typeface="Trebuchet MS"/>
              <a:cs typeface="Trebuchet MS"/>
              <a:sym typeface="Trebuchet MS"/>
            </a:endParaRPr>
          </a:p>
          <a:p>
            <a:pPr marL="0" marR="0" lvl="0" indent="-114300" algn="l" rtl="0">
              <a:spcBef>
                <a:spcPts val="0"/>
              </a:spcBef>
              <a:spcAft>
                <a:spcPts val="0"/>
              </a:spcAft>
              <a:buClr>
                <a:srgbClr val="593470"/>
              </a:buClr>
              <a:buSzPts val="1800"/>
              <a:buFont typeface="Trebuchet MS"/>
              <a:buChar char="•"/>
            </a:pPr>
            <a:r>
              <a:rPr lang="fr-FR" sz="1800">
                <a:solidFill>
                  <a:srgbClr val="593470"/>
                </a:solidFill>
                <a:latin typeface="Trebuchet MS"/>
                <a:ea typeface="Trebuchet MS"/>
                <a:cs typeface="Trebuchet MS"/>
                <a:sym typeface="Trebuchet MS"/>
              </a:rPr>
              <a:t>Ouverture d’un centre dédié aux test Covid pour répondre à la forte demande, SEMAD</a:t>
            </a:r>
            <a:endParaRPr sz="1800">
              <a:solidFill>
                <a:srgbClr val="593470"/>
              </a:solidFill>
              <a:latin typeface="Trebuchet MS"/>
              <a:ea typeface="Trebuchet MS"/>
              <a:cs typeface="Trebuchet MS"/>
              <a:sym typeface="Trebuchet MS"/>
            </a:endParaRPr>
          </a:p>
          <a:p>
            <a:pPr marL="0" marR="0" lvl="0" indent="-114300" algn="l" rtl="0">
              <a:spcBef>
                <a:spcPts val="0"/>
              </a:spcBef>
              <a:spcAft>
                <a:spcPts val="0"/>
              </a:spcAft>
              <a:buClr>
                <a:srgbClr val="593470"/>
              </a:buClr>
              <a:buSzPts val="1800"/>
              <a:buFont typeface="Trebuchet MS"/>
              <a:buChar char="•"/>
            </a:pPr>
            <a:r>
              <a:rPr lang="fr-FR" sz="1800">
                <a:solidFill>
                  <a:srgbClr val="593470"/>
                </a:solidFill>
                <a:latin typeface="Trebuchet MS"/>
                <a:ea typeface="Trebuchet MS"/>
                <a:cs typeface="Trebuchet MS"/>
                <a:sym typeface="Trebuchet MS"/>
              </a:rPr>
              <a:t>Recrutement des professionnels dans les CS (IDE-médecin), centre de santé Chassieu</a:t>
            </a:r>
            <a:endParaRPr sz="1800">
              <a:solidFill>
                <a:srgbClr val="593470"/>
              </a:solidFill>
              <a:latin typeface="Trebuchet MS"/>
              <a:ea typeface="Trebuchet MS"/>
              <a:cs typeface="Trebuchet MS"/>
              <a:sym typeface="Trebuchet MS"/>
            </a:endParaRPr>
          </a:p>
          <a:p>
            <a:pPr marL="457200" marR="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6"/>
          <p:cNvSpPr txBox="1">
            <a:spLocks noGrp="1"/>
          </p:cNvSpPr>
          <p:nvPr>
            <p:ph type="title"/>
          </p:nvPr>
        </p:nvSpPr>
        <p:spPr>
          <a:xfrm>
            <a:off x="1251100" y="453250"/>
            <a:ext cx="8463619" cy="13208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864EA9"/>
              </a:buClr>
              <a:buSzPct val="100000"/>
              <a:buFont typeface="Trebuchet MS"/>
              <a:buNone/>
            </a:pPr>
            <a:r>
              <a:rPr lang="fr-FR" sz="3200" b="1"/>
              <a:t>Les ateliers thématiques : un temps d’échange sur les enjeux actuels des centres</a:t>
            </a:r>
            <a:endParaRPr b="1"/>
          </a:p>
        </p:txBody>
      </p:sp>
      <p:grpSp>
        <p:nvGrpSpPr>
          <p:cNvPr id="233" name="Google Shape;233;p6"/>
          <p:cNvGrpSpPr/>
          <p:nvPr/>
        </p:nvGrpSpPr>
        <p:grpSpPr>
          <a:xfrm>
            <a:off x="2703109" y="1775666"/>
            <a:ext cx="5040985" cy="4800938"/>
            <a:chOff x="1099655" y="1616"/>
            <a:chExt cx="5040985" cy="4800938"/>
          </a:xfrm>
        </p:grpSpPr>
        <p:sp>
          <p:nvSpPr>
            <p:cNvPr id="234" name="Google Shape;234;p6"/>
            <p:cNvSpPr/>
            <p:nvPr/>
          </p:nvSpPr>
          <p:spPr>
            <a:xfrm>
              <a:off x="1099655" y="1616"/>
              <a:ext cx="2400469" cy="1440281"/>
            </a:xfrm>
            <a:prstGeom prst="rect">
              <a:avLst/>
            </a:prstGeom>
            <a:solidFill>
              <a:schemeClr val="accen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txBox="1"/>
            <p:nvPr/>
          </p:nvSpPr>
          <p:spPr>
            <a:xfrm>
              <a:off x="1099655" y="1616"/>
              <a:ext cx="2400469" cy="144028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Trebuchet MS"/>
                <a:buNone/>
              </a:pPr>
              <a:r>
                <a:rPr lang="fr-FR" sz="1600">
                  <a:solidFill>
                    <a:schemeClr val="lt1"/>
                  </a:solidFill>
                  <a:latin typeface="Trebuchet MS"/>
                  <a:ea typeface="Trebuchet MS"/>
                  <a:cs typeface="Trebuchet MS"/>
                  <a:sym typeface="Trebuchet MS"/>
                </a:rPr>
                <a:t>At1. Retours sur l’enquête recrutement </a:t>
              </a:r>
              <a:endParaRPr/>
            </a:p>
          </p:txBody>
        </p:sp>
        <p:sp>
          <p:nvSpPr>
            <p:cNvPr id="236" name="Google Shape;236;p6"/>
            <p:cNvSpPr/>
            <p:nvPr/>
          </p:nvSpPr>
          <p:spPr>
            <a:xfrm>
              <a:off x="3740171" y="1616"/>
              <a:ext cx="2400469" cy="1440281"/>
            </a:xfrm>
            <a:prstGeom prst="rect">
              <a:avLst/>
            </a:prstGeom>
            <a:solidFill>
              <a:schemeClr val="accen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txBox="1"/>
            <p:nvPr/>
          </p:nvSpPr>
          <p:spPr>
            <a:xfrm>
              <a:off x="3740171" y="1616"/>
              <a:ext cx="2400469" cy="144028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Trebuchet MS"/>
                <a:buNone/>
              </a:pPr>
              <a:r>
                <a:rPr lang="fr-FR" sz="1600">
                  <a:solidFill>
                    <a:schemeClr val="lt1"/>
                  </a:solidFill>
                  <a:latin typeface="Trebuchet MS"/>
                  <a:ea typeface="Trebuchet MS"/>
                  <a:cs typeface="Trebuchet MS"/>
                  <a:sym typeface="Trebuchet MS"/>
                </a:rPr>
                <a:t>At.2 Les assistants médicaux : témoignage de deux centres</a:t>
              </a:r>
              <a:endParaRPr/>
            </a:p>
          </p:txBody>
        </p:sp>
        <p:sp>
          <p:nvSpPr>
            <p:cNvPr id="238" name="Google Shape;238;p6"/>
            <p:cNvSpPr/>
            <p:nvPr/>
          </p:nvSpPr>
          <p:spPr>
            <a:xfrm>
              <a:off x="1099655" y="1681945"/>
              <a:ext cx="2400469" cy="1440281"/>
            </a:xfrm>
            <a:prstGeom prst="rect">
              <a:avLst/>
            </a:prstGeom>
            <a:solidFill>
              <a:schemeClr val="accen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txBox="1"/>
            <p:nvPr/>
          </p:nvSpPr>
          <p:spPr>
            <a:xfrm>
              <a:off x="1099655" y="1681945"/>
              <a:ext cx="2400469" cy="1440281"/>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Trebuchet MS"/>
                <a:buNone/>
              </a:pPr>
              <a:r>
                <a:rPr lang="fr-FR" sz="1400">
                  <a:solidFill>
                    <a:schemeClr val="lt1"/>
                  </a:solidFill>
                  <a:latin typeface="Trebuchet MS"/>
                  <a:ea typeface="Trebuchet MS"/>
                  <a:cs typeface="Trebuchet MS"/>
                  <a:sym typeface="Trebuchet MS"/>
                </a:rPr>
                <a:t>At.3 Prise en charge des publics vulnérables : quels outils à disposition des centres ? Retour d’expérience d’un centre de santé</a:t>
              </a:r>
              <a:br>
                <a:rPr lang="fr-FR" sz="1600">
                  <a:solidFill>
                    <a:schemeClr val="lt1"/>
                  </a:solidFill>
                  <a:latin typeface="Trebuchet MS"/>
                  <a:ea typeface="Trebuchet MS"/>
                  <a:cs typeface="Trebuchet MS"/>
                  <a:sym typeface="Trebuchet MS"/>
                </a:rPr>
              </a:br>
              <a:endParaRPr sz="1600">
                <a:solidFill>
                  <a:schemeClr val="lt1"/>
                </a:solidFill>
                <a:latin typeface="Trebuchet MS"/>
                <a:ea typeface="Trebuchet MS"/>
                <a:cs typeface="Trebuchet MS"/>
                <a:sym typeface="Trebuchet MS"/>
              </a:endParaRPr>
            </a:p>
          </p:txBody>
        </p:sp>
        <p:sp>
          <p:nvSpPr>
            <p:cNvPr id="240" name="Google Shape;240;p6"/>
            <p:cNvSpPr/>
            <p:nvPr/>
          </p:nvSpPr>
          <p:spPr>
            <a:xfrm>
              <a:off x="3740171" y="1681945"/>
              <a:ext cx="2400469" cy="1440281"/>
            </a:xfrm>
            <a:prstGeom prst="rect">
              <a:avLst/>
            </a:prstGeom>
            <a:solidFill>
              <a:schemeClr val="accen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txBox="1"/>
            <p:nvPr/>
          </p:nvSpPr>
          <p:spPr>
            <a:xfrm>
              <a:off x="3740171" y="1681945"/>
              <a:ext cx="2400469" cy="144028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Trebuchet MS"/>
                <a:buNone/>
              </a:pPr>
              <a:r>
                <a:rPr lang="fr-FR" sz="1600">
                  <a:solidFill>
                    <a:schemeClr val="lt1"/>
                  </a:solidFill>
                  <a:latin typeface="Trebuchet MS"/>
                  <a:ea typeface="Trebuchet MS"/>
                  <a:cs typeface="Trebuchet MS"/>
                  <a:sym typeface="Trebuchet MS"/>
                </a:rPr>
                <a:t>At.4 CPTS : quelles implications des centres de santé</a:t>
              </a:r>
              <a:endParaRPr/>
            </a:p>
          </p:txBody>
        </p:sp>
        <p:sp>
          <p:nvSpPr>
            <p:cNvPr id="242" name="Google Shape;242;p6"/>
            <p:cNvSpPr/>
            <p:nvPr/>
          </p:nvSpPr>
          <p:spPr>
            <a:xfrm>
              <a:off x="2419913" y="3362273"/>
              <a:ext cx="2400469" cy="1440281"/>
            </a:xfrm>
            <a:prstGeom prst="rect">
              <a:avLst/>
            </a:prstGeom>
            <a:solidFill>
              <a:schemeClr val="accen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txBox="1"/>
            <p:nvPr/>
          </p:nvSpPr>
          <p:spPr>
            <a:xfrm>
              <a:off x="2419913" y="3362273"/>
              <a:ext cx="2400469" cy="144028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Trebuchet MS"/>
                <a:buNone/>
              </a:pPr>
              <a:r>
                <a:rPr lang="fr-FR" sz="1600">
                  <a:solidFill>
                    <a:schemeClr val="lt1"/>
                  </a:solidFill>
                  <a:latin typeface="Trebuchet MS"/>
                  <a:ea typeface="Trebuchet MS"/>
                  <a:cs typeface="Trebuchet MS"/>
                  <a:sym typeface="Trebuchet MS"/>
                </a:rPr>
                <a:t>At.5 Echanges de pratiques entre centres d’activité dentaire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7"/>
          <p:cNvSpPr txBox="1">
            <a:spLocks noGrp="1"/>
          </p:cNvSpPr>
          <p:nvPr>
            <p:ph type="title"/>
          </p:nvPr>
        </p:nvSpPr>
        <p:spPr>
          <a:xfrm>
            <a:off x="463532" y="324571"/>
            <a:ext cx="8463619" cy="891654"/>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864EA9"/>
              </a:buClr>
              <a:buSzPct val="100000"/>
              <a:buFont typeface="Trebuchet MS"/>
              <a:buNone/>
            </a:pPr>
            <a:r>
              <a:rPr lang="fr-FR" sz="2200"/>
              <a:t>At1. Retours sur l’enquête recrutement</a:t>
            </a:r>
            <a:br>
              <a:rPr lang="fr-FR" sz="3600"/>
            </a:br>
            <a:r>
              <a:rPr lang="fr-FR" sz="1600" b="1">
                <a:solidFill>
                  <a:srgbClr val="593470"/>
                </a:solidFill>
                <a:latin typeface="Trebuchet MS"/>
                <a:ea typeface="Trebuchet MS"/>
                <a:cs typeface="Trebuchet MS"/>
                <a:sym typeface="Trebuchet MS"/>
              </a:rPr>
              <a:t>Animation par </a:t>
            </a:r>
            <a:r>
              <a:rPr lang="fr-FR" sz="1600" b="1" i="0" u="none" strike="noStrike">
                <a:solidFill>
                  <a:srgbClr val="593470"/>
                </a:solidFill>
                <a:latin typeface="Trebuchet MS"/>
                <a:ea typeface="Trebuchet MS"/>
                <a:cs typeface="Trebuchet MS"/>
                <a:sym typeface="Trebuchet MS"/>
              </a:rPr>
              <a:t>Martine Cattrat</a:t>
            </a:r>
            <a:r>
              <a:rPr lang="fr-FR" sz="1600" b="1">
                <a:solidFill>
                  <a:srgbClr val="593470"/>
                </a:solidFill>
                <a:latin typeface="Trebuchet MS"/>
                <a:ea typeface="Trebuchet MS"/>
                <a:cs typeface="Trebuchet MS"/>
                <a:sym typeface="Trebuchet MS"/>
              </a:rPr>
              <a:t>, </a:t>
            </a:r>
            <a:r>
              <a:rPr lang="fr-FR" sz="1600" b="1" i="0" u="none" strike="noStrike">
                <a:solidFill>
                  <a:srgbClr val="593470"/>
                </a:solidFill>
                <a:latin typeface="Trebuchet MS"/>
                <a:ea typeface="Trebuchet MS"/>
                <a:cs typeface="Trebuchet MS"/>
                <a:sym typeface="Trebuchet MS"/>
              </a:rPr>
              <a:t>administratrice et membre de la commission recrutement et Fanny Sorrentino, prestataire GRCS</a:t>
            </a:r>
            <a:br>
              <a:rPr lang="fr-FR" sz="3600"/>
            </a:br>
            <a:endParaRPr/>
          </a:p>
        </p:txBody>
      </p:sp>
      <p:sp>
        <p:nvSpPr>
          <p:cNvPr id="249" name="Google Shape;249;p7"/>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8</a:t>
            </a:fld>
            <a:endParaRPr/>
          </a:p>
        </p:txBody>
      </p:sp>
      <p:pic>
        <p:nvPicPr>
          <p:cNvPr id="250" name="Google Shape;250;p7" descr="Une image contenant personne, assis, intérieur, gens&#10;&#10;Description générée automatiquement"/>
          <p:cNvPicPr preferRelativeResize="0"/>
          <p:nvPr/>
        </p:nvPicPr>
        <p:blipFill rotWithShape="1">
          <a:blip r:embed="rId3">
            <a:alphaModFix/>
          </a:blip>
          <a:srcRect/>
          <a:stretch/>
        </p:blipFill>
        <p:spPr>
          <a:xfrm>
            <a:off x="517061" y="1465287"/>
            <a:ext cx="4196275" cy="2797517"/>
          </a:xfrm>
          <a:prstGeom prst="rect">
            <a:avLst/>
          </a:prstGeom>
          <a:noFill/>
          <a:ln>
            <a:noFill/>
          </a:ln>
        </p:spPr>
      </p:pic>
      <p:sp>
        <p:nvSpPr>
          <p:cNvPr id="251" name="Google Shape;251;p7"/>
          <p:cNvSpPr txBox="1"/>
          <p:nvPr/>
        </p:nvSpPr>
        <p:spPr>
          <a:xfrm>
            <a:off x="5085553" y="1428055"/>
            <a:ext cx="6056700" cy="3232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a:solidFill>
                  <a:srgbClr val="593470"/>
                </a:solidFill>
                <a:latin typeface="Trebuchet MS"/>
                <a:ea typeface="Trebuchet MS"/>
                <a:cs typeface="Trebuchet MS"/>
                <a:sym typeface="Trebuchet MS"/>
              </a:rPr>
              <a:t>Bonnes pratiques : </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Formation</a:t>
            </a:r>
            <a:r>
              <a:rPr lang="fr-FR" sz="1400">
                <a:solidFill>
                  <a:schemeClr val="dk1"/>
                </a:solidFill>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du personnel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Mise en place de tutorat</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Travail sur la connaissance / attractivité de l’image des centres</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Intervention dans les universités /écoles / centres de formation pour favoriser l’intégration de stagiaires</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Mise en place de leviers organisationnels / matériels : plannings, véhicules de se</a:t>
            </a:r>
            <a:r>
              <a:rPr lang="fr-FR" sz="1400">
                <a:solidFill>
                  <a:schemeClr val="dk1"/>
                </a:solidFill>
                <a:latin typeface="Trebuchet MS"/>
                <a:ea typeface="Trebuchet MS"/>
                <a:cs typeface="Trebuchet MS"/>
                <a:sym typeface="Trebuchet MS"/>
              </a:rPr>
              <a:t>rvice</a:t>
            </a:r>
            <a:endParaRPr/>
          </a:p>
          <a:p>
            <a:pPr marL="285750" marR="0" lvl="0" indent="-171450" algn="l" rtl="0">
              <a:spcBef>
                <a:spcPts val="0"/>
              </a:spcBef>
              <a:spcAft>
                <a:spcPts val="0"/>
              </a:spcAft>
              <a:buClr>
                <a:schemeClr val="dk1"/>
              </a:buClr>
              <a:buSzPts val="1800"/>
              <a:buFont typeface="Trebuchet MS"/>
              <a:buNone/>
            </a:pPr>
            <a:endParaRPr sz="18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fr-FR" sz="1600" b="1">
                <a:solidFill>
                  <a:srgbClr val="593470"/>
                </a:solidFill>
                <a:latin typeface="Trebuchet MS"/>
                <a:ea typeface="Trebuchet MS"/>
                <a:cs typeface="Trebuchet MS"/>
                <a:sym typeface="Trebuchet MS"/>
              </a:rPr>
              <a:t>Difficultés rencontrées : </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Obligation vaccinale : ne favorise pas les recrutements</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Avantages matériels (tickets resto, CE,…) ne suffisent plus</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Absence de Ségur pour les CSI</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Horaires de travail en coupés</a:t>
            </a:r>
            <a:endParaRPr/>
          </a:p>
        </p:txBody>
      </p:sp>
      <p:sp>
        <p:nvSpPr>
          <p:cNvPr id="252" name="Google Shape;252;p7"/>
          <p:cNvSpPr txBox="1"/>
          <p:nvPr/>
        </p:nvSpPr>
        <p:spPr>
          <a:xfrm>
            <a:off x="666750" y="5258021"/>
            <a:ext cx="7261192" cy="738623"/>
          </a:xfrm>
          <a:prstGeom prst="rect">
            <a:avLst/>
          </a:prstGeom>
          <a:solidFill>
            <a:srgbClr val="DDCCE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864EA9"/>
                </a:solidFill>
                <a:latin typeface="Trebuchet MS"/>
                <a:ea typeface="Trebuchet MS"/>
                <a:cs typeface="Trebuchet MS"/>
                <a:sym typeface="Trebuchet MS"/>
              </a:rPr>
              <a:t>Perspectives pour le GRCS :</a:t>
            </a:r>
            <a:endParaRPr dirty="0"/>
          </a:p>
          <a:p>
            <a:pPr marL="285750" marR="0" lvl="0" indent="-285750" algn="l" rtl="0">
              <a:spcBef>
                <a:spcPts val="0"/>
              </a:spcBef>
              <a:spcAft>
                <a:spcPts val="0"/>
              </a:spcAft>
              <a:buClr>
                <a:schemeClr val="dk1"/>
              </a:buClr>
              <a:buSzPts val="1400"/>
              <a:buFont typeface="Arial"/>
              <a:buChar char="•"/>
            </a:pPr>
            <a:r>
              <a:rPr lang="fr-FR" sz="1400" dirty="0">
                <a:solidFill>
                  <a:schemeClr val="dk1"/>
                </a:solidFill>
                <a:latin typeface="Trebuchet MS"/>
                <a:ea typeface="Trebuchet MS"/>
                <a:cs typeface="Trebuchet MS"/>
                <a:sym typeface="Trebuchet MS"/>
              </a:rPr>
              <a:t>Rédiger des supports de présentation des CDS pour les parcours de formation</a:t>
            </a:r>
            <a:endParaRPr dirty="0"/>
          </a:p>
          <a:p>
            <a:pPr marL="285750" marR="0" lvl="0" indent="-285750" algn="l" rtl="0">
              <a:spcBef>
                <a:spcPts val="0"/>
              </a:spcBef>
              <a:spcAft>
                <a:spcPts val="0"/>
              </a:spcAft>
              <a:buClr>
                <a:schemeClr val="dk1"/>
              </a:buClr>
              <a:buSzPts val="1400"/>
              <a:buFont typeface="Arial"/>
              <a:buChar char="•"/>
            </a:pPr>
            <a:r>
              <a:rPr lang="fr-FR" sz="1400" dirty="0">
                <a:solidFill>
                  <a:schemeClr val="dk1"/>
                </a:solidFill>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Favoriser</a:t>
            </a:r>
            <a:r>
              <a:rPr lang="fr-FR" sz="1400" dirty="0">
                <a:solidFill>
                  <a:schemeClr val="dk1"/>
                </a:solidFill>
                <a:latin typeface="Trebuchet MS"/>
                <a:ea typeface="Trebuchet MS"/>
                <a:cs typeface="Trebuchet MS"/>
                <a:sym typeface="Trebuchet MS"/>
              </a:rPr>
              <a:t> </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8"/>
          <p:cNvSpPr txBox="1">
            <a:spLocks noGrp="1"/>
          </p:cNvSpPr>
          <p:nvPr>
            <p:ph type="title"/>
          </p:nvPr>
        </p:nvSpPr>
        <p:spPr>
          <a:xfrm>
            <a:off x="481526" y="276553"/>
            <a:ext cx="8794894" cy="8916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864EA9"/>
              </a:buClr>
              <a:buSzPts val="2000"/>
              <a:buFont typeface="Trebuchet MS"/>
              <a:buNone/>
            </a:pPr>
            <a:r>
              <a:rPr lang="fr-FR" sz="2000"/>
              <a:t>At2. Assistants médicaux en centres de santé : retours d’expérience de deux centres</a:t>
            </a:r>
            <a:br>
              <a:rPr lang="fr-FR" sz="2000"/>
            </a:br>
            <a:r>
              <a:rPr lang="fr-FR" sz="1400">
                <a:latin typeface="Trebuchet MS"/>
                <a:ea typeface="Trebuchet MS"/>
                <a:cs typeface="Trebuchet MS"/>
                <a:sym typeface="Trebuchet MS"/>
              </a:rPr>
              <a:t>Témoignage </a:t>
            </a:r>
            <a:r>
              <a:rPr lang="fr-FR" sz="1400" b="0" i="0" u="none" strike="noStrike">
                <a:latin typeface="Trebuchet MS"/>
                <a:ea typeface="Trebuchet MS"/>
                <a:cs typeface="Trebuchet MS"/>
                <a:sym typeface="Trebuchet MS"/>
              </a:rPr>
              <a:t>Docteur Paul Saou du centre santé l’Etoile à Grenoble et Elodie Drevet du centre de santé AMAD, à Veauche</a:t>
            </a:r>
            <a:endParaRPr sz="1400">
              <a:latin typeface="Trebuchet MS"/>
              <a:ea typeface="Trebuchet MS"/>
              <a:cs typeface="Trebuchet MS"/>
              <a:sym typeface="Trebuchet MS"/>
            </a:endParaRPr>
          </a:p>
        </p:txBody>
      </p:sp>
      <p:sp>
        <p:nvSpPr>
          <p:cNvPr id="258" name="Google Shape;258;p8"/>
          <p:cNvSpPr txBox="1">
            <a:spLocks noGrp="1"/>
          </p:cNvSpPr>
          <p:nvPr>
            <p:ph type="sldNum" idx="12"/>
          </p:nvPr>
        </p:nvSpPr>
        <p:spPr>
          <a:xfrm>
            <a:off x="8592903" y="6041366"/>
            <a:ext cx="68351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9</a:t>
            </a:fld>
            <a:endParaRPr/>
          </a:p>
        </p:txBody>
      </p:sp>
      <p:sp>
        <p:nvSpPr>
          <p:cNvPr id="259" name="Google Shape;259;p8"/>
          <p:cNvSpPr txBox="1"/>
          <p:nvPr/>
        </p:nvSpPr>
        <p:spPr>
          <a:xfrm>
            <a:off x="5184500" y="1733275"/>
            <a:ext cx="6162000" cy="2154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a:solidFill>
                  <a:srgbClr val="593470"/>
                </a:solidFill>
                <a:latin typeface="Trebuchet MS"/>
                <a:ea typeface="Trebuchet MS"/>
                <a:cs typeface="Trebuchet MS"/>
                <a:sym typeface="Trebuchet MS"/>
              </a:rPr>
              <a:t>Bonnes pratiques : </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Régulation des demandes patients</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Binôme médecin / assistant médical : double regard</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Penser la grille salariale</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Amélioration du parcours de soins</a:t>
            </a:r>
            <a:endParaRPr/>
          </a:p>
          <a:p>
            <a:pPr marL="0" marR="0" lvl="0" indent="0" algn="l" rtl="0">
              <a:spcBef>
                <a:spcPts val="0"/>
              </a:spcBef>
              <a:spcAft>
                <a:spcPts val="0"/>
              </a:spcAft>
              <a:buNone/>
            </a:pPr>
            <a:endParaRPr sz="18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fr-FR" sz="1600" b="1">
                <a:solidFill>
                  <a:srgbClr val="593470"/>
                </a:solidFill>
                <a:latin typeface="Trebuchet MS"/>
                <a:ea typeface="Trebuchet MS"/>
                <a:cs typeface="Trebuchet MS"/>
                <a:sym typeface="Trebuchet MS"/>
              </a:rPr>
              <a:t>Difficultés rencontrées : </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Coût de la formation ?</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Transition pour les secrétaires en exercice dans les centres existants</a:t>
            </a:r>
            <a:endParaRPr/>
          </a:p>
        </p:txBody>
      </p:sp>
      <p:sp>
        <p:nvSpPr>
          <p:cNvPr id="260" name="Google Shape;260;p8"/>
          <p:cNvSpPr txBox="1"/>
          <p:nvPr/>
        </p:nvSpPr>
        <p:spPr>
          <a:xfrm>
            <a:off x="529856" y="4453246"/>
            <a:ext cx="5429250" cy="954107"/>
          </a:xfrm>
          <a:prstGeom prst="rect">
            <a:avLst/>
          </a:prstGeom>
          <a:solidFill>
            <a:srgbClr val="DDCCE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rgbClr val="864EA9"/>
                </a:solidFill>
                <a:latin typeface="Trebuchet MS"/>
                <a:ea typeface="Trebuchet MS"/>
                <a:cs typeface="Trebuchet MS"/>
                <a:sym typeface="Trebuchet MS"/>
              </a:rPr>
              <a:t>Perspectives pour le GRCS</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Pour les médecins : apprendre à déléguer et à travailler avec les assistants médicaux / IPA</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Témoignage d’un binôme médecin / assistant médicaux</a:t>
            </a:r>
            <a:endParaRPr/>
          </a:p>
        </p:txBody>
      </p:sp>
      <p:sp>
        <p:nvSpPr>
          <p:cNvPr id="261" name="Google Shape;261;p8"/>
          <p:cNvSpPr txBox="1"/>
          <p:nvPr/>
        </p:nvSpPr>
        <p:spPr>
          <a:xfrm>
            <a:off x="517061" y="5748061"/>
            <a:ext cx="5429250" cy="738664"/>
          </a:xfrm>
          <a:prstGeom prst="rect">
            <a:avLst/>
          </a:prstGeom>
          <a:solidFill>
            <a:srgbClr val="CDCCE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rgbClr val="864EA9"/>
                </a:solidFill>
                <a:latin typeface="Trebuchet MS"/>
                <a:ea typeface="Trebuchet MS"/>
                <a:cs typeface="Trebuchet MS"/>
                <a:sym typeface="Trebuchet MS"/>
              </a:rPr>
              <a:t>Perspectives pour les centres</a:t>
            </a:r>
            <a:endParaRPr/>
          </a:p>
          <a:p>
            <a:pPr marL="285750" marR="0" lvl="0" indent="-285750" algn="l" rtl="0">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Réflexions sur comment se saisir de l’opportunité du dispositif</a:t>
            </a:r>
            <a:endParaRPr/>
          </a:p>
        </p:txBody>
      </p:sp>
      <p:pic>
        <p:nvPicPr>
          <p:cNvPr id="262" name="Google Shape;262;p8" descr="Une image contenant intérieur, mur, personne, groupe&#10;&#10;Description générée automatiquement"/>
          <p:cNvPicPr preferRelativeResize="0"/>
          <p:nvPr/>
        </p:nvPicPr>
        <p:blipFill rotWithShape="1">
          <a:blip r:embed="rId3">
            <a:alphaModFix/>
          </a:blip>
          <a:srcRect/>
          <a:stretch/>
        </p:blipFill>
        <p:spPr>
          <a:xfrm>
            <a:off x="722662" y="1541691"/>
            <a:ext cx="4156311" cy="2770874"/>
          </a:xfrm>
          <a:prstGeom prst="rect">
            <a:avLst/>
          </a:prstGeom>
          <a:noFill/>
          <a:ln>
            <a:noFill/>
          </a:ln>
        </p:spPr>
      </p:pic>
    </p:spTree>
  </p:cSld>
  <p:clrMapOvr>
    <a:masterClrMapping/>
  </p:clrMapOvr>
</p:sld>
</file>

<file path=ppt/theme/theme1.xml><?xml version="1.0" encoding="utf-8"?>
<a:theme xmlns:a="http://schemas.openxmlformats.org/drawingml/2006/main" name="Facette">
  <a:themeElements>
    <a:clrScheme name="Violet">
      <a:dk1>
        <a:srgbClr val="000000"/>
      </a:dk1>
      <a:lt1>
        <a:srgbClr val="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1848</Words>
  <Application>Microsoft Office PowerPoint</Application>
  <PresentationFormat>Grand écran</PresentationFormat>
  <Paragraphs>185</Paragraphs>
  <Slides>16</Slides>
  <Notes>16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16</vt:i4>
      </vt:variant>
    </vt:vector>
  </HeadingPairs>
  <TitlesOfParts>
    <vt:vector size="22" baseType="lpstr">
      <vt:lpstr>Arial</vt:lpstr>
      <vt:lpstr>Calibri</vt:lpstr>
      <vt:lpstr>Courier New</vt:lpstr>
      <vt:lpstr>Noto Sans Symbols</vt:lpstr>
      <vt:lpstr>Trebuchet MS</vt:lpstr>
      <vt:lpstr>Facette</vt:lpstr>
      <vt:lpstr>Journée annuelle des centres de sante Auvergne Rhône-Alpes 21 juin 2022</vt:lpstr>
      <vt:lpstr>Présentation PowerPoint</vt:lpstr>
      <vt:lpstr>Le speed-dating </vt:lpstr>
      <vt:lpstr>Présentation PowerPoint</vt:lpstr>
      <vt:lpstr>Le speed-dating : les résultats des coups de cœur !</vt:lpstr>
      <vt:lpstr>Parmis les autres projets/événements soumis aux votes on peut citer : </vt:lpstr>
      <vt:lpstr>Les ateliers thématiques : un temps d’échange sur les enjeux actuels des centres</vt:lpstr>
      <vt:lpstr>At1. Retours sur l’enquête recrutement Animation par Martine Cattrat, administratrice et membre de la commission recrutement et Fanny Sorrentino, prestataire GRCS </vt:lpstr>
      <vt:lpstr>At2. Assistants médicaux en centres de santé : retours d’expérience de deux centres Témoignage Docteur Paul Saou du centre santé l’Etoile à Grenoble et Elodie Drevet du centre de santé AMAD, à Veauche</vt:lpstr>
      <vt:lpstr>At3. Prise en charge des publics vulnérables : quels outils à disposition des centres ? Retour d’expérience d’un centre de santé Animation par Benjamin Dubet et Camille Delest  -  Santé commune</vt:lpstr>
      <vt:lpstr>At4.CPTS : quelles implications des centres de santé  Animé par Cyril Plasse, prestataire GRCS, avec la présence de Maxime Bertolini, Directeur CPTS Sud-Grenoblois et Marion Darlay, coordinatrice Femasaura </vt:lpstr>
      <vt:lpstr>At4.CPTS : quelles implications des centres de santé</vt:lpstr>
      <vt:lpstr>At4.CPTS : quelles implications des centres de santé </vt:lpstr>
      <vt:lpstr>At5.Echanges de pratiques entre centres d’activité dentaire – animé par Achour Brikh, membre de la commission dentaire </vt:lpstr>
      <vt:lpstr>L’agenda : les prochains rdv !</vt:lpstr>
      <vt:lpstr>La journée en images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Journée annuelle des centres de sante Auvergne Rhône-Alpes 21 juin 2022</dc:title>
  <dc:creator>Anouk</dc:creator>
  <cp:lastModifiedBy>Anouk</cp:lastModifiedBy>
  <cp:revision>1</cp:revision>
  <dcterms:created xsi:type="dcterms:W3CDTF">2018-06-12T19:43:42Z</dcterms:created>
  <dcterms:modified xsi:type="dcterms:W3CDTF">2023-12-12T21:23:44Z</dcterms:modified>
</cp:coreProperties>
</file>