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3"/>
  </p:notesMasterIdLst>
  <p:sldIdLst>
    <p:sldId id="392" r:id="rId3"/>
    <p:sldId id="611" r:id="rId4"/>
    <p:sldId id="585" r:id="rId5"/>
    <p:sldId id="575" r:id="rId6"/>
    <p:sldId id="612" r:id="rId7"/>
    <p:sldId id="586" r:id="rId8"/>
    <p:sldId id="613" r:id="rId9"/>
    <p:sldId id="576" r:id="rId10"/>
    <p:sldId id="614" r:id="rId11"/>
    <p:sldId id="615" r:id="rId12"/>
    <p:sldId id="581" r:id="rId13"/>
    <p:sldId id="583" r:id="rId14"/>
    <p:sldId id="616" r:id="rId15"/>
    <p:sldId id="617" r:id="rId16"/>
    <p:sldId id="568" r:id="rId17"/>
    <p:sldId id="572" r:id="rId18"/>
    <p:sldId id="569" r:id="rId19"/>
    <p:sldId id="570" r:id="rId20"/>
    <p:sldId id="573" r:id="rId21"/>
    <p:sldId id="57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9EA"/>
    <a:srgbClr val="F1ED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077" autoAdjust="0"/>
  </p:normalViewPr>
  <p:slideViewPr>
    <p:cSldViewPr snapToGrid="0">
      <p:cViewPr varScale="1">
        <p:scale>
          <a:sx n="56" d="100"/>
          <a:sy n="56" d="100"/>
        </p:scale>
        <p:origin x="12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FR"/>
              <a:t>Type de gestionnaires adhérents au GRCS Auvergne Rhône-Alpes en 2021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B22A-47A9-8A11-9B450DAE1BF5}"/>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B22A-47A9-8A11-9B450DAE1BF5}"/>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B22A-47A9-8A11-9B450DAE1BF5}"/>
              </c:ext>
            </c:extLst>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B22A-47A9-8A11-9B450DAE1BF5}"/>
              </c:ext>
            </c:extLst>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B22A-47A9-8A11-9B450DAE1BF5}"/>
              </c:ext>
            </c:extLst>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B22A-47A9-8A11-9B450DAE1BF5}"/>
              </c:ext>
            </c:extLst>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D-B22A-47A9-8A11-9B450DAE1BF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Feuil1!$A$1:$A$7</c:f>
              <c:strCache>
                <c:ptCount val="7"/>
                <c:pt idx="0">
                  <c:v>Association</c:v>
                </c:pt>
                <c:pt idx="1">
                  <c:v>Congrégation </c:v>
                </c:pt>
                <c:pt idx="2">
                  <c:v>Mutuelle</c:v>
                </c:pt>
                <c:pt idx="3">
                  <c:v>Sécurité sociale</c:v>
                </c:pt>
                <c:pt idx="4">
                  <c:v>Université</c:v>
                </c:pt>
                <c:pt idx="5">
                  <c:v>Fédération</c:v>
                </c:pt>
                <c:pt idx="6">
                  <c:v>Collectivité locale</c:v>
                </c:pt>
              </c:strCache>
            </c:strRef>
          </c:cat>
          <c:val>
            <c:numRef>
              <c:f>Feuil1!$B$1:$B$7</c:f>
              <c:numCache>
                <c:formatCode>General</c:formatCode>
                <c:ptCount val="7"/>
                <c:pt idx="0">
                  <c:v>36</c:v>
                </c:pt>
                <c:pt idx="1">
                  <c:v>1</c:v>
                </c:pt>
                <c:pt idx="2">
                  <c:v>4</c:v>
                </c:pt>
                <c:pt idx="3">
                  <c:v>2</c:v>
                </c:pt>
                <c:pt idx="4">
                  <c:v>2</c:v>
                </c:pt>
                <c:pt idx="5">
                  <c:v>4</c:v>
                </c:pt>
                <c:pt idx="6">
                  <c:v>8</c:v>
                </c:pt>
              </c:numCache>
            </c:numRef>
          </c:val>
          <c:extLst>
            <c:ext xmlns:c16="http://schemas.microsoft.com/office/drawing/2014/chart" uri="{C3380CC4-5D6E-409C-BE32-E72D297353CC}">
              <c16:uniqueId val="{0000000E-B22A-47A9-8A11-9B450DAE1BF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sz="1600"/>
              <a:t>Type de centres de santé représentés par les gestionnaires adhérents au GRCS Auvergne Rhône-Alpes en 2021</a:t>
            </a:r>
          </a:p>
        </c:rich>
      </c:tx>
      <c:layout>
        <c:manualLayout>
          <c:xMode val="edge"/>
          <c:yMode val="edge"/>
          <c:x val="0.11206629938776413"/>
          <c:y val="1.763692923008554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15F8-46A3-A083-88EA5B6BA3BF}"/>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15F8-46A3-A083-88EA5B6BA3BF}"/>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15F8-46A3-A083-88EA5B6BA3BF}"/>
              </c:ext>
            </c:extLst>
          </c:dPt>
          <c:dLbls>
            <c:dLbl>
              <c:idx val="0"/>
              <c:layout>
                <c:manualLayout>
                  <c:x val="6.8754130896943544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F8-46A3-A083-88EA5B6BA3BF}"/>
                </c:ext>
              </c:extLst>
            </c:dLbl>
            <c:dLbl>
              <c:idx val="1"/>
              <c:layout>
                <c:manualLayout>
                  <c:x val="-6.2775510818948568E-2"/>
                  <c:y val="-4.07006059155820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F8-46A3-A083-88EA5B6BA3BF}"/>
                </c:ext>
              </c:extLst>
            </c:dLbl>
            <c:dLbl>
              <c:idx val="2"/>
              <c:layout>
                <c:manualLayout>
                  <c:x val="-0.16142274210586771"/>
                  <c:y val="0.185413871393207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F8-46A3-A083-88EA5B6BA3B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Feuil1!$A$9:$A$11</c:f>
              <c:strCache>
                <c:ptCount val="3"/>
                <c:pt idx="0">
                  <c:v>Centres polyvalents et médicaux</c:v>
                </c:pt>
                <c:pt idx="1">
                  <c:v>Centres de soins infirmiers</c:v>
                </c:pt>
                <c:pt idx="2">
                  <c:v>Centres de santé dentaires</c:v>
                </c:pt>
              </c:strCache>
            </c:strRef>
          </c:cat>
          <c:val>
            <c:numRef>
              <c:f>Feuil1!$B$9:$B$11</c:f>
              <c:numCache>
                <c:formatCode>General</c:formatCode>
                <c:ptCount val="3"/>
                <c:pt idx="0">
                  <c:v>24</c:v>
                </c:pt>
                <c:pt idx="1">
                  <c:v>26</c:v>
                </c:pt>
                <c:pt idx="2">
                  <c:v>5</c:v>
                </c:pt>
              </c:numCache>
            </c:numRef>
          </c:val>
          <c:extLst>
            <c:ext xmlns:c16="http://schemas.microsoft.com/office/drawing/2014/chart" uri="{C3380CC4-5D6E-409C-BE32-E72D297353CC}">
              <c16:uniqueId val="{00000006-15F8-46A3-A083-88EA5B6BA3BF}"/>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8E252-906F-49C8-B8F6-08E39D5EA9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CF2B9A3A-31B1-418D-86F0-9819028BDA8D}">
      <dgm:prSet phldrT="[Texte]" custT="1"/>
      <dgm:spPr>
        <a:solidFill>
          <a:srgbClr val="8784C7"/>
        </a:solidFill>
      </dgm:spPr>
      <dgm:t>
        <a:bodyPr/>
        <a:lstStyle/>
        <a:p>
          <a:r>
            <a:rPr lang="fr-FR" sz="1800" dirty="0">
              <a:latin typeface="Arial" panose="020B0604020202020204" pitchFamily="34" charset="0"/>
              <a:cs typeface="Arial" panose="020B0604020202020204" pitchFamily="34" charset="0"/>
            </a:rPr>
            <a:t>Le GRCS en 2021</a:t>
          </a:r>
        </a:p>
      </dgm:t>
    </dgm:pt>
    <dgm:pt modelId="{856D505B-DCF2-4E7C-B462-E368082496F5}" type="parTrans" cxnId="{9B75656C-6046-4822-9F4A-182E95FEA508}">
      <dgm:prSet/>
      <dgm:spPr/>
      <dgm:t>
        <a:bodyPr/>
        <a:lstStyle/>
        <a:p>
          <a:endParaRPr lang="fr-FR"/>
        </a:p>
      </dgm:t>
    </dgm:pt>
    <dgm:pt modelId="{4D5D73F3-1DB0-42C4-BB53-9BB59960581F}" type="sibTrans" cxnId="{9B75656C-6046-4822-9F4A-182E95FEA508}">
      <dgm:prSet/>
      <dgm:spPr/>
      <dgm:t>
        <a:bodyPr/>
        <a:lstStyle/>
        <a:p>
          <a:endParaRPr lang="fr-FR"/>
        </a:p>
      </dgm:t>
    </dgm:pt>
    <dgm:pt modelId="{05C306AD-AB91-40CE-9DBB-9520A8ECB52E}">
      <dgm:prSet phldrT="[Texte]" custT="1"/>
      <dgm:spPr>
        <a:solidFill>
          <a:srgbClr val="8784C7"/>
        </a:solidFill>
      </dgm:spPr>
      <dgm:t>
        <a:bodyPr/>
        <a:lstStyle/>
        <a:p>
          <a:endParaRPr lang="fr-FR" sz="1800" dirty="0">
            <a:latin typeface="Arial" panose="020B0604020202020204" pitchFamily="34" charset="0"/>
            <a:ea typeface="+mn-lt"/>
            <a:cs typeface="Arial" panose="020B0604020202020204" pitchFamily="34" charset="0"/>
          </a:endParaRPr>
        </a:p>
        <a:p>
          <a:r>
            <a:rPr lang="fr-FR" sz="1800" dirty="0">
              <a:latin typeface="Arial" panose="020B0604020202020204" pitchFamily="34" charset="0"/>
              <a:ea typeface="+mn-lt"/>
              <a:cs typeface="Arial" panose="020B0604020202020204" pitchFamily="34" charset="0"/>
            </a:rPr>
            <a:t>L’animation du réseau des centres existants au travers d'actions collectives</a:t>
          </a:r>
          <a:endParaRPr lang="fr-FR" sz="1800" dirty="0">
            <a:latin typeface="Arial" panose="020B0604020202020204" pitchFamily="34" charset="0"/>
            <a:cs typeface="Arial" panose="020B0604020202020204" pitchFamily="34" charset="0"/>
          </a:endParaRPr>
        </a:p>
      </dgm:t>
    </dgm:pt>
    <dgm:pt modelId="{B5FDBCA7-E2A7-4D57-B4DA-AFA7E24DBE39}" type="parTrans" cxnId="{BBB0DEF6-F99F-4DEC-BB60-0B995723DB67}">
      <dgm:prSet/>
      <dgm:spPr/>
      <dgm:t>
        <a:bodyPr/>
        <a:lstStyle/>
        <a:p>
          <a:endParaRPr lang="fr-FR"/>
        </a:p>
      </dgm:t>
    </dgm:pt>
    <dgm:pt modelId="{526B3695-5BD9-4037-B9F3-A03C1C9C0524}" type="sibTrans" cxnId="{BBB0DEF6-F99F-4DEC-BB60-0B995723DB67}">
      <dgm:prSet/>
      <dgm:spPr/>
      <dgm:t>
        <a:bodyPr/>
        <a:lstStyle/>
        <a:p>
          <a:endParaRPr lang="fr-FR"/>
        </a:p>
      </dgm:t>
    </dgm:pt>
    <dgm:pt modelId="{F2A6D3E8-1E78-4362-83DC-F2ADC6E08FCD}">
      <dgm:prSet phldrT="[Texte]" custT="1"/>
      <dgm:spPr>
        <a:solidFill>
          <a:srgbClr val="8784C7"/>
        </a:solidFill>
      </dgm:spPr>
      <dgm:t>
        <a:bodyPr/>
        <a:lstStyle/>
        <a:p>
          <a:r>
            <a:rPr lang="fr-FR" sz="1800" dirty="0">
              <a:latin typeface="Arial" panose="020B0604020202020204" pitchFamily="34" charset="0"/>
              <a:cs typeface="Arial" panose="020B0604020202020204" pitchFamily="34" charset="0"/>
            </a:rPr>
            <a:t>Les actions de communication</a:t>
          </a:r>
        </a:p>
      </dgm:t>
    </dgm:pt>
    <dgm:pt modelId="{B1A7CA3D-40E6-48E1-8CCA-3E2B49442044}" type="parTrans" cxnId="{2FF6B413-6F4F-40DB-945C-9238D4F862C2}">
      <dgm:prSet/>
      <dgm:spPr/>
      <dgm:t>
        <a:bodyPr/>
        <a:lstStyle/>
        <a:p>
          <a:endParaRPr lang="fr-FR"/>
        </a:p>
      </dgm:t>
    </dgm:pt>
    <dgm:pt modelId="{9B8AE087-1AAB-4E4E-B02D-6E40B28B0366}" type="sibTrans" cxnId="{2FF6B413-6F4F-40DB-945C-9238D4F862C2}">
      <dgm:prSet/>
      <dgm:spPr/>
      <dgm:t>
        <a:bodyPr/>
        <a:lstStyle/>
        <a:p>
          <a:endParaRPr lang="fr-FR"/>
        </a:p>
      </dgm:t>
    </dgm:pt>
    <dgm:pt modelId="{55CF01B6-43FD-4610-B94D-1B145C7803AA}">
      <dgm:prSet custT="1"/>
      <dgm:spPr>
        <a:solidFill>
          <a:srgbClr val="8784C7"/>
        </a:solidFill>
      </dgm:spPr>
      <dgm:t>
        <a:bodyPr/>
        <a:lstStyle/>
        <a:p>
          <a:r>
            <a:rPr lang="en-US" sz="1800" dirty="0" err="1">
              <a:latin typeface="Arial" panose="020B0604020202020204" pitchFamily="34" charset="0"/>
              <a:ea typeface="+mn-lt"/>
              <a:cs typeface="Arial" panose="020B0604020202020204" pitchFamily="34" charset="0"/>
            </a:rPr>
            <a:t>L’appui</a:t>
          </a:r>
          <a:r>
            <a:rPr lang="en-US" sz="1800" dirty="0">
              <a:latin typeface="Arial" panose="020B0604020202020204" pitchFamily="34" charset="0"/>
              <a:ea typeface="+mn-lt"/>
              <a:cs typeface="Arial" panose="020B0604020202020204" pitchFamily="34" charset="0"/>
            </a:rPr>
            <a:t> à </a:t>
          </a:r>
          <a:r>
            <a:rPr lang="en-US" sz="1800" dirty="0" err="1">
              <a:latin typeface="Arial" panose="020B0604020202020204" pitchFamily="34" charset="0"/>
              <a:ea typeface="+mn-lt"/>
              <a:cs typeface="Arial" panose="020B0604020202020204" pitchFamily="34" charset="0"/>
            </a:rPr>
            <a:t>l'intégration</a:t>
          </a:r>
          <a:r>
            <a:rPr lang="en-US" sz="1800" dirty="0">
              <a:latin typeface="Arial" panose="020B0604020202020204" pitchFamily="34" charset="0"/>
              <a:ea typeface="+mn-lt"/>
              <a:cs typeface="Arial" panose="020B0604020202020204" pitchFamily="34" charset="0"/>
            </a:rPr>
            <a:t> dans les CPTS</a:t>
          </a:r>
          <a:endParaRPr lang="fr-FR" sz="1800" dirty="0">
            <a:latin typeface="Arial" panose="020B0604020202020204" pitchFamily="34" charset="0"/>
            <a:cs typeface="Arial" panose="020B0604020202020204" pitchFamily="34" charset="0"/>
          </a:endParaRPr>
        </a:p>
      </dgm:t>
    </dgm:pt>
    <dgm:pt modelId="{E599D94A-4F2F-48A9-8A66-19C753B8C325}" type="parTrans" cxnId="{9EEDC8FE-05D7-4C02-B74F-9CA0E2296065}">
      <dgm:prSet/>
      <dgm:spPr/>
      <dgm:t>
        <a:bodyPr/>
        <a:lstStyle/>
        <a:p>
          <a:endParaRPr lang="fr-FR"/>
        </a:p>
      </dgm:t>
    </dgm:pt>
    <dgm:pt modelId="{C17BC28A-79AB-418C-B228-F2FCBA80C2BD}" type="sibTrans" cxnId="{9EEDC8FE-05D7-4C02-B74F-9CA0E2296065}">
      <dgm:prSet/>
      <dgm:spPr/>
      <dgm:t>
        <a:bodyPr/>
        <a:lstStyle/>
        <a:p>
          <a:endParaRPr lang="fr-FR"/>
        </a:p>
      </dgm:t>
    </dgm:pt>
    <dgm:pt modelId="{7ADEAFE3-C65D-45F6-B523-9BC3F847E2F2}">
      <dgm:prSet phldrT="[Texte]" custT="1"/>
      <dgm:spPr>
        <a:solidFill>
          <a:srgbClr val="8784C7"/>
        </a:solidFill>
      </dgm:spPr>
      <dgm:t>
        <a:bodyPr/>
        <a:lstStyle/>
        <a:p>
          <a:r>
            <a:rPr lang="fr-FR" sz="1800" dirty="0">
              <a:latin typeface="Arial" panose="020B0604020202020204" pitchFamily="34" charset="0"/>
              <a:cs typeface="Arial" panose="020B0604020202020204" pitchFamily="34" charset="0"/>
            </a:rPr>
            <a:t>L’appui aux porteurs de projet de création de centres de santé</a:t>
          </a:r>
        </a:p>
      </dgm:t>
    </dgm:pt>
    <dgm:pt modelId="{19305398-F8BA-4E21-A75E-751F0364E0F3}" type="parTrans" cxnId="{0A2B7488-BB76-4676-B9F7-AE3171CAF264}">
      <dgm:prSet/>
      <dgm:spPr/>
      <dgm:t>
        <a:bodyPr/>
        <a:lstStyle/>
        <a:p>
          <a:endParaRPr lang="fr-FR"/>
        </a:p>
      </dgm:t>
    </dgm:pt>
    <dgm:pt modelId="{7131F076-1BDC-47B9-AADC-9839CAB3BCEC}" type="sibTrans" cxnId="{0A2B7488-BB76-4676-B9F7-AE3171CAF264}">
      <dgm:prSet/>
      <dgm:spPr/>
      <dgm:t>
        <a:bodyPr/>
        <a:lstStyle/>
        <a:p>
          <a:endParaRPr lang="fr-FR"/>
        </a:p>
      </dgm:t>
    </dgm:pt>
    <dgm:pt modelId="{28035D67-EE3D-4B6B-8ECE-B143D58093B5}">
      <dgm:prSet phldrT="[Texte]" custT="1"/>
      <dgm:spPr>
        <a:solidFill>
          <a:srgbClr val="8784C7"/>
        </a:solidFill>
      </dgm:spPr>
      <dgm:t>
        <a:bodyPr/>
        <a:lstStyle/>
        <a:p>
          <a:r>
            <a:rPr lang="fr-FR" sz="1800">
              <a:latin typeface="Arial" panose="020B0604020202020204" pitchFamily="34" charset="0"/>
              <a:cs typeface="Arial" panose="020B0604020202020204" pitchFamily="34" charset="0"/>
            </a:rPr>
            <a:t>L’appui </a:t>
          </a:r>
          <a:r>
            <a:rPr lang="fr-FR" sz="1800" dirty="0">
              <a:latin typeface="Arial" panose="020B0604020202020204" pitchFamily="34" charset="0"/>
              <a:cs typeface="Arial" panose="020B0604020202020204" pitchFamily="34" charset="0"/>
            </a:rPr>
            <a:t>à la réflexion régionale</a:t>
          </a:r>
        </a:p>
      </dgm:t>
    </dgm:pt>
    <dgm:pt modelId="{364DF6A0-89A2-42E3-8516-EA92F181DC04}" type="parTrans" cxnId="{E5A7D57F-B9E1-468F-8FB9-38A1D19B9851}">
      <dgm:prSet/>
      <dgm:spPr/>
      <dgm:t>
        <a:bodyPr/>
        <a:lstStyle/>
        <a:p>
          <a:endParaRPr lang="fr-FR"/>
        </a:p>
      </dgm:t>
    </dgm:pt>
    <dgm:pt modelId="{DB68BCFC-97DB-4ADE-B4FC-8FBC82B744E5}" type="sibTrans" cxnId="{E5A7D57F-B9E1-468F-8FB9-38A1D19B9851}">
      <dgm:prSet/>
      <dgm:spPr/>
      <dgm:t>
        <a:bodyPr/>
        <a:lstStyle/>
        <a:p>
          <a:endParaRPr lang="fr-FR"/>
        </a:p>
      </dgm:t>
    </dgm:pt>
    <dgm:pt modelId="{9E2E1F61-62E9-4586-B29F-7FF3956671E8}" type="pres">
      <dgm:prSet presAssocID="{E228E252-906F-49C8-B8F6-08E39D5EA91C}" presName="diagram" presStyleCnt="0">
        <dgm:presLayoutVars>
          <dgm:dir/>
          <dgm:resizeHandles val="exact"/>
        </dgm:presLayoutVars>
      </dgm:prSet>
      <dgm:spPr/>
    </dgm:pt>
    <dgm:pt modelId="{CD50AE21-CF6E-4D1B-A9B4-07EF6135A04D}" type="pres">
      <dgm:prSet presAssocID="{CF2B9A3A-31B1-418D-86F0-9819028BDA8D}" presName="node" presStyleLbl="node1" presStyleIdx="0" presStyleCnt="6">
        <dgm:presLayoutVars>
          <dgm:bulletEnabled val="1"/>
        </dgm:presLayoutVars>
      </dgm:prSet>
      <dgm:spPr/>
    </dgm:pt>
    <dgm:pt modelId="{89FC0AFF-45D9-4627-9FFC-7AABD84A79EF}" type="pres">
      <dgm:prSet presAssocID="{4D5D73F3-1DB0-42C4-BB53-9BB59960581F}" presName="sibTrans" presStyleCnt="0"/>
      <dgm:spPr/>
    </dgm:pt>
    <dgm:pt modelId="{919F8F8F-5427-4C8C-8E29-CCD60E8518C8}" type="pres">
      <dgm:prSet presAssocID="{28035D67-EE3D-4B6B-8ECE-B143D58093B5}" presName="node" presStyleLbl="node1" presStyleIdx="1" presStyleCnt="6">
        <dgm:presLayoutVars>
          <dgm:bulletEnabled val="1"/>
        </dgm:presLayoutVars>
      </dgm:prSet>
      <dgm:spPr/>
    </dgm:pt>
    <dgm:pt modelId="{C14EB1FF-5099-462C-A1D0-15923F1DE001}" type="pres">
      <dgm:prSet presAssocID="{DB68BCFC-97DB-4ADE-B4FC-8FBC82B744E5}" presName="sibTrans" presStyleCnt="0"/>
      <dgm:spPr/>
    </dgm:pt>
    <dgm:pt modelId="{F4ABF90B-FF5E-4949-B8C7-6921BB18D5CB}" type="pres">
      <dgm:prSet presAssocID="{7ADEAFE3-C65D-45F6-B523-9BC3F847E2F2}" presName="node" presStyleLbl="node1" presStyleIdx="2" presStyleCnt="6">
        <dgm:presLayoutVars>
          <dgm:bulletEnabled val="1"/>
        </dgm:presLayoutVars>
      </dgm:prSet>
      <dgm:spPr/>
    </dgm:pt>
    <dgm:pt modelId="{BA9C9068-5192-43B3-8DD2-1DB48A337549}" type="pres">
      <dgm:prSet presAssocID="{7131F076-1BDC-47B9-AADC-9839CAB3BCEC}" presName="sibTrans" presStyleCnt="0"/>
      <dgm:spPr/>
    </dgm:pt>
    <dgm:pt modelId="{A8AB0F64-B57B-445D-80E6-05AD93DF523B}" type="pres">
      <dgm:prSet presAssocID="{55CF01B6-43FD-4610-B94D-1B145C7803AA}" presName="node" presStyleLbl="node1" presStyleIdx="3" presStyleCnt="6">
        <dgm:presLayoutVars>
          <dgm:bulletEnabled val="1"/>
        </dgm:presLayoutVars>
      </dgm:prSet>
      <dgm:spPr/>
    </dgm:pt>
    <dgm:pt modelId="{9DC0F123-10A6-4EE6-98B3-A0238587D003}" type="pres">
      <dgm:prSet presAssocID="{C17BC28A-79AB-418C-B228-F2FCBA80C2BD}" presName="sibTrans" presStyleCnt="0"/>
      <dgm:spPr/>
    </dgm:pt>
    <dgm:pt modelId="{E3F727E7-4255-4026-9017-993C449DABA5}" type="pres">
      <dgm:prSet presAssocID="{05C306AD-AB91-40CE-9DBB-9520A8ECB52E}" presName="node" presStyleLbl="node1" presStyleIdx="4" presStyleCnt="6">
        <dgm:presLayoutVars>
          <dgm:bulletEnabled val="1"/>
        </dgm:presLayoutVars>
      </dgm:prSet>
      <dgm:spPr/>
    </dgm:pt>
    <dgm:pt modelId="{BD906A6B-9ADA-42EF-BE78-2CF02DD1CDDB}" type="pres">
      <dgm:prSet presAssocID="{526B3695-5BD9-4037-B9F3-A03C1C9C0524}" presName="sibTrans" presStyleCnt="0"/>
      <dgm:spPr/>
    </dgm:pt>
    <dgm:pt modelId="{4AB09ECB-0EAF-4670-B1EA-B06C4EDD7239}" type="pres">
      <dgm:prSet presAssocID="{F2A6D3E8-1E78-4362-83DC-F2ADC6E08FCD}" presName="node" presStyleLbl="node1" presStyleIdx="5" presStyleCnt="6">
        <dgm:presLayoutVars>
          <dgm:bulletEnabled val="1"/>
        </dgm:presLayoutVars>
      </dgm:prSet>
      <dgm:spPr/>
    </dgm:pt>
  </dgm:ptLst>
  <dgm:cxnLst>
    <dgm:cxn modelId="{2FF6B413-6F4F-40DB-945C-9238D4F862C2}" srcId="{E228E252-906F-49C8-B8F6-08E39D5EA91C}" destId="{F2A6D3E8-1E78-4362-83DC-F2ADC6E08FCD}" srcOrd="5" destOrd="0" parTransId="{B1A7CA3D-40E6-48E1-8CCA-3E2B49442044}" sibTransId="{9B8AE087-1AAB-4E4E-B02D-6E40B28B0366}"/>
    <dgm:cxn modelId="{B23E4016-BC8A-42B2-9377-4EC5E8AEDB50}" type="presOf" srcId="{05C306AD-AB91-40CE-9DBB-9520A8ECB52E}" destId="{E3F727E7-4255-4026-9017-993C449DABA5}" srcOrd="0" destOrd="0" presId="urn:microsoft.com/office/officeart/2005/8/layout/default"/>
    <dgm:cxn modelId="{5B858B68-1766-4753-B598-4D4CB15BC2B9}" type="presOf" srcId="{F2A6D3E8-1E78-4362-83DC-F2ADC6E08FCD}" destId="{4AB09ECB-0EAF-4670-B1EA-B06C4EDD7239}" srcOrd="0" destOrd="0" presId="urn:microsoft.com/office/officeart/2005/8/layout/default"/>
    <dgm:cxn modelId="{9B75656C-6046-4822-9F4A-182E95FEA508}" srcId="{E228E252-906F-49C8-B8F6-08E39D5EA91C}" destId="{CF2B9A3A-31B1-418D-86F0-9819028BDA8D}" srcOrd="0" destOrd="0" parTransId="{856D505B-DCF2-4E7C-B462-E368082496F5}" sibTransId="{4D5D73F3-1DB0-42C4-BB53-9BB59960581F}"/>
    <dgm:cxn modelId="{E5A7D57F-B9E1-468F-8FB9-38A1D19B9851}" srcId="{E228E252-906F-49C8-B8F6-08E39D5EA91C}" destId="{28035D67-EE3D-4B6B-8ECE-B143D58093B5}" srcOrd="1" destOrd="0" parTransId="{364DF6A0-89A2-42E3-8516-EA92F181DC04}" sibTransId="{DB68BCFC-97DB-4ADE-B4FC-8FBC82B744E5}"/>
    <dgm:cxn modelId="{0A2B7488-BB76-4676-B9F7-AE3171CAF264}" srcId="{E228E252-906F-49C8-B8F6-08E39D5EA91C}" destId="{7ADEAFE3-C65D-45F6-B523-9BC3F847E2F2}" srcOrd="2" destOrd="0" parTransId="{19305398-F8BA-4E21-A75E-751F0364E0F3}" sibTransId="{7131F076-1BDC-47B9-AADC-9839CAB3BCEC}"/>
    <dgm:cxn modelId="{8FF55698-341D-42C1-804D-810BAB287BFF}" type="presOf" srcId="{7ADEAFE3-C65D-45F6-B523-9BC3F847E2F2}" destId="{F4ABF90B-FF5E-4949-B8C7-6921BB18D5CB}" srcOrd="0" destOrd="0" presId="urn:microsoft.com/office/officeart/2005/8/layout/default"/>
    <dgm:cxn modelId="{0D12AAA2-CEB1-439B-AD45-95A9E0BE9DA9}" type="presOf" srcId="{55CF01B6-43FD-4610-B94D-1B145C7803AA}" destId="{A8AB0F64-B57B-445D-80E6-05AD93DF523B}" srcOrd="0" destOrd="0" presId="urn:microsoft.com/office/officeart/2005/8/layout/default"/>
    <dgm:cxn modelId="{08379ABF-49BE-4819-92D8-2712B7C3318E}" type="presOf" srcId="{CF2B9A3A-31B1-418D-86F0-9819028BDA8D}" destId="{CD50AE21-CF6E-4D1B-A9B4-07EF6135A04D}" srcOrd="0" destOrd="0" presId="urn:microsoft.com/office/officeart/2005/8/layout/default"/>
    <dgm:cxn modelId="{023F1ED0-A0D2-4401-B937-7EEFB1F55C56}" type="presOf" srcId="{28035D67-EE3D-4B6B-8ECE-B143D58093B5}" destId="{919F8F8F-5427-4C8C-8E29-CCD60E8518C8}" srcOrd="0" destOrd="0" presId="urn:microsoft.com/office/officeart/2005/8/layout/default"/>
    <dgm:cxn modelId="{BBB0DEF6-F99F-4DEC-BB60-0B995723DB67}" srcId="{E228E252-906F-49C8-B8F6-08E39D5EA91C}" destId="{05C306AD-AB91-40CE-9DBB-9520A8ECB52E}" srcOrd="4" destOrd="0" parTransId="{B5FDBCA7-E2A7-4D57-B4DA-AFA7E24DBE39}" sibTransId="{526B3695-5BD9-4037-B9F3-A03C1C9C0524}"/>
    <dgm:cxn modelId="{CF7FF0F9-D688-4736-BABD-8B54ABCE246D}" type="presOf" srcId="{E228E252-906F-49C8-B8F6-08E39D5EA91C}" destId="{9E2E1F61-62E9-4586-B29F-7FF3956671E8}" srcOrd="0" destOrd="0" presId="urn:microsoft.com/office/officeart/2005/8/layout/default"/>
    <dgm:cxn modelId="{9EEDC8FE-05D7-4C02-B74F-9CA0E2296065}" srcId="{E228E252-906F-49C8-B8F6-08E39D5EA91C}" destId="{55CF01B6-43FD-4610-B94D-1B145C7803AA}" srcOrd="3" destOrd="0" parTransId="{E599D94A-4F2F-48A9-8A66-19C753B8C325}" sibTransId="{C17BC28A-79AB-418C-B228-F2FCBA80C2BD}"/>
    <dgm:cxn modelId="{6D5B4ED7-74FE-4878-88BC-453C8332E813}" type="presParOf" srcId="{9E2E1F61-62E9-4586-B29F-7FF3956671E8}" destId="{CD50AE21-CF6E-4D1B-A9B4-07EF6135A04D}" srcOrd="0" destOrd="0" presId="urn:microsoft.com/office/officeart/2005/8/layout/default"/>
    <dgm:cxn modelId="{2DAE6658-E57D-4226-A21B-4F665A1FCFB9}" type="presParOf" srcId="{9E2E1F61-62E9-4586-B29F-7FF3956671E8}" destId="{89FC0AFF-45D9-4627-9FFC-7AABD84A79EF}" srcOrd="1" destOrd="0" presId="urn:microsoft.com/office/officeart/2005/8/layout/default"/>
    <dgm:cxn modelId="{52DC2650-D9F9-427E-BBB2-A40070FFA563}" type="presParOf" srcId="{9E2E1F61-62E9-4586-B29F-7FF3956671E8}" destId="{919F8F8F-5427-4C8C-8E29-CCD60E8518C8}" srcOrd="2" destOrd="0" presId="urn:microsoft.com/office/officeart/2005/8/layout/default"/>
    <dgm:cxn modelId="{6ACAF44A-D800-4BFA-9484-C2456B020131}" type="presParOf" srcId="{9E2E1F61-62E9-4586-B29F-7FF3956671E8}" destId="{C14EB1FF-5099-462C-A1D0-15923F1DE001}" srcOrd="3" destOrd="0" presId="urn:microsoft.com/office/officeart/2005/8/layout/default"/>
    <dgm:cxn modelId="{923BB717-1509-4E94-BDD1-869A7ACB63DC}" type="presParOf" srcId="{9E2E1F61-62E9-4586-B29F-7FF3956671E8}" destId="{F4ABF90B-FF5E-4949-B8C7-6921BB18D5CB}" srcOrd="4" destOrd="0" presId="urn:microsoft.com/office/officeart/2005/8/layout/default"/>
    <dgm:cxn modelId="{63382C1A-5E1E-4A67-AA49-B6B635457C56}" type="presParOf" srcId="{9E2E1F61-62E9-4586-B29F-7FF3956671E8}" destId="{BA9C9068-5192-43B3-8DD2-1DB48A337549}" srcOrd="5" destOrd="0" presId="urn:microsoft.com/office/officeart/2005/8/layout/default"/>
    <dgm:cxn modelId="{193D9A68-9472-4871-814F-D96B9CD6DC49}" type="presParOf" srcId="{9E2E1F61-62E9-4586-B29F-7FF3956671E8}" destId="{A8AB0F64-B57B-445D-80E6-05AD93DF523B}" srcOrd="6" destOrd="0" presId="urn:microsoft.com/office/officeart/2005/8/layout/default"/>
    <dgm:cxn modelId="{5F5CA77F-C2A2-4827-BAC8-F6AE9074995E}" type="presParOf" srcId="{9E2E1F61-62E9-4586-B29F-7FF3956671E8}" destId="{9DC0F123-10A6-4EE6-98B3-A0238587D003}" srcOrd="7" destOrd="0" presId="urn:microsoft.com/office/officeart/2005/8/layout/default"/>
    <dgm:cxn modelId="{17E1ECA0-EA34-4254-852F-0FDA60F650A5}" type="presParOf" srcId="{9E2E1F61-62E9-4586-B29F-7FF3956671E8}" destId="{E3F727E7-4255-4026-9017-993C449DABA5}" srcOrd="8" destOrd="0" presId="urn:microsoft.com/office/officeart/2005/8/layout/default"/>
    <dgm:cxn modelId="{EE6BB171-E5E6-4DD1-9752-B95A16C9BC9D}" type="presParOf" srcId="{9E2E1F61-62E9-4586-B29F-7FF3956671E8}" destId="{BD906A6B-9ADA-42EF-BE78-2CF02DD1CDDB}" srcOrd="9" destOrd="0" presId="urn:microsoft.com/office/officeart/2005/8/layout/default"/>
    <dgm:cxn modelId="{F1E36D33-554B-43F9-8D22-16FE3A6888A9}" type="presParOf" srcId="{9E2E1F61-62E9-4586-B29F-7FF3956671E8}" destId="{4AB09ECB-0EAF-4670-B1EA-B06C4EDD723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65469-4AC6-44AE-9DF4-E143367BD51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FR"/>
        </a:p>
      </dgm:t>
    </dgm:pt>
    <dgm:pt modelId="{620B3F34-6A1F-4B5F-9E81-1EB2330E9863}">
      <dgm:prSet phldrT="[Texte]" phldr="0" custT="1"/>
      <dgm:spPr>
        <a:solidFill>
          <a:schemeClr val="accent2">
            <a:lumMod val="75000"/>
          </a:schemeClr>
        </a:solidFill>
      </dgm:spPr>
      <dgm:t>
        <a:bodyPr/>
        <a:lstStyle/>
        <a:p>
          <a:pPr algn="l" rtl="0"/>
          <a:r>
            <a:rPr lang="fr-FR" sz="1400" b="0" dirty="0">
              <a:solidFill>
                <a:schemeClr val="bg1"/>
              </a:solidFill>
              <a:latin typeface="Arial" panose="020B0604020202020204" pitchFamily="34" charset="0"/>
              <a:cs typeface="Arial" panose="020B0604020202020204" pitchFamily="34" charset="0"/>
            </a:rPr>
            <a:t>Appui individuel aux porteurs de projet de création</a:t>
          </a:r>
        </a:p>
      </dgm:t>
    </dgm:pt>
    <dgm:pt modelId="{72FE57FA-47D1-42FB-B2A3-67F80E4D2B9C}" type="parTrans" cxnId="{A801CCCD-A963-4F35-AFFA-BAD2DCC2F85D}">
      <dgm:prSet/>
      <dgm:spPr/>
      <dgm:t>
        <a:bodyPr/>
        <a:lstStyle/>
        <a:p>
          <a:endParaRPr lang="fr-FR"/>
        </a:p>
      </dgm:t>
    </dgm:pt>
    <dgm:pt modelId="{9647CDD4-2EFB-496E-A41C-CE647D7AA576}" type="sibTrans" cxnId="{A801CCCD-A963-4F35-AFFA-BAD2DCC2F85D}">
      <dgm:prSet/>
      <dgm:spPr/>
      <dgm:t>
        <a:bodyPr/>
        <a:lstStyle/>
        <a:p>
          <a:endParaRPr lang="fr-FR"/>
        </a:p>
      </dgm:t>
    </dgm:pt>
    <dgm:pt modelId="{C9749F1C-633D-4826-86DA-6F286A00D43D}">
      <dgm:prSet phldrT="[Texte]" phldr="0" custT="1"/>
      <dgm:spPr>
        <a:solidFill>
          <a:schemeClr val="accent2">
            <a:lumMod val="40000"/>
            <a:lumOff val="60000"/>
          </a:schemeClr>
        </a:solidFill>
      </dgm:spPr>
      <dgm:t>
        <a:bodyPr/>
        <a:lstStyle/>
        <a:p>
          <a:pPr rtl="0">
            <a:buNone/>
          </a:pPr>
          <a:r>
            <a:rPr lang="fr-FR" sz="1400" b="0" dirty="0">
              <a:solidFill>
                <a:schemeClr val="tx1">
                  <a:lumMod val="75000"/>
                  <a:lumOff val="25000"/>
                </a:schemeClr>
              </a:solidFill>
              <a:effectLst/>
              <a:latin typeface="Arial" panose="020B0604020202020204" pitchFamily="34" charset="0"/>
              <a:ea typeface="Arial Narrow" panose="020B0606020202030204" pitchFamily="34" charset="0"/>
              <a:cs typeface="Arial" panose="020B0604020202020204" pitchFamily="34" charset="0"/>
            </a:rPr>
            <a:t>18 projets de création de centres de santé accompagnés</a:t>
          </a:r>
          <a:r>
            <a:rPr lang="fr-FR" sz="1400" dirty="0">
              <a:solidFill>
                <a:schemeClr val="tx1">
                  <a:lumMod val="75000"/>
                  <a:lumOff val="25000"/>
                </a:schemeClr>
              </a:solidFill>
              <a:effectLst/>
              <a:latin typeface="Arial" panose="020B0604020202020204" pitchFamily="34" charset="0"/>
              <a:ea typeface="Arial Narrow" panose="020B0606020202030204" pitchFamily="34" charset="0"/>
              <a:cs typeface="Arial" panose="020B0604020202020204" pitchFamily="34" charset="0"/>
            </a:rPr>
            <a:t> </a:t>
          </a:r>
          <a:endParaRPr lang="fr-FR" sz="1400" b="0" dirty="0">
            <a:solidFill>
              <a:schemeClr val="tx1">
                <a:lumMod val="65000"/>
                <a:lumOff val="35000"/>
              </a:schemeClr>
            </a:solidFill>
            <a:latin typeface="Arial" panose="020B0604020202020204" pitchFamily="34" charset="0"/>
            <a:cs typeface="Arial" panose="020B0604020202020204" pitchFamily="34" charset="0"/>
          </a:endParaRPr>
        </a:p>
      </dgm:t>
    </dgm:pt>
    <dgm:pt modelId="{A8650E90-33A5-438F-AB35-3280DC94A1B2}" type="parTrans" cxnId="{F455E561-E3C1-4BBD-8627-2611E5B0A1D3}">
      <dgm:prSet/>
      <dgm:spPr/>
      <dgm:t>
        <a:bodyPr/>
        <a:lstStyle/>
        <a:p>
          <a:endParaRPr lang="fr-FR"/>
        </a:p>
      </dgm:t>
    </dgm:pt>
    <dgm:pt modelId="{69AA421B-6534-47E8-96C6-081A7EA6B8E2}" type="sibTrans" cxnId="{F455E561-E3C1-4BBD-8627-2611E5B0A1D3}">
      <dgm:prSet/>
      <dgm:spPr/>
      <dgm:t>
        <a:bodyPr/>
        <a:lstStyle/>
        <a:p>
          <a:endParaRPr lang="fr-FR"/>
        </a:p>
      </dgm:t>
    </dgm:pt>
    <dgm:pt modelId="{0E1989C8-12D2-4B66-9C73-6D61B1634637}">
      <dgm:prSet phldrT="[Texte]" phldr="0" custT="1"/>
      <dgm:spPr/>
      <dgm:t>
        <a:bodyPr/>
        <a:lstStyle/>
        <a:p>
          <a:pPr rtl="0">
            <a:buNone/>
          </a:pPr>
          <a:r>
            <a:rPr lang="fr-FR" sz="1400" b="0" dirty="0">
              <a:solidFill>
                <a:schemeClr val="tx1">
                  <a:lumMod val="65000"/>
                  <a:lumOff val="35000"/>
                </a:schemeClr>
              </a:solidFill>
              <a:latin typeface="Arial" panose="020B0604020202020204" pitchFamily="34" charset="0"/>
              <a:cs typeface="Arial" panose="020B0604020202020204" pitchFamily="34" charset="0"/>
            </a:rPr>
            <a:t>5 ouvertures au</a:t>
          </a:r>
          <a:r>
            <a:rPr lang="fr-FR" sz="1400" dirty="0">
              <a:solidFill>
                <a:schemeClr val="tx1">
                  <a:lumMod val="65000"/>
                  <a:lumOff val="35000"/>
                </a:schemeClr>
              </a:solidFill>
              <a:latin typeface="Arial" panose="020B0604020202020204" pitchFamily="34" charset="0"/>
              <a:cs typeface="Arial" panose="020B0604020202020204" pitchFamily="34" charset="0"/>
            </a:rPr>
            <a:t> premier semestre 2022</a:t>
          </a:r>
        </a:p>
      </dgm:t>
    </dgm:pt>
    <dgm:pt modelId="{E0C1E885-7553-4E03-8705-F274F30B12EE}" type="parTrans" cxnId="{B4D3DABE-6E6E-43B7-8C53-2551F4C85A44}">
      <dgm:prSet/>
      <dgm:spPr/>
      <dgm:t>
        <a:bodyPr/>
        <a:lstStyle/>
        <a:p>
          <a:endParaRPr lang="fr-FR"/>
        </a:p>
      </dgm:t>
    </dgm:pt>
    <dgm:pt modelId="{6BB76AFA-5544-4927-A9B3-20B015ABB4E7}" type="sibTrans" cxnId="{B4D3DABE-6E6E-43B7-8C53-2551F4C85A44}">
      <dgm:prSet/>
      <dgm:spPr/>
      <dgm:t>
        <a:bodyPr/>
        <a:lstStyle/>
        <a:p>
          <a:endParaRPr lang="fr-FR"/>
        </a:p>
      </dgm:t>
    </dgm:pt>
    <dgm:pt modelId="{1DFFB445-1400-4F94-B3C6-87CD898DD586}">
      <dgm:prSet phldrT="[Texte]" phldr="0" custT="1"/>
      <dgm:spPr>
        <a:solidFill>
          <a:schemeClr val="accent2">
            <a:lumMod val="75000"/>
          </a:schemeClr>
        </a:solidFill>
      </dgm:spPr>
      <dgm:t>
        <a:bodyPr/>
        <a:lstStyle/>
        <a:p>
          <a:pPr algn="l" rtl="0"/>
          <a:r>
            <a:rPr lang="fr-FR" sz="1400" dirty="0">
              <a:latin typeface="Arial" panose="020B0604020202020204" pitchFamily="34" charset="0"/>
              <a:cs typeface="Arial" panose="020B0604020202020204" pitchFamily="34" charset="0"/>
            </a:rPr>
            <a:t>Appui individuel pour le passage à la polyvalence</a:t>
          </a:r>
        </a:p>
      </dgm:t>
    </dgm:pt>
    <dgm:pt modelId="{31FD3BC9-FD5D-4644-9627-699A5823B247}" type="parTrans" cxnId="{0463FAE0-F5E8-4705-8BC3-25E4F702AECC}">
      <dgm:prSet/>
      <dgm:spPr/>
      <dgm:t>
        <a:bodyPr/>
        <a:lstStyle/>
        <a:p>
          <a:endParaRPr lang="fr-FR"/>
        </a:p>
      </dgm:t>
    </dgm:pt>
    <dgm:pt modelId="{44BBF608-A638-4146-9EB9-CB804E768159}" type="sibTrans" cxnId="{0463FAE0-F5E8-4705-8BC3-25E4F702AECC}">
      <dgm:prSet/>
      <dgm:spPr/>
      <dgm:t>
        <a:bodyPr/>
        <a:lstStyle/>
        <a:p>
          <a:endParaRPr lang="fr-FR"/>
        </a:p>
      </dgm:t>
    </dgm:pt>
    <dgm:pt modelId="{6D5383DA-9AFA-4541-AD7C-2119C4662696}">
      <dgm:prSet phldrT="[Texte]" phldr="0" custT="1"/>
      <dgm:spPr>
        <a:solidFill>
          <a:schemeClr val="accent2">
            <a:lumMod val="75000"/>
          </a:schemeClr>
        </a:solidFill>
      </dgm:spPr>
      <dgm:t>
        <a:bodyPr/>
        <a:lstStyle/>
        <a:p>
          <a:pPr algn="l" rtl="0"/>
          <a:r>
            <a:rPr lang="fr-FR" sz="1400" dirty="0">
              <a:latin typeface="Arial" panose="020B0604020202020204" pitchFamily="34" charset="0"/>
              <a:cs typeface="Arial" panose="020B0604020202020204" pitchFamily="34" charset="0"/>
            </a:rPr>
            <a:t>Informations collectives et échanges de pratiques entre porteurs de projets </a:t>
          </a:r>
        </a:p>
      </dgm:t>
    </dgm:pt>
    <dgm:pt modelId="{7A976C0F-EFE4-4521-B587-DECF28FF82BB}" type="parTrans" cxnId="{E3739661-F589-42E5-A368-D3A5488936B4}">
      <dgm:prSet/>
      <dgm:spPr/>
      <dgm:t>
        <a:bodyPr/>
        <a:lstStyle/>
        <a:p>
          <a:endParaRPr lang="fr-FR"/>
        </a:p>
      </dgm:t>
    </dgm:pt>
    <dgm:pt modelId="{84794E63-9398-45D3-90B0-9768252AD063}" type="sibTrans" cxnId="{E3739661-F589-42E5-A368-D3A5488936B4}">
      <dgm:prSet/>
      <dgm:spPr/>
      <dgm:t>
        <a:bodyPr/>
        <a:lstStyle/>
        <a:p>
          <a:endParaRPr lang="fr-FR"/>
        </a:p>
      </dgm:t>
    </dgm:pt>
    <dgm:pt modelId="{1449476C-11FF-40C7-AB50-FCA35783D443}">
      <dgm:prSet phldrT="[Texte]" phldr="0" custT="1"/>
      <dgm:spPr>
        <a:solidFill>
          <a:schemeClr val="accent2">
            <a:lumMod val="40000"/>
            <a:lumOff val="60000"/>
          </a:schemeClr>
        </a:solidFill>
      </dgm:spPr>
      <dgm:t>
        <a:bodyPr/>
        <a:lstStyle/>
        <a:p>
          <a:pPr rtl="0">
            <a:buNone/>
          </a:pPr>
          <a:r>
            <a:rPr lang="fr-FR"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 échanges de pratiques</a:t>
          </a:r>
          <a:endParaRPr lang="fr-FR" sz="1400" dirty="0">
            <a:latin typeface="Arial" panose="020B0604020202020204" pitchFamily="34" charset="0"/>
            <a:cs typeface="Arial" panose="020B0604020202020204" pitchFamily="34" charset="0"/>
          </a:endParaRPr>
        </a:p>
      </dgm:t>
    </dgm:pt>
    <dgm:pt modelId="{3007BB5C-37BA-4758-A16B-0BEC6B802C20}" type="parTrans" cxnId="{AF7E54A5-B393-425D-B040-2AE16C581854}">
      <dgm:prSet/>
      <dgm:spPr/>
      <dgm:t>
        <a:bodyPr/>
        <a:lstStyle/>
        <a:p>
          <a:endParaRPr lang="fr-FR"/>
        </a:p>
      </dgm:t>
    </dgm:pt>
    <dgm:pt modelId="{E07BFC02-4A76-4F94-9459-2125CC42F3E0}" type="sibTrans" cxnId="{AF7E54A5-B393-425D-B040-2AE16C581854}">
      <dgm:prSet/>
      <dgm:spPr/>
      <dgm:t>
        <a:bodyPr/>
        <a:lstStyle/>
        <a:p>
          <a:endParaRPr lang="fr-FR"/>
        </a:p>
      </dgm:t>
    </dgm:pt>
    <dgm:pt modelId="{F02A14C2-C919-458E-A763-B30E9AE56619}">
      <dgm:prSet phldr="0" custT="1"/>
      <dgm:spPr/>
      <dgm:t>
        <a:bodyPr/>
        <a:lstStyle/>
        <a:p>
          <a:pPr rtl="0">
            <a:buNone/>
          </a:pPr>
          <a:r>
            <a:rPr lang="fr-FR" sz="14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projets de passage à la polyvalence ou de renforcement d’activité médicale</a:t>
          </a:r>
          <a:endParaRPr lang="fr-FR" sz="1400" b="0" dirty="0">
            <a:solidFill>
              <a:schemeClr val="tx1">
                <a:lumMod val="65000"/>
                <a:lumOff val="35000"/>
              </a:schemeClr>
            </a:solidFill>
            <a:latin typeface="Arial" panose="020B0604020202020204" pitchFamily="34" charset="0"/>
            <a:cs typeface="Arial" panose="020B0604020202020204" pitchFamily="34" charset="0"/>
          </a:endParaRPr>
        </a:p>
      </dgm:t>
    </dgm:pt>
    <dgm:pt modelId="{CA1B1AEE-DAE3-4C8C-84D0-58B52C3CF736}" type="parTrans" cxnId="{5C77501E-58F3-403E-A4E3-96CBAE2FAC00}">
      <dgm:prSet/>
      <dgm:spPr/>
      <dgm:t>
        <a:bodyPr/>
        <a:lstStyle/>
        <a:p>
          <a:endParaRPr lang="fr-FR"/>
        </a:p>
      </dgm:t>
    </dgm:pt>
    <dgm:pt modelId="{7D7A4B19-D458-4F76-80FB-10007E807D17}" type="sibTrans" cxnId="{5C77501E-58F3-403E-A4E3-96CBAE2FAC00}">
      <dgm:prSet/>
      <dgm:spPr/>
      <dgm:t>
        <a:bodyPr/>
        <a:lstStyle/>
        <a:p>
          <a:endParaRPr lang="fr-FR"/>
        </a:p>
      </dgm:t>
    </dgm:pt>
    <dgm:pt modelId="{0A31E995-D5DA-4C15-B875-4ACC8D556B91}">
      <dgm:prSet phldr="0" custT="1"/>
      <dgm:spPr>
        <a:solidFill>
          <a:srgbClr val="524EAB"/>
        </a:solidFill>
      </dgm:spPr>
      <dgm:t>
        <a:bodyPr/>
        <a:lstStyle/>
        <a:p>
          <a:pPr algn="l" rtl="0"/>
          <a:r>
            <a:rPr lang="fr-FR" sz="1400" b="0" dirty="0">
              <a:latin typeface="Arial" panose="020B0604020202020204" pitchFamily="34" charset="0"/>
              <a:cs typeface="Arial" panose="020B0604020202020204" pitchFamily="34" charset="0"/>
            </a:rPr>
            <a:t>Appui aux centres en difficulté</a:t>
          </a:r>
        </a:p>
      </dgm:t>
    </dgm:pt>
    <dgm:pt modelId="{B6758AAB-1910-4A51-A39D-069E0F737AD9}" type="sibTrans" cxnId="{686C5B22-0175-4EEA-80C7-9B3F9ED2A8E8}">
      <dgm:prSet/>
      <dgm:spPr/>
      <dgm:t>
        <a:bodyPr/>
        <a:lstStyle/>
        <a:p>
          <a:endParaRPr lang="fr-FR"/>
        </a:p>
      </dgm:t>
    </dgm:pt>
    <dgm:pt modelId="{844925F8-AA7D-48B4-9F45-55F7C5E6F94D}" type="parTrans" cxnId="{686C5B22-0175-4EEA-80C7-9B3F9ED2A8E8}">
      <dgm:prSet/>
      <dgm:spPr/>
      <dgm:t>
        <a:bodyPr/>
        <a:lstStyle/>
        <a:p>
          <a:endParaRPr lang="fr-FR"/>
        </a:p>
      </dgm:t>
    </dgm:pt>
    <dgm:pt modelId="{7EE5D905-EB04-430A-9387-20EBDA266929}">
      <dgm:prSet phldr="0" custT="1"/>
      <dgm:spPr>
        <a:solidFill>
          <a:srgbClr val="524EAB"/>
        </a:solidFill>
      </dgm:spPr>
      <dgm:t>
        <a:bodyPr/>
        <a:lstStyle/>
        <a:p>
          <a:pPr algn="l" rtl="0"/>
          <a:r>
            <a:rPr lang="fr-FR" sz="1400" b="0" dirty="0">
              <a:latin typeface="Arial" panose="020B0604020202020204" pitchFamily="34" charset="0"/>
              <a:cs typeface="Arial" panose="020B0604020202020204" pitchFamily="34" charset="0"/>
            </a:rPr>
            <a:t>Autres accompagnements</a:t>
          </a:r>
        </a:p>
      </dgm:t>
    </dgm:pt>
    <dgm:pt modelId="{2342EC67-1C0E-4D5A-AE38-9672442B886C}" type="parTrans" cxnId="{CC29434A-E9A8-47CA-BEC5-14E642C718C4}">
      <dgm:prSet/>
      <dgm:spPr/>
      <dgm:t>
        <a:bodyPr/>
        <a:lstStyle/>
        <a:p>
          <a:endParaRPr lang="fr-FR"/>
        </a:p>
      </dgm:t>
    </dgm:pt>
    <dgm:pt modelId="{81181808-A86E-4F70-969E-6E3552683BD3}" type="sibTrans" cxnId="{CC29434A-E9A8-47CA-BEC5-14E642C718C4}">
      <dgm:prSet/>
      <dgm:spPr/>
      <dgm:t>
        <a:bodyPr/>
        <a:lstStyle/>
        <a:p>
          <a:endParaRPr lang="fr-FR"/>
        </a:p>
      </dgm:t>
    </dgm:pt>
    <dgm:pt modelId="{C3D21F1A-B454-437F-B81E-21AAE9E4D64E}">
      <dgm:prSet phldr="0" custT="1"/>
      <dgm:spPr/>
      <dgm:t>
        <a:bodyPr/>
        <a:lstStyle/>
        <a:p>
          <a:pPr algn="l">
            <a:buClr>
              <a:schemeClr val="accent1"/>
            </a:buClr>
            <a:buFont typeface="Wingdings" panose="05000000000000000000" pitchFamily="2" charset="2"/>
            <a:buNone/>
          </a:pPr>
          <a:r>
            <a:rPr lang="fr-FR" sz="14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appuis techniques de centres de santé polyvalents</a:t>
          </a:r>
          <a:endParaRPr lang="fr-FR" sz="1400" b="0" dirty="0">
            <a:latin typeface="Arial" panose="020B0604020202020204" pitchFamily="34" charset="0"/>
            <a:cs typeface="Arial" panose="020B0604020202020204" pitchFamily="34" charset="0"/>
          </a:endParaRPr>
        </a:p>
      </dgm:t>
    </dgm:pt>
    <dgm:pt modelId="{292F59B9-810F-4398-8BEC-46A3B3B5C2D8}" type="parTrans" cxnId="{23254EA3-35A0-4DEC-98BF-FC7829893DE0}">
      <dgm:prSet/>
      <dgm:spPr/>
      <dgm:t>
        <a:bodyPr/>
        <a:lstStyle/>
        <a:p>
          <a:endParaRPr lang="fr-FR"/>
        </a:p>
      </dgm:t>
    </dgm:pt>
    <dgm:pt modelId="{BD386B9F-7A59-4B81-9DD6-A7A664E7C8A5}" type="sibTrans" cxnId="{23254EA3-35A0-4DEC-98BF-FC7829893DE0}">
      <dgm:prSet/>
      <dgm:spPr/>
      <dgm:t>
        <a:bodyPr/>
        <a:lstStyle/>
        <a:p>
          <a:endParaRPr lang="fr-FR"/>
        </a:p>
      </dgm:t>
    </dgm:pt>
    <dgm:pt modelId="{D861A2DF-A37A-4314-8AD2-582A11EB49B4}">
      <dgm:prSet custT="1"/>
      <dgm:spPr/>
      <dgm:t>
        <a:bodyPr/>
        <a:lstStyle/>
        <a:p>
          <a:pPr algn="l" rtl="0">
            <a:buNone/>
          </a:pPr>
          <a:r>
            <a:rPr lang="fr-FR" sz="14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appuis spécifiques sur les financements du Conseil Régional </a:t>
          </a:r>
        </a:p>
      </dgm:t>
    </dgm:pt>
    <dgm:pt modelId="{02498ED0-E661-4C09-8876-7DA6FE6316DE}" type="parTrans" cxnId="{9582B033-7AC4-43AF-89ED-F929205DDC59}">
      <dgm:prSet/>
      <dgm:spPr/>
      <dgm:t>
        <a:bodyPr/>
        <a:lstStyle/>
        <a:p>
          <a:endParaRPr lang="fr-FR"/>
        </a:p>
      </dgm:t>
    </dgm:pt>
    <dgm:pt modelId="{8A18BE6E-103B-4C19-8DA9-BEA103866FA5}" type="sibTrans" cxnId="{9582B033-7AC4-43AF-89ED-F929205DDC59}">
      <dgm:prSet/>
      <dgm:spPr/>
      <dgm:t>
        <a:bodyPr/>
        <a:lstStyle/>
        <a:p>
          <a:endParaRPr lang="fr-FR"/>
        </a:p>
      </dgm:t>
    </dgm:pt>
    <dgm:pt modelId="{BCAB64DC-2602-40E7-BBD6-B5FDE7398E20}">
      <dgm:prSet phldr="0" custT="1"/>
      <dgm:spPr/>
      <dgm:t>
        <a:bodyPr/>
        <a:lstStyle/>
        <a:p>
          <a:pPr algn="l">
            <a:buClr>
              <a:schemeClr val="accent1"/>
            </a:buClr>
            <a:buFontTx/>
            <a:buNone/>
          </a:pPr>
          <a:r>
            <a:rPr lang="fr-FR" sz="1400" b="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 appuis à des centres en difficultés financières</a:t>
          </a:r>
          <a:endParaRPr lang="fr-FR" sz="1400" b="0" dirty="0">
            <a:latin typeface="Arial" panose="020B0604020202020204" pitchFamily="34" charset="0"/>
            <a:cs typeface="Arial" panose="020B0604020202020204" pitchFamily="34" charset="0"/>
          </a:endParaRPr>
        </a:p>
      </dgm:t>
    </dgm:pt>
    <dgm:pt modelId="{30475F65-2FBB-4888-9C5D-B7C3DA4E373F}" type="parTrans" cxnId="{68F99AB0-1D62-41F2-A628-3DA406AA38A6}">
      <dgm:prSet/>
      <dgm:spPr/>
      <dgm:t>
        <a:bodyPr/>
        <a:lstStyle/>
        <a:p>
          <a:endParaRPr lang="fr-FR"/>
        </a:p>
      </dgm:t>
    </dgm:pt>
    <dgm:pt modelId="{DACC002B-2672-4217-A9EF-9ED13A1BACEA}" type="sibTrans" cxnId="{68F99AB0-1D62-41F2-A628-3DA406AA38A6}">
      <dgm:prSet/>
      <dgm:spPr/>
      <dgm:t>
        <a:bodyPr/>
        <a:lstStyle/>
        <a:p>
          <a:endParaRPr lang="fr-FR"/>
        </a:p>
      </dgm:t>
    </dgm:pt>
    <dgm:pt modelId="{07766CE2-0B71-489F-A0B7-CF6C2CCA129C}">
      <dgm:prSet phldr="0" custT="1"/>
      <dgm:spPr/>
      <dgm:t>
        <a:bodyPr/>
        <a:lstStyle/>
        <a:p>
          <a:pPr algn="l">
            <a:buClr>
              <a:schemeClr val="accent1"/>
            </a:buClr>
            <a:buFontTx/>
            <a:buNone/>
          </a:pPr>
          <a:endParaRPr lang="fr-FR" sz="1050" b="0" dirty="0">
            <a:latin typeface="Arial" panose="020B0604020202020204" pitchFamily="34" charset="0"/>
            <a:cs typeface="Arial" panose="020B0604020202020204" pitchFamily="34" charset="0"/>
          </a:endParaRPr>
        </a:p>
      </dgm:t>
    </dgm:pt>
    <dgm:pt modelId="{B4E8B758-9F30-4F91-B548-9A49D35336E1}" type="parTrans" cxnId="{84E0EC81-641D-4C7C-A183-C9EFDE593193}">
      <dgm:prSet/>
      <dgm:spPr/>
      <dgm:t>
        <a:bodyPr/>
        <a:lstStyle/>
        <a:p>
          <a:endParaRPr lang="fr-FR"/>
        </a:p>
      </dgm:t>
    </dgm:pt>
    <dgm:pt modelId="{D48AAB91-DD42-4D94-B9E1-86383022E65C}" type="sibTrans" cxnId="{84E0EC81-641D-4C7C-A183-C9EFDE593193}">
      <dgm:prSet/>
      <dgm:spPr/>
      <dgm:t>
        <a:bodyPr/>
        <a:lstStyle/>
        <a:p>
          <a:endParaRPr lang="fr-FR"/>
        </a:p>
      </dgm:t>
    </dgm:pt>
    <dgm:pt modelId="{1580C8B1-4D3A-48A7-BA15-984E3709AA90}">
      <dgm:prSet phldrT="[Texte]" phldr="0" custT="1"/>
      <dgm:spPr>
        <a:solidFill>
          <a:schemeClr val="accent2">
            <a:lumMod val="40000"/>
            <a:lumOff val="60000"/>
          </a:schemeClr>
        </a:solidFill>
      </dgm:spPr>
      <dgm:t>
        <a:bodyPr/>
        <a:lstStyle/>
        <a:p>
          <a:pPr rtl="0">
            <a:buNone/>
          </a:pPr>
          <a:endParaRPr lang="fr-FR" sz="1100" dirty="0">
            <a:latin typeface="Arial" panose="020B0604020202020204" pitchFamily="34" charset="0"/>
            <a:cs typeface="Arial" panose="020B0604020202020204" pitchFamily="34" charset="0"/>
          </a:endParaRPr>
        </a:p>
      </dgm:t>
    </dgm:pt>
    <dgm:pt modelId="{DF1FBA2F-558D-4DC3-BD8C-E94C84D68833}" type="parTrans" cxnId="{152FAC3B-F4FD-48CC-A468-91BA43747E95}">
      <dgm:prSet/>
      <dgm:spPr/>
      <dgm:t>
        <a:bodyPr/>
        <a:lstStyle/>
        <a:p>
          <a:endParaRPr lang="fr-FR"/>
        </a:p>
      </dgm:t>
    </dgm:pt>
    <dgm:pt modelId="{84DD5BC6-A2FE-43E6-8AA9-3EB66E0ACC30}" type="sibTrans" cxnId="{152FAC3B-F4FD-48CC-A468-91BA43747E95}">
      <dgm:prSet/>
      <dgm:spPr/>
      <dgm:t>
        <a:bodyPr/>
        <a:lstStyle/>
        <a:p>
          <a:endParaRPr lang="fr-FR"/>
        </a:p>
      </dgm:t>
    </dgm:pt>
    <dgm:pt modelId="{91C766B0-36E4-4FC3-96D8-43E35470B174}">
      <dgm:prSet phldr="0" custT="1"/>
      <dgm:spPr/>
      <dgm:t>
        <a:bodyPr/>
        <a:lstStyle/>
        <a:p>
          <a:pPr rtl="0">
            <a:buNone/>
          </a:pPr>
          <a:endParaRPr lang="fr-FR" sz="700" b="0" dirty="0">
            <a:solidFill>
              <a:schemeClr val="tx1">
                <a:lumMod val="65000"/>
                <a:lumOff val="35000"/>
              </a:schemeClr>
            </a:solidFill>
            <a:latin typeface="Arial" panose="020B0604020202020204" pitchFamily="34" charset="0"/>
            <a:cs typeface="Arial" panose="020B0604020202020204" pitchFamily="34" charset="0"/>
          </a:endParaRPr>
        </a:p>
      </dgm:t>
    </dgm:pt>
    <dgm:pt modelId="{1AC43C23-4214-422E-850D-C7F3223471D5}" type="parTrans" cxnId="{DA026DA9-1548-4C6B-A427-81CA711B667E}">
      <dgm:prSet/>
      <dgm:spPr/>
      <dgm:t>
        <a:bodyPr/>
        <a:lstStyle/>
        <a:p>
          <a:endParaRPr lang="fr-FR"/>
        </a:p>
      </dgm:t>
    </dgm:pt>
    <dgm:pt modelId="{7988A5B4-927A-40C1-AF6A-09EE43F53B50}" type="sibTrans" cxnId="{DA026DA9-1548-4C6B-A427-81CA711B667E}">
      <dgm:prSet/>
      <dgm:spPr/>
      <dgm:t>
        <a:bodyPr/>
        <a:lstStyle/>
        <a:p>
          <a:endParaRPr lang="fr-FR"/>
        </a:p>
      </dgm:t>
    </dgm:pt>
    <dgm:pt modelId="{7D00F7E8-FC0B-4EB2-AF74-091BD5B45C97}">
      <dgm:prSet phldrT="[Texte]" phldr="0" custT="1"/>
      <dgm:spPr>
        <a:solidFill>
          <a:schemeClr val="accent2">
            <a:lumMod val="40000"/>
            <a:lumOff val="60000"/>
          </a:schemeClr>
        </a:solidFill>
      </dgm:spPr>
      <dgm:t>
        <a:bodyPr/>
        <a:lstStyle/>
        <a:p>
          <a:pPr rtl="0">
            <a:buNone/>
          </a:pPr>
          <a:r>
            <a:rPr lang="fr-FR" sz="1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8 premiers contacts </a:t>
          </a:r>
          <a:endParaRPr lang="fr-FR" sz="14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dgm:t>
    </dgm:pt>
    <dgm:pt modelId="{60860979-26E0-41BE-B9DE-6B71F76E2D8C}" type="parTrans" cxnId="{5D0CE8C6-067E-4665-A242-394020EB01CF}">
      <dgm:prSet/>
      <dgm:spPr/>
      <dgm:t>
        <a:bodyPr/>
        <a:lstStyle/>
        <a:p>
          <a:endParaRPr lang="fr-FR"/>
        </a:p>
      </dgm:t>
    </dgm:pt>
    <dgm:pt modelId="{2A55B7B8-207D-4FA1-AA9B-6902C83324FB}" type="sibTrans" cxnId="{5D0CE8C6-067E-4665-A242-394020EB01CF}">
      <dgm:prSet/>
      <dgm:spPr/>
      <dgm:t>
        <a:bodyPr/>
        <a:lstStyle/>
        <a:p>
          <a:endParaRPr lang="fr-FR"/>
        </a:p>
      </dgm:t>
    </dgm:pt>
    <dgm:pt modelId="{5CDA40FE-839C-4922-A718-78604969F92E}">
      <dgm:prSet phldrT="[Texte]" phldr="0" custT="1"/>
      <dgm:spPr>
        <a:solidFill>
          <a:schemeClr val="accent2">
            <a:lumMod val="40000"/>
            <a:lumOff val="60000"/>
          </a:schemeClr>
        </a:solidFill>
      </dgm:spPr>
      <dgm:t>
        <a:bodyPr/>
        <a:lstStyle/>
        <a:p>
          <a:pPr rtl="0">
            <a:buNone/>
          </a:pPr>
          <a:r>
            <a:rPr lang="fr-FR" sz="1400" b="0" dirty="0">
              <a:solidFill>
                <a:schemeClr val="tx1">
                  <a:lumMod val="65000"/>
                  <a:lumOff val="35000"/>
                </a:schemeClr>
              </a:solidFill>
              <a:latin typeface="Arial" panose="020B0604020202020204" pitchFamily="34" charset="0"/>
              <a:cs typeface="Arial" panose="020B0604020202020204" pitchFamily="34" charset="0"/>
            </a:rPr>
            <a:t>7 ouvertures de centres de santé polyvalents</a:t>
          </a:r>
        </a:p>
      </dgm:t>
    </dgm:pt>
    <dgm:pt modelId="{D02C982C-D1EC-4E59-B562-BE23DD85F7AB}" type="parTrans" cxnId="{8034DE2A-FF39-436A-B24D-5282A2193BE1}">
      <dgm:prSet/>
      <dgm:spPr/>
    </dgm:pt>
    <dgm:pt modelId="{70276A1F-09C6-49DB-93EC-A3C65598E997}" type="sibTrans" cxnId="{8034DE2A-FF39-436A-B24D-5282A2193BE1}">
      <dgm:prSet/>
      <dgm:spPr/>
    </dgm:pt>
    <dgm:pt modelId="{1126E926-B88C-42AB-AE58-173A8273C02D}" type="pres">
      <dgm:prSet presAssocID="{D0765469-4AC6-44AE-9DF4-E143367BD516}" presName="Name0" presStyleCnt="0">
        <dgm:presLayoutVars>
          <dgm:dir/>
          <dgm:animLvl val="lvl"/>
          <dgm:resizeHandles/>
        </dgm:presLayoutVars>
      </dgm:prSet>
      <dgm:spPr/>
    </dgm:pt>
    <dgm:pt modelId="{8413B062-60DC-4A22-8E40-45E73BD41FA2}" type="pres">
      <dgm:prSet presAssocID="{620B3F34-6A1F-4B5F-9E81-1EB2330E9863}" presName="linNode" presStyleCnt="0"/>
      <dgm:spPr/>
    </dgm:pt>
    <dgm:pt modelId="{FBDB8610-7C45-4049-9FAC-2B7C9409F2AE}" type="pres">
      <dgm:prSet presAssocID="{620B3F34-6A1F-4B5F-9E81-1EB2330E9863}" presName="parentShp" presStyleLbl="node1" presStyleIdx="0" presStyleCnt="5">
        <dgm:presLayoutVars>
          <dgm:bulletEnabled val="1"/>
        </dgm:presLayoutVars>
      </dgm:prSet>
      <dgm:spPr/>
    </dgm:pt>
    <dgm:pt modelId="{81B717FA-BBAF-4857-BEE2-50EBD907A27A}" type="pres">
      <dgm:prSet presAssocID="{620B3F34-6A1F-4B5F-9E81-1EB2330E9863}" presName="childShp" presStyleLbl="bgAccFollowNode1" presStyleIdx="0" presStyleCnt="5" custScaleY="114747">
        <dgm:presLayoutVars>
          <dgm:bulletEnabled val="1"/>
        </dgm:presLayoutVars>
      </dgm:prSet>
      <dgm:spPr/>
    </dgm:pt>
    <dgm:pt modelId="{4BC46EE3-C9BF-465A-8A96-F3EAA63A6096}" type="pres">
      <dgm:prSet presAssocID="{9647CDD4-2EFB-496E-A41C-CE647D7AA576}" presName="spacing" presStyleCnt="0"/>
      <dgm:spPr/>
    </dgm:pt>
    <dgm:pt modelId="{DCFDB553-6CC5-4B58-BA68-99751AEBB157}" type="pres">
      <dgm:prSet presAssocID="{1DFFB445-1400-4F94-B3C6-87CD898DD586}" presName="linNode" presStyleCnt="0"/>
      <dgm:spPr/>
    </dgm:pt>
    <dgm:pt modelId="{9E391E9B-E887-444F-B16C-654401C25014}" type="pres">
      <dgm:prSet presAssocID="{1DFFB445-1400-4F94-B3C6-87CD898DD586}" presName="parentShp" presStyleLbl="node1" presStyleIdx="1" presStyleCnt="5" custScaleY="69423">
        <dgm:presLayoutVars>
          <dgm:bulletEnabled val="1"/>
        </dgm:presLayoutVars>
      </dgm:prSet>
      <dgm:spPr/>
    </dgm:pt>
    <dgm:pt modelId="{985168BC-6659-48DA-8071-4F23FC047C5C}" type="pres">
      <dgm:prSet presAssocID="{1DFFB445-1400-4F94-B3C6-87CD898DD586}" presName="childShp" presStyleLbl="bgAccFollowNode1" presStyleIdx="1" presStyleCnt="5" custScaleY="73654">
        <dgm:presLayoutVars>
          <dgm:bulletEnabled val="1"/>
        </dgm:presLayoutVars>
      </dgm:prSet>
      <dgm:spPr/>
    </dgm:pt>
    <dgm:pt modelId="{4740D8D2-E915-4E27-BE6E-010C601B361C}" type="pres">
      <dgm:prSet presAssocID="{44BBF608-A638-4146-9EB9-CB804E768159}" presName="spacing" presStyleCnt="0"/>
      <dgm:spPr/>
    </dgm:pt>
    <dgm:pt modelId="{0A7D7D01-5CDC-4FDB-BA89-2C1873159107}" type="pres">
      <dgm:prSet presAssocID="{6D5383DA-9AFA-4541-AD7C-2119C4662696}" presName="linNode" presStyleCnt="0"/>
      <dgm:spPr/>
    </dgm:pt>
    <dgm:pt modelId="{1224358E-18D2-466D-A191-4697B65B0A36}" type="pres">
      <dgm:prSet presAssocID="{6D5383DA-9AFA-4541-AD7C-2119C4662696}" presName="parentShp" presStyleLbl="node1" presStyleIdx="2" presStyleCnt="5" custScaleY="69423">
        <dgm:presLayoutVars>
          <dgm:bulletEnabled val="1"/>
        </dgm:presLayoutVars>
      </dgm:prSet>
      <dgm:spPr/>
    </dgm:pt>
    <dgm:pt modelId="{479B411A-769A-42DF-BA38-F9EFEFB809B5}" type="pres">
      <dgm:prSet presAssocID="{6D5383DA-9AFA-4541-AD7C-2119C4662696}" presName="childShp" presStyleLbl="bgAccFollowNode1" presStyleIdx="2" presStyleCnt="5" custScaleY="70811">
        <dgm:presLayoutVars>
          <dgm:bulletEnabled val="1"/>
        </dgm:presLayoutVars>
      </dgm:prSet>
      <dgm:spPr/>
    </dgm:pt>
    <dgm:pt modelId="{95DDA531-32B8-4615-85FE-B690A290E4DF}" type="pres">
      <dgm:prSet presAssocID="{84794E63-9398-45D3-90B0-9768252AD063}" presName="spacing" presStyleCnt="0"/>
      <dgm:spPr/>
    </dgm:pt>
    <dgm:pt modelId="{136E2F41-B37E-4832-B6D1-D438348DA9F4}" type="pres">
      <dgm:prSet presAssocID="{0A31E995-D5DA-4C15-B875-4ACC8D556B91}" presName="linNode" presStyleCnt="0"/>
      <dgm:spPr/>
    </dgm:pt>
    <dgm:pt modelId="{4E01E237-DAC5-43B5-B9C3-DD208BA164E8}" type="pres">
      <dgm:prSet presAssocID="{0A31E995-D5DA-4C15-B875-4ACC8D556B91}" presName="parentShp" presStyleLbl="node1" presStyleIdx="3" presStyleCnt="5" custScaleY="69423">
        <dgm:presLayoutVars>
          <dgm:bulletEnabled val="1"/>
        </dgm:presLayoutVars>
      </dgm:prSet>
      <dgm:spPr/>
    </dgm:pt>
    <dgm:pt modelId="{3BCA61B9-1513-4233-973C-5E3B71F03929}" type="pres">
      <dgm:prSet presAssocID="{0A31E995-D5DA-4C15-B875-4ACC8D556B91}" presName="childShp" presStyleLbl="bgAccFollowNode1" presStyleIdx="3" presStyleCnt="5" custScaleY="70588">
        <dgm:presLayoutVars>
          <dgm:bulletEnabled val="1"/>
        </dgm:presLayoutVars>
      </dgm:prSet>
      <dgm:spPr/>
    </dgm:pt>
    <dgm:pt modelId="{1C8A3A44-F662-4B88-A795-69F1557BBD9D}" type="pres">
      <dgm:prSet presAssocID="{B6758AAB-1910-4A51-A39D-069E0F737AD9}" presName="spacing" presStyleCnt="0"/>
      <dgm:spPr/>
    </dgm:pt>
    <dgm:pt modelId="{507E5428-D84D-43A9-BC4F-65F99CE10DBF}" type="pres">
      <dgm:prSet presAssocID="{7EE5D905-EB04-430A-9387-20EBDA266929}" presName="linNode" presStyleCnt="0"/>
      <dgm:spPr/>
    </dgm:pt>
    <dgm:pt modelId="{34120037-C1A9-4E9D-A495-62AD7159A2FE}" type="pres">
      <dgm:prSet presAssocID="{7EE5D905-EB04-430A-9387-20EBDA266929}" presName="parentShp" presStyleLbl="node1" presStyleIdx="4" presStyleCnt="5" custScaleY="69928">
        <dgm:presLayoutVars>
          <dgm:bulletEnabled val="1"/>
        </dgm:presLayoutVars>
      </dgm:prSet>
      <dgm:spPr/>
    </dgm:pt>
    <dgm:pt modelId="{9DE561E5-E7B9-42CA-BA53-57644C93AFA8}" type="pres">
      <dgm:prSet presAssocID="{7EE5D905-EB04-430A-9387-20EBDA266929}" presName="childShp" presStyleLbl="bgAccFollowNode1" presStyleIdx="4" presStyleCnt="5" custScaleY="70514">
        <dgm:presLayoutVars>
          <dgm:bulletEnabled val="1"/>
        </dgm:presLayoutVars>
      </dgm:prSet>
      <dgm:spPr/>
    </dgm:pt>
  </dgm:ptLst>
  <dgm:cxnLst>
    <dgm:cxn modelId="{2B367A00-1055-40C8-B934-E576491CC0E2}" type="presOf" srcId="{C9749F1C-633D-4826-86DA-6F286A00D43D}" destId="{81B717FA-BBAF-4857-BEE2-50EBD907A27A}" srcOrd="0" destOrd="0" presId="urn:microsoft.com/office/officeart/2005/8/layout/vList6"/>
    <dgm:cxn modelId="{09956C09-5318-4D36-94BD-5C1FBED6A71F}" type="presOf" srcId="{1449476C-11FF-40C7-AB50-FCA35783D443}" destId="{479B411A-769A-42DF-BA38-F9EFEFB809B5}" srcOrd="0" destOrd="1" presId="urn:microsoft.com/office/officeart/2005/8/layout/vList6"/>
    <dgm:cxn modelId="{C47F2416-EDF2-4AC0-82D9-525B7D3F8713}" type="presOf" srcId="{C3D21F1A-B454-437F-B81E-21AAE9E4D64E}" destId="{9DE561E5-E7B9-42CA-BA53-57644C93AFA8}" srcOrd="0" destOrd="0" presId="urn:microsoft.com/office/officeart/2005/8/layout/vList6"/>
    <dgm:cxn modelId="{5C77501E-58F3-403E-A4E3-96CBAE2FAC00}" srcId="{1DFFB445-1400-4F94-B3C6-87CD898DD586}" destId="{F02A14C2-C919-458E-A763-B30E9AE56619}" srcOrd="1" destOrd="0" parTransId="{CA1B1AEE-DAE3-4C8C-84D0-58B52C3CF736}" sibTransId="{7D7A4B19-D458-4F76-80FB-10007E807D17}"/>
    <dgm:cxn modelId="{69B09D1E-4468-4FED-8686-B63B6216D229}" type="presOf" srcId="{91C766B0-36E4-4FC3-96D8-43E35470B174}" destId="{985168BC-6659-48DA-8071-4F23FC047C5C}" srcOrd="0" destOrd="0" presId="urn:microsoft.com/office/officeart/2005/8/layout/vList6"/>
    <dgm:cxn modelId="{686C5B22-0175-4EEA-80C7-9B3F9ED2A8E8}" srcId="{D0765469-4AC6-44AE-9DF4-E143367BD516}" destId="{0A31E995-D5DA-4C15-B875-4ACC8D556B91}" srcOrd="3" destOrd="0" parTransId="{844925F8-AA7D-48B4-9F45-55F7C5E6F94D}" sibTransId="{B6758AAB-1910-4A51-A39D-069E0F737AD9}"/>
    <dgm:cxn modelId="{8034DE2A-FF39-436A-B24D-5282A2193BE1}" srcId="{620B3F34-6A1F-4B5F-9E81-1EB2330E9863}" destId="{5CDA40FE-839C-4922-A718-78604969F92E}" srcOrd="2" destOrd="0" parTransId="{D02C982C-D1EC-4E59-B562-BE23DD85F7AB}" sibTransId="{70276A1F-09C6-49DB-93EC-A3C65598E997}"/>
    <dgm:cxn modelId="{9582B033-7AC4-43AF-89ED-F929205DDC59}" srcId="{7EE5D905-EB04-430A-9387-20EBDA266929}" destId="{D861A2DF-A37A-4314-8AD2-582A11EB49B4}" srcOrd="1" destOrd="0" parTransId="{02498ED0-E661-4C09-8876-7DA6FE6316DE}" sibTransId="{8A18BE6E-103B-4C19-8DA9-BEA103866FA5}"/>
    <dgm:cxn modelId="{709B2B38-523E-4964-9A8E-E41565C5D710}" type="presOf" srcId="{7D00F7E8-FC0B-4EB2-AF74-091BD5B45C97}" destId="{81B717FA-BBAF-4857-BEE2-50EBD907A27A}" srcOrd="0" destOrd="1" presId="urn:microsoft.com/office/officeart/2005/8/layout/vList6"/>
    <dgm:cxn modelId="{152FAC3B-F4FD-48CC-A468-91BA43747E95}" srcId="{6D5383DA-9AFA-4541-AD7C-2119C4662696}" destId="{1580C8B1-4D3A-48A7-BA15-984E3709AA90}" srcOrd="0" destOrd="0" parTransId="{DF1FBA2F-558D-4DC3-BD8C-E94C84D68833}" sibTransId="{84DD5BC6-A2FE-43E6-8AA9-3EB66E0ACC30}"/>
    <dgm:cxn modelId="{B11A755F-952C-4AE6-881C-EA20D3F023BD}" type="presOf" srcId="{07766CE2-0B71-489F-A0B7-CF6C2CCA129C}" destId="{3BCA61B9-1513-4233-973C-5E3B71F03929}" srcOrd="0" destOrd="0" presId="urn:microsoft.com/office/officeart/2005/8/layout/vList6"/>
    <dgm:cxn modelId="{E3739661-F589-42E5-A368-D3A5488936B4}" srcId="{D0765469-4AC6-44AE-9DF4-E143367BD516}" destId="{6D5383DA-9AFA-4541-AD7C-2119C4662696}" srcOrd="2" destOrd="0" parTransId="{7A976C0F-EFE4-4521-B587-DECF28FF82BB}" sibTransId="{84794E63-9398-45D3-90B0-9768252AD063}"/>
    <dgm:cxn modelId="{F455E561-E3C1-4BBD-8627-2611E5B0A1D3}" srcId="{620B3F34-6A1F-4B5F-9E81-1EB2330E9863}" destId="{C9749F1C-633D-4826-86DA-6F286A00D43D}" srcOrd="0" destOrd="0" parTransId="{A8650E90-33A5-438F-AB35-3280DC94A1B2}" sibTransId="{69AA421B-6534-47E8-96C6-081A7EA6B8E2}"/>
    <dgm:cxn modelId="{8C65E962-5E2D-410F-A6EE-DB62ED4F453D}" type="presOf" srcId="{F02A14C2-C919-458E-A763-B30E9AE56619}" destId="{985168BC-6659-48DA-8071-4F23FC047C5C}" srcOrd="0" destOrd="1" presId="urn:microsoft.com/office/officeart/2005/8/layout/vList6"/>
    <dgm:cxn modelId="{5BD0FD69-D108-4EA4-8795-103709370A16}" type="presOf" srcId="{0E1989C8-12D2-4B66-9C73-6D61B1634637}" destId="{81B717FA-BBAF-4857-BEE2-50EBD907A27A}" srcOrd="0" destOrd="3" presId="urn:microsoft.com/office/officeart/2005/8/layout/vList6"/>
    <dgm:cxn modelId="{CC29434A-E9A8-47CA-BEC5-14E642C718C4}" srcId="{D0765469-4AC6-44AE-9DF4-E143367BD516}" destId="{7EE5D905-EB04-430A-9387-20EBDA266929}" srcOrd="4" destOrd="0" parTransId="{2342EC67-1C0E-4D5A-AE38-9672442B886C}" sibTransId="{81181808-A86E-4F70-969E-6E3552683BD3}"/>
    <dgm:cxn modelId="{2118CE4A-BF83-4FC3-BB70-1A481D7F3502}" type="presOf" srcId="{7EE5D905-EB04-430A-9387-20EBDA266929}" destId="{34120037-C1A9-4E9D-A495-62AD7159A2FE}" srcOrd="0" destOrd="0" presId="urn:microsoft.com/office/officeart/2005/8/layout/vList6"/>
    <dgm:cxn modelId="{4B28D673-7B29-4819-8191-E5B7D5EE7F36}" type="presOf" srcId="{620B3F34-6A1F-4B5F-9E81-1EB2330E9863}" destId="{FBDB8610-7C45-4049-9FAC-2B7C9409F2AE}" srcOrd="0" destOrd="0" presId="urn:microsoft.com/office/officeart/2005/8/layout/vList6"/>
    <dgm:cxn modelId="{84E0EC81-641D-4C7C-A183-C9EFDE593193}" srcId="{0A31E995-D5DA-4C15-B875-4ACC8D556B91}" destId="{07766CE2-0B71-489F-A0B7-CF6C2CCA129C}" srcOrd="0" destOrd="0" parTransId="{B4E8B758-9F30-4F91-B548-9A49D35336E1}" sibTransId="{D48AAB91-DD42-4D94-B9E1-86383022E65C}"/>
    <dgm:cxn modelId="{017EBB93-63AE-49F9-89AF-A479BABC3191}" type="presOf" srcId="{6D5383DA-9AFA-4541-AD7C-2119C4662696}" destId="{1224358E-18D2-466D-A191-4697B65B0A36}" srcOrd="0" destOrd="0" presId="urn:microsoft.com/office/officeart/2005/8/layout/vList6"/>
    <dgm:cxn modelId="{23254EA3-35A0-4DEC-98BF-FC7829893DE0}" srcId="{7EE5D905-EB04-430A-9387-20EBDA266929}" destId="{C3D21F1A-B454-437F-B81E-21AAE9E4D64E}" srcOrd="0" destOrd="0" parTransId="{292F59B9-810F-4398-8BEC-46A3B3B5C2D8}" sibTransId="{BD386B9F-7A59-4B81-9DD6-A7A664E7C8A5}"/>
    <dgm:cxn modelId="{AF7E54A5-B393-425D-B040-2AE16C581854}" srcId="{6D5383DA-9AFA-4541-AD7C-2119C4662696}" destId="{1449476C-11FF-40C7-AB50-FCA35783D443}" srcOrd="1" destOrd="0" parTransId="{3007BB5C-37BA-4758-A16B-0BEC6B802C20}" sibTransId="{E07BFC02-4A76-4F94-9459-2125CC42F3E0}"/>
    <dgm:cxn modelId="{DA026DA9-1548-4C6B-A427-81CA711B667E}" srcId="{1DFFB445-1400-4F94-B3C6-87CD898DD586}" destId="{91C766B0-36E4-4FC3-96D8-43E35470B174}" srcOrd="0" destOrd="0" parTransId="{1AC43C23-4214-422E-850D-C7F3223471D5}" sibTransId="{7988A5B4-927A-40C1-AF6A-09EE43F53B50}"/>
    <dgm:cxn modelId="{68F99AB0-1D62-41F2-A628-3DA406AA38A6}" srcId="{0A31E995-D5DA-4C15-B875-4ACC8D556B91}" destId="{BCAB64DC-2602-40E7-BBD6-B5FDE7398E20}" srcOrd="1" destOrd="0" parTransId="{30475F65-2FBB-4888-9C5D-B7C3DA4E373F}" sibTransId="{DACC002B-2672-4217-A9EF-9ED13A1BACEA}"/>
    <dgm:cxn modelId="{B4D3DABE-6E6E-43B7-8C53-2551F4C85A44}" srcId="{620B3F34-6A1F-4B5F-9E81-1EB2330E9863}" destId="{0E1989C8-12D2-4B66-9C73-6D61B1634637}" srcOrd="3" destOrd="0" parTransId="{E0C1E885-7553-4E03-8705-F274F30B12EE}" sibTransId="{6BB76AFA-5544-4927-A9B3-20B015ABB4E7}"/>
    <dgm:cxn modelId="{8B9C3BC0-F675-4490-BBC1-4A0991B05430}" type="presOf" srcId="{0A31E995-D5DA-4C15-B875-4ACC8D556B91}" destId="{4E01E237-DAC5-43B5-B9C3-DD208BA164E8}" srcOrd="0" destOrd="0" presId="urn:microsoft.com/office/officeart/2005/8/layout/vList6"/>
    <dgm:cxn modelId="{67C4ECC1-3468-43AF-937A-18A4417E91D3}" type="presOf" srcId="{5CDA40FE-839C-4922-A718-78604969F92E}" destId="{81B717FA-BBAF-4857-BEE2-50EBD907A27A}" srcOrd="0" destOrd="2" presId="urn:microsoft.com/office/officeart/2005/8/layout/vList6"/>
    <dgm:cxn modelId="{D3CDA5C4-0C40-423B-BD19-F2D3D92D51EF}" type="presOf" srcId="{D0765469-4AC6-44AE-9DF4-E143367BD516}" destId="{1126E926-B88C-42AB-AE58-173A8273C02D}" srcOrd="0" destOrd="0" presId="urn:microsoft.com/office/officeart/2005/8/layout/vList6"/>
    <dgm:cxn modelId="{5D0CE8C6-067E-4665-A242-394020EB01CF}" srcId="{620B3F34-6A1F-4B5F-9E81-1EB2330E9863}" destId="{7D00F7E8-FC0B-4EB2-AF74-091BD5B45C97}" srcOrd="1" destOrd="0" parTransId="{60860979-26E0-41BE-B9DE-6B71F76E2D8C}" sibTransId="{2A55B7B8-207D-4FA1-AA9B-6902C83324FB}"/>
    <dgm:cxn modelId="{A801CCCD-A963-4F35-AFFA-BAD2DCC2F85D}" srcId="{D0765469-4AC6-44AE-9DF4-E143367BD516}" destId="{620B3F34-6A1F-4B5F-9E81-1EB2330E9863}" srcOrd="0" destOrd="0" parTransId="{72FE57FA-47D1-42FB-B2A3-67F80E4D2B9C}" sibTransId="{9647CDD4-2EFB-496E-A41C-CE647D7AA576}"/>
    <dgm:cxn modelId="{8A6501DB-62B0-4797-83F1-3E77AF5B2830}" type="presOf" srcId="{D861A2DF-A37A-4314-8AD2-582A11EB49B4}" destId="{9DE561E5-E7B9-42CA-BA53-57644C93AFA8}" srcOrd="0" destOrd="1" presId="urn:microsoft.com/office/officeart/2005/8/layout/vList6"/>
    <dgm:cxn modelId="{0463FAE0-F5E8-4705-8BC3-25E4F702AECC}" srcId="{D0765469-4AC6-44AE-9DF4-E143367BD516}" destId="{1DFFB445-1400-4F94-B3C6-87CD898DD586}" srcOrd="1" destOrd="0" parTransId="{31FD3BC9-FD5D-4644-9627-699A5823B247}" sibTransId="{44BBF608-A638-4146-9EB9-CB804E768159}"/>
    <dgm:cxn modelId="{E5C18FE2-2FE7-45DB-BB23-1DF562C2A257}" type="presOf" srcId="{BCAB64DC-2602-40E7-BBD6-B5FDE7398E20}" destId="{3BCA61B9-1513-4233-973C-5E3B71F03929}" srcOrd="0" destOrd="1" presId="urn:microsoft.com/office/officeart/2005/8/layout/vList6"/>
    <dgm:cxn modelId="{EE3233F3-CB29-40D6-A15D-70DC32D5E065}" type="presOf" srcId="{1580C8B1-4D3A-48A7-BA15-984E3709AA90}" destId="{479B411A-769A-42DF-BA38-F9EFEFB809B5}" srcOrd="0" destOrd="0" presId="urn:microsoft.com/office/officeart/2005/8/layout/vList6"/>
    <dgm:cxn modelId="{E3F20EFD-05C7-4AE0-89BC-93C4CB704389}" type="presOf" srcId="{1DFFB445-1400-4F94-B3C6-87CD898DD586}" destId="{9E391E9B-E887-444F-B16C-654401C25014}" srcOrd="0" destOrd="0" presId="urn:microsoft.com/office/officeart/2005/8/layout/vList6"/>
    <dgm:cxn modelId="{0C14247F-14B4-4D30-8CA6-10B635DD3BB8}" type="presParOf" srcId="{1126E926-B88C-42AB-AE58-173A8273C02D}" destId="{8413B062-60DC-4A22-8E40-45E73BD41FA2}" srcOrd="0" destOrd="0" presId="urn:microsoft.com/office/officeart/2005/8/layout/vList6"/>
    <dgm:cxn modelId="{879FD47B-01AB-4E89-A88A-E88B12447D32}" type="presParOf" srcId="{8413B062-60DC-4A22-8E40-45E73BD41FA2}" destId="{FBDB8610-7C45-4049-9FAC-2B7C9409F2AE}" srcOrd="0" destOrd="0" presId="urn:microsoft.com/office/officeart/2005/8/layout/vList6"/>
    <dgm:cxn modelId="{8CE3AD66-68CF-45A6-B37D-56CE0354A43B}" type="presParOf" srcId="{8413B062-60DC-4A22-8E40-45E73BD41FA2}" destId="{81B717FA-BBAF-4857-BEE2-50EBD907A27A}" srcOrd="1" destOrd="0" presId="urn:microsoft.com/office/officeart/2005/8/layout/vList6"/>
    <dgm:cxn modelId="{51F1C761-2CAD-4375-A7F6-910E14328D66}" type="presParOf" srcId="{1126E926-B88C-42AB-AE58-173A8273C02D}" destId="{4BC46EE3-C9BF-465A-8A96-F3EAA63A6096}" srcOrd="1" destOrd="0" presId="urn:microsoft.com/office/officeart/2005/8/layout/vList6"/>
    <dgm:cxn modelId="{FFBB0DE4-8CA2-4A67-BEE8-08DCADB1831C}" type="presParOf" srcId="{1126E926-B88C-42AB-AE58-173A8273C02D}" destId="{DCFDB553-6CC5-4B58-BA68-99751AEBB157}" srcOrd="2" destOrd="0" presId="urn:microsoft.com/office/officeart/2005/8/layout/vList6"/>
    <dgm:cxn modelId="{72B02EF4-7B5F-4695-90F5-B1C7538A123B}" type="presParOf" srcId="{DCFDB553-6CC5-4B58-BA68-99751AEBB157}" destId="{9E391E9B-E887-444F-B16C-654401C25014}" srcOrd="0" destOrd="0" presId="urn:microsoft.com/office/officeart/2005/8/layout/vList6"/>
    <dgm:cxn modelId="{4D06DF41-6A42-4CD3-B4A8-F3281DE3C445}" type="presParOf" srcId="{DCFDB553-6CC5-4B58-BA68-99751AEBB157}" destId="{985168BC-6659-48DA-8071-4F23FC047C5C}" srcOrd="1" destOrd="0" presId="urn:microsoft.com/office/officeart/2005/8/layout/vList6"/>
    <dgm:cxn modelId="{03DBD3B7-B765-447B-81DF-EC9D4FAA8EC9}" type="presParOf" srcId="{1126E926-B88C-42AB-AE58-173A8273C02D}" destId="{4740D8D2-E915-4E27-BE6E-010C601B361C}" srcOrd="3" destOrd="0" presId="urn:microsoft.com/office/officeart/2005/8/layout/vList6"/>
    <dgm:cxn modelId="{8278DD22-4C61-493F-B3A5-BEB0975BF49E}" type="presParOf" srcId="{1126E926-B88C-42AB-AE58-173A8273C02D}" destId="{0A7D7D01-5CDC-4FDB-BA89-2C1873159107}" srcOrd="4" destOrd="0" presId="urn:microsoft.com/office/officeart/2005/8/layout/vList6"/>
    <dgm:cxn modelId="{C07AD522-3BC5-448D-9D3C-3F1FD632D5C3}" type="presParOf" srcId="{0A7D7D01-5CDC-4FDB-BA89-2C1873159107}" destId="{1224358E-18D2-466D-A191-4697B65B0A36}" srcOrd="0" destOrd="0" presId="urn:microsoft.com/office/officeart/2005/8/layout/vList6"/>
    <dgm:cxn modelId="{4857AF66-43FD-4F1D-9B95-630E393CBC08}" type="presParOf" srcId="{0A7D7D01-5CDC-4FDB-BA89-2C1873159107}" destId="{479B411A-769A-42DF-BA38-F9EFEFB809B5}" srcOrd="1" destOrd="0" presId="urn:microsoft.com/office/officeart/2005/8/layout/vList6"/>
    <dgm:cxn modelId="{443480F0-B1D3-4BDB-B523-A42CDA039AA5}" type="presParOf" srcId="{1126E926-B88C-42AB-AE58-173A8273C02D}" destId="{95DDA531-32B8-4615-85FE-B690A290E4DF}" srcOrd="5" destOrd="0" presId="urn:microsoft.com/office/officeart/2005/8/layout/vList6"/>
    <dgm:cxn modelId="{1B70165A-5C51-411C-B54F-05C0D5CEB986}" type="presParOf" srcId="{1126E926-B88C-42AB-AE58-173A8273C02D}" destId="{136E2F41-B37E-4832-B6D1-D438348DA9F4}" srcOrd="6" destOrd="0" presId="urn:microsoft.com/office/officeart/2005/8/layout/vList6"/>
    <dgm:cxn modelId="{43C31BDB-E930-452E-AA1B-F858513C1BA6}" type="presParOf" srcId="{136E2F41-B37E-4832-B6D1-D438348DA9F4}" destId="{4E01E237-DAC5-43B5-B9C3-DD208BA164E8}" srcOrd="0" destOrd="0" presId="urn:microsoft.com/office/officeart/2005/8/layout/vList6"/>
    <dgm:cxn modelId="{3E1A45BB-7016-4D63-B232-94C4A37D9964}" type="presParOf" srcId="{136E2F41-B37E-4832-B6D1-D438348DA9F4}" destId="{3BCA61B9-1513-4233-973C-5E3B71F03929}" srcOrd="1" destOrd="0" presId="urn:microsoft.com/office/officeart/2005/8/layout/vList6"/>
    <dgm:cxn modelId="{72108ADB-B43B-4F6E-997E-DB9B739DA179}" type="presParOf" srcId="{1126E926-B88C-42AB-AE58-173A8273C02D}" destId="{1C8A3A44-F662-4B88-A795-69F1557BBD9D}" srcOrd="7" destOrd="0" presId="urn:microsoft.com/office/officeart/2005/8/layout/vList6"/>
    <dgm:cxn modelId="{6967094E-EC28-4E27-A11D-D58686C3E977}" type="presParOf" srcId="{1126E926-B88C-42AB-AE58-173A8273C02D}" destId="{507E5428-D84D-43A9-BC4F-65F99CE10DBF}" srcOrd="8" destOrd="0" presId="urn:microsoft.com/office/officeart/2005/8/layout/vList6"/>
    <dgm:cxn modelId="{3511ABB3-D236-4D61-8056-A5A07B2DBFE4}" type="presParOf" srcId="{507E5428-D84D-43A9-BC4F-65F99CE10DBF}" destId="{34120037-C1A9-4E9D-A495-62AD7159A2FE}" srcOrd="0" destOrd="0" presId="urn:microsoft.com/office/officeart/2005/8/layout/vList6"/>
    <dgm:cxn modelId="{63295CAC-C794-44F5-8F9D-25ECBEA0617F}" type="presParOf" srcId="{507E5428-D84D-43A9-BC4F-65F99CE10DBF}" destId="{9DE561E5-E7B9-42CA-BA53-57644C93AF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1B4A4-D455-49CF-A451-A8560DE42F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F4BF0CE-83BE-4432-BF43-D28072E3DD2B}">
      <dgm:prSet phldrT="[Texte]" custT="1"/>
      <dgm:spPr>
        <a:solidFill>
          <a:schemeClr val="accent6">
            <a:lumMod val="50000"/>
          </a:schemeClr>
        </a:solidFill>
      </dgm:spPr>
      <dgm:t>
        <a:bodyPr/>
        <a:lstStyle/>
        <a:p>
          <a:r>
            <a:rPr lang="fr-FR" sz="1400" b="1" dirty="0">
              <a:latin typeface="Arial" panose="020B0604020202020204" pitchFamily="34" charset="0"/>
              <a:cs typeface="Arial" panose="020B0604020202020204" pitchFamily="34" charset="0"/>
            </a:rPr>
            <a:t>Information sur le fonctionnement d’un centre de santé</a:t>
          </a:r>
          <a:r>
            <a:rPr lang="fr-FR" sz="1400" dirty="0">
              <a:latin typeface="Arial" panose="020B0604020202020204" pitchFamily="34" charset="0"/>
              <a:cs typeface="Arial" panose="020B0604020202020204" pitchFamily="34" charset="0"/>
            </a:rPr>
            <a:t> </a:t>
          </a:r>
        </a:p>
      </dgm:t>
    </dgm:pt>
    <dgm:pt modelId="{62ECC9FC-3C1F-4353-8ED4-2912F417058A}" type="parTrans" cxnId="{27837781-7168-448E-AF35-DEEF61488EBC}">
      <dgm:prSet/>
      <dgm:spPr/>
      <dgm:t>
        <a:bodyPr/>
        <a:lstStyle/>
        <a:p>
          <a:endParaRPr lang="fr-FR" sz="1400"/>
        </a:p>
      </dgm:t>
    </dgm:pt>
    <dgm:pt modelId="{D0BD8FC7-214C-46EA-9788-1255B02B371D}" type="sibTrans" cxnId="{27837781-7168-448E-AF35-DEEF61488EBC}">
      <dgm:prSet/>
      <dgm:spPr/>
      <dgm:t>
        <a:bodyPr/>
        <a:lstStyle/>
        <a:p>
          <a:endParaRPr lang="fr-FR" sz="1400"/>
        </a:p>
      </dgm:t>
    </dgm:pt>
    <dgm:pt modelId="{F09824E6-6C7F-4443-B154-1C3B0B3E0725}">
      <dgm:prSet phldrT="[Texte]" custT="1"/>
      <dgm:spPr>
        <a:solidFill>
          <a:schemeClr val="accent6">
            <a:lumMod val="50000"/>
          </a:schemeClr>
        </a:solidFill>
      </dgm:spPr>
      <dgm:t>
        <a:bodyPr/>
        <a:lstStyle/>
        <a:p>
          <a:r>
            <a:rPr lang="fr-FR" sz="1400" b="1" dirty="0">
              <a:latin typeface="Arial" panose="020B0604020202020204" pitchFamily="34" charset="0"/>
              <a:cs typeface="Arial" panose="020B0604020202020204" pitchFamily="34" charset="0"/>
            </a:rPr>
            <a:t>Information sur les modalités de création d’un centre de santé</a:t>
          </a:r>
          <a:endParaRPr lang="fr-FR" sz="1400" dirty="0">
            <a:latin typeface="Arial" panose="020B0604020202020204" pitchFamily="34" charset="0"/>
            <a:cs typeface="Arial" panose="020B0604020202020204" pitchFamily="34" charset="0"/>
          </a:endParaRPr>
        </a:p>
      </dgm:t>
    </dgm:pt>
    <dgm:pt modelId="{4C87A43D-DBEF-4F03-B620-573878C01A93}" type="parTrans" cxnId="{8E3A1971-E231-449E-AAD2-7D48608D3E07}">
      <dgm:prSet/>
      <dgm:spPr/>
      <dgm:t>
        <a:bodyPr/>
        <a:lstStyle/>
        <a:p>
          <a:endParaRPr lang="fr-FR" sz="1400"/>
        </a:p>
      </dgm:t>
    </dgm:pt>
    <dgm:pt modelId="{5C9CF60F-504C-4694-98E2-648FDE58499C}" type="sibTrans" cxnId="{8E3A1971-E231-449E-AAD2-7D48608D3E07}">
      <dgm:prSet/>
      <dgm:spPr/>
      <dgm:t>
        <a:bodyPr/>
        <a:lstStyle/>
        <a:p>
          <a:endParaRPr lang="fr-FR" sz="1400"/>
        </a:p>
      </dgm:t>
    </dgm:pt>
    <dgm:pt modelId="{EBD1DF54-179F-44B0-BA10-A4A24F3111BC}">
      <dgm:prSet custT="1"/>
      <dgm:spPr>
        <a:solidFill>
          <a:schemeClr val="accent6">
            <a:lumMod val="50000"/>
          </a:schemeClr>
        </a:solidFill>
      </dgm:spPr>
      <dgm:t>
        <a:bodyPr/>
        <a:lstStyle/>
        <a:p>
          <a:pPr>
            <a:buFont typeface="Calibri" panose="020F0502020204030204" pitchFamily="34" charset="0"/>
            <a:buChar char="-"/>
          </a:pPr>
          <a:r>
            <a:rPr lang="fr-FR" sz="1400" b="1" dirty="0">
              <a:latin typeface="Arial" panose="020B0604020202020204" pitchFamily="34" charset="0"/>
              <a:cs typeface="Arial" panose="020B0604020202020204" pitchFamily="34" charset="0"/>
            </a:rPr>
            <a:t>Appui à la recherche de financements</a:t>
          </a:r>
          <a:r>
            <a:rPr lang="fr-FR" sz="1400" dirty="0">
              <a:latin typeface="Arial" panose="020B0604020202020204" pitchFamily="34" charset="0"/>
              <a:cs typeface="Arial" panose="020B0604020202020204" pitchFamily="34" charset="0"/>
            </a:rPr>
            <a:t> </a:t>
          </a:r>
        </a:p>
      </dgm:t>
    </dgm:pt>
    <dgm:pt modelId="{471DE995-D7D4-47AB-A0C6-F695883213BF}" type="parTrans" cxnId="{5DDDF723-3BF7-44A5-983B-9FC7168977BA}">
      <dgm:prSet/>
      <dgm:spPr/>
      <dgm:t>
        <a:bodyPr/>
        <a:lstStyle/>
        <a:p>
          <a:endParaRPr lang="fr-FR" sz="1400"/>
        </a:p>
      </dgm:t>
    </dgm:pt>
    <dgm:pt modelId="{F7AD30C8-BBE3-4EC6-BDB7-7A353E3987DA}" type="sibTrans" cxnId="{5DDDF723-3BF7-44A5-983B-9FC7168977BA}">
      <dgm:prSet/>
      <dgm:spPr/>
      <dgm:t>
        <a:bodyPr/>
        <a:lstStyle/>
        <a:p>
          <a:endParaRPr lang="fr-FR" sz="1400"/>
        </a:p>
      </dgm:t>
    </dgm:pt>
    <dgm:pt modelId="{A045D9D2-7347-409A-84C5-5DF56F5F2086}">
      <dgm:prSet phldrT="[Texte]" custT="1"/>
      <dgm:spPr>
        <a:solidFill>
          <a:schemeClr val="accent6">
            <a:lumMod val="50000"/>
          </a:schemeClr>
        </a:solidFill>
      </dgm:spPr>
      <dgm:t>
        <a:bodyPr spcFirstLastPara="0" vert="horz" wrap="square" lIns="177419" tIns="0" rIns="177419" bIns="0" numCol="1" spcCol="1270" anchor="ctr" anchorCtr="0"/>
        <a:lstStyle/>
        <a:p>
          <a:pPr marL="0" lvl="0" indent="0" algn="l" defTabSz="533400">
            <a:lnSpc>
              <a:spcPct val="90000"/>
            </a:lnSpc>
            <a:spcBef>
              <a:spcPct val="0"/>
            </a:spcBef>
            <a:spcAft>
              <a:spcPct val="35000"/>
            </a:spcAft>
            <a:buNone/>
          </a:pPr>
          <a:r>
            <a:rPr lang="fr-FR" sz="1400" b="1" kern="1200" dirty="0">
              <a:latin typeface="Arial" panose="020B0604020202020204" pitchFamily="34" charset="0"/>
              <a:ea typeface="+mn-ea"/>
              <a:cs typeface="Arial" panose="020B0604020202020204" pitchFamily="34" charset="0"/>
            </a:rPr>
            <a:t>  Appui en termes de méthodologie de projet </a:t>
          </a:r>
        </a:p>
      </dgm:t>
    </dgm:pt>
    <dgm:pt modelId="{9E468BED-C74D-456F-99BC-DF9168264DCC}" type="parTrans" cxnId="{E686D634-839D-43DE-AC78-B30DF3DFC60F}">
      <dgm:prSet/>
      <dgm:spPr/>
      <dgm:t>
        <a:bodyPr/>
        <a:lstStyle/>
        <a:p>
          <a:endParaRPr lang="fr-FR"/>
        </a:p>
      </dgm:t>
    </dgm:pt>
    <dgm:pt modelId="{65277EBA-1E2B-41D5-A18D-91E15FD2CBCF}" type="sibTrans" cxnId="{E686D634-839D-43DE-AC78-B30DF3DFC60F}">
      <dgm:prSet/>
      <dgm:spPr/>
      <dgm:t>
        <a:bodyPr/>
        <a:lstStyle/>
        <a:p>
          <a:endParaRPr lang="fr-FR"/>
        </a:p>
      </dgm:t>
    </dgm:pt>
    <dgm:pt modelId="{6C5951BE-D263-4603-B559-853F4F5D5015}" type="pres">
      <dgm:prSet presAssocID="{3661B4A4-D455-49CF-A451-A8560DE42F4C}" presName="Name0" presStyleCnt="0">
        <dgm:presLayoutVars>
          <dgm:chMax val="7"/>
          <dgm:chPref val="7"/>
          <dgm:dir/>
        </dgm:presLayoutVars>
      </dgm:prSet>
      <dgm:spPr/>
    </dgm:pt>
    <dgm:pt modelId="{3319846E-8CD9-40D3-9818-DDDD1036D6E1}" type="pres">
      <dgm:prSet presAssocID="{3661B4A4-D455-49CF-A451-A8560DE42F4C}" presName="Name1" presStyleCnt="0"/>
      <dgm:spPr/>
    </dgm:pt>
    <dgm:pt modelId="{EBF2C41F-060A-4503-A5A2-4F5C31FE2882}" type="pres">
      <dgm:prSet presAssocID="{3661B4A4-D455-49CF-A451-A8560DE42F4C}" presName="cycle" presStyleCnt="0"/>
      <dgm:spPr/>
    </dgm:pt>
    <dgm:pt modelId="{117A8173-4239-4650-B338-022803C5DD3E}" type="pres">
      <dgm:prSet presAssocID="{3661B4A4-D455-49CF-A451-A8560DE42F4C}" presName="srcNode" presStyleLbl="node1" presStyleIdx="0" presStyleCnt="4"/>
      <dgm:spPr/>
    </dgm:pt>
    <dgm:pt modelId="{7EDDF85F-8E78-4A7B-97DF-96D946FC2D71}" type="pres">
      <dgm:prSet presAssocID="{3661B4A4-D455-49CF-A451-A8560DE42F4C}" presName="conn" presStyleLbl="parChTrans1D2" presStyleIdx="0" presStyleCnt="1"/>
      <dgm:spPr/>
    </dgm:pt>
    <dgm:pt modelId="{C2B3813A-D4B2-4F04-A4F1-2A583D04596B}" type="pres">
      <dgm:prSet presAssocID="{3661B4A4-D455-49CF-A451-A8560DE42F4C}" presName="extraNode" presStyleLbl="node1" presStyleIdx="0" presStyleCnt="4"/>
      <dgm:spPr/>
    </dgm:pt>
    <dgm:pt modelId="{815045D3-352D-447F-93D7-D00718E82042}" type="pres">
      <dgm:prSet presAssocID="{3661B4A4-D455-49CF-A451-A8560DE42F4C}" presName="dstNode" presStyleLbl="node1" presStyleIdx="0" presStyleCnt="4"/>
      <dgm:spPr/>
    </dgm:pt>
    <dgm:pt modelId="{EE394B21-0182-4E48-9A00-6C759B887A3D}" type="pres">
      <dgm:prSet presAssocID="{4F4BF0CE-83BE-4432-BF43-D28072E3DD2B}" presName="text_1" presStyleLbl="node1" presStyleIdx="0" presStyleCnt="4">
        <dgm:presLayoutVars>
          <dgm:bulletEnabled val="1"/>
        </dgm:presLayoutVars>
      </dgm:prSet>
      <dgm:spPr/>
    </dgm:pt>
    <dgm:pt modelId="{84ADC58B-8AB0-447C-8A27-BE4A59448D91}" type="pres">
      <dgm:prSet presAssocID="{4F4BF0CE-83BE-4432-BF43-D28072E3DD2B}" presName="accent_1" presStyleCnt="0"/>
      <dgm:spPr/>
    </dgm:pt>
    <dgm:pt modelId="{4A7D1746-15F3-45E4-BAF3-71B353A43416}" type="pres">
      <dgm:prSet presAssocID="{4F4BF0CE-83BE-4432-BF43-D28072E3DD2B}" presName="accentRepeatNode" presStyleLbl="solidFgAcc1" presStyleIdx="0" presStyleCnt="4"/>
      <dgm:spPr/>
    </dgm:pt>
    <dgm:pt modelId="{013F15DA-CA8B-4C1C-BD8A-4E4D3D35AC57}" type="pres">
      <dgm:prSet presAssocID="{F09824E6-6C7F-4443-B154-1C3B0B3E0725}" presName="text_2" presStyleLbl="node1" presStyleIdx="1" presStyleCnt="4">
        <dgm:presLayoutVars>
          <dgm:bulletEnabled val="1"/>
        </dgm:presLayoutVars>
      </dgm:prSet>
      <dgm:spPr/>
    </dgm:pt>
    <dgm:pt modelId="{A2AE6B46-21B5-4D90-B260-90626A40EB13}" type="pres">
      <dgm:prSet presAssocID="{F09824E6-6C7F-4443-B154-1C3B0B3E0725}" presName="accent_2" presStyleCnt="0"/>
      <dgm:spPr/>
    </dgm:pt>
    <dgm:pt modelId="{5E56CD28-E6FA-4090-9B59-9B1DE74FB6E9}" type="pres">
      <dgm:prSet presAssocID="{F09824E6-6C7F-4443-B154-1C3B0B3E0725}" presName="accentRepeatNode" presStyleLbl="solidFgAcc1" presStyleIdx="1" presStyleCnt="4"/>
      <dgm:spPr/>
    </dgm:pt>
    <dgm:pt modelId="{27EF7D22-B06A-4FD0-8567-AB30E6924EC9}" type="pres">
      <dgm:prSet presAssocID="{A045D9D2-7347-409A-84C5-5DF56F5F2086}" presName="text_3" presStyleLbl="node1" presStyleIdx="2" presStyleCnt="4" custLinFactNeighborX="1672">
        <dgm:presLayoutVars>
          <dgm:bulletEnabled val="1"/>
        </dgm:presLayoutVars>
      </dgm:prSet>
      <dgm:spPr/>
    </dgm:pt>
    <dgm:pt modelId="{ADAF13D2-7ED4-4FD9-9211-A2191F0332DE}" type="pres">
      <dgm:prSet presAssocID="{A045D9D2-7347-409A-84C5-5DF56F5F2086}" presName="accent_3" presStyleCnt="0"/>
      <dgm:spPr/>
    </dgm:pt>
    <dgm:pt modelId="{1D13CEE1-4FB4-49A6-9EE7-65FDDFE30E77}" type="pres">
      <dgm:prSet presAssocID="{A045D9D2-7347-409A-84C5-5DF56F5F2086}" presName="accentRepeatNode" presStyleLbl="solidFgAcc1" presStyleIdx="2" presStyleCnt="4"/>
      <dgm:spPr/>
    </dgm:pt>
    <dgm:pt modelId="{0CDBE18B-48DD-48CD-8ACB-A9826A3E6EBB}" type="pres">
      <dgm:prSet presAssocID="{EBD1DF54-179F-44B0-BA10-A4A24F3111BC}" presName="text_4" presStyleLbl="node1" presStyleIdx="3" presStyleCnt="4">
        <dgm:presLayoutVars>
          <dgm:bulletEnabled val="1"/>
        </dgm:presLayoutVars>
      </dgm:prSet>
      <dgm:spPr/>
    </dgm:pt>
    <dgm:pt modelId="{17B9E6B8-0E8D-47A3-87DE-417E7E57BBB4}" type="pres">
      <dgm:prSet presAssocID="{EBD1DF54-179F-44B0-BA10-A4A24F3111BC}" presName="accent_4" presStyleCnt="0"/>
      <dgm:spPr/>
    </dgm:pt>
    <dgm:pt modelId="{1EE18170-9AF2-4163-98E5-6B0273BE11BD}" type="pres">
      <dgm:prSet presAssocID="{EBD1DF54-179F-44B0-BA10-A4A24F3111BC}" presName="accentRepeatNode" presStyleLbl="solidFgAcc1" presStyleIdx="3" presStyleCnt="4"/>
      <dgm:spPr/>
    </dgm:pt>
  </dgm:ptLst>
  <dgm:cxnLst>
    <dgm:cxn modelId="{5DDDF723-3BF7-44A5-983B-9FC7168977BA}" srcId="{3661B4A4-D455-49CF-A451-A8560DE42F4C}" destId="{EBD1DF54-179F-44B0-BA10-A4A24F3111BC}" srcOrd="3" destOrd="0" parTransId="{471DE995-D7D4-47AB-A0C6-F695883213BF}" sibTransId="{F7AD30C8-BBE3-4EC6-BDB7-7A353E3987DA}"/>
    <dgm:cxn modelId="{19A99B2E-96A1-40F7-A50F-BAA0FD4C777B}" type="presOf" srcId="{3661B4A4-D455-49CF-A451-A8560DE42F4C}" destId="{6C5951BE-D263-4603-B559-853F4F5D5015}" srcOrd="0" destOrd="0" presId="urn:microsoft.com/office/officeart/2008/layout/VerticalCurvedList"/>
    <dgm:cxn modelId="{4AE80232-25E0-4713-96E7-E4E665C95F30}" type="presOf" srcId="{EBD1DF54-179F-44B0-BA10-A4A24F3111BC}" destId="{0CDBE18B-48DD-48CD-8ACB-A9826A3E6EBB}" srcOrd="0" destOrd="0" presId="urn:microsoft.com/office/officeart/2008/layout/VerticalCurvedList"/>
    <dgm:cxn modelId="{E686D634-839D-43DE-AC78-B30DF3DFC60F}" srcId="{3661B4A4-D455-49CF-A451-A8560DE42F4C}" destId="{A045D9D2-7347-409A-84C5-5DF56F5F2086}" srcOrd="2" destOrd="0" parTransId="{9E468BED-C74D-456F-99BC-DF9168264DCC}" sibTransId="{65277EBA-1E2B-41D5-A18D-91E15FD2CBCF}"/>
    <dgm:cxn modelId="{0B2CAA64-9464-4D0E-B490-0E4D454611CC}" type="presOf" srcId="{D0BD8FC7-214C-46EA-9788-1255B02B371D}" destId="{7EDDF85F-8E78-4A7B-97DF-96D946FC2D71}" srcOrd="0" destOrd="0" presId="urn:microsoft.com/office/officeart/2008/layout/VerticalCurvedList"/>
    <dgm:cxn modelId="{8E3A1971-E231-449E-AAD2-7D48608D3E07}" srcId="{3661B4A4-D455-49CF-A451-A8560DE42F4C}" destId="{F09824E6-6C7F-4443-B154-1C3B0B3E0725}" srcOrd="1" destOrd="0" parTransId="{4C87A43D-DBEF-4F03-B620-573878C01A93}" sibTransId="{5C9CF60F-504C-4694-98E2-648FDE58499C}"/>
    <dgm:cxn modelId="{17D8347B-E555-41BE-8154-C1616EB532EB}" type="presOf" srcId="{A045D9D2-7347-409A-84C5-5DF56F5F2086}" destId="{27EF7D22-B06A-4FD0-8567-AB30E6924EC9}" srcOrd="0" destOrd="0" presId="urn:microsoft.com/office/officeart/2008/layout/VerticalCurvedList"/>
    <dgm:cxn modelId="{27837781-7168-448E-AF35-DEEF61488EBC}" srcId="{3661B4A4-D455-49CF-A451-A8560DE42F4C}" destId="{4F4BF0CE-83BE-4432-BF43-D28072E3DD2B}" srcOrd="0" destOrd="0" parTransId="{62ECC9FC-3C1F-4353-8ED4-2912F417058A}" sibTransId="{D0BD8FC7-214C-46EA-9788-1255B02B371D}"/>
    <dgm:cxn modelId="{E4E4619A-248C-4ED2-BA10-93D81C3E9FE7}" type="presOf" srcId="{4F4BF0CE-83BE-4432-BF43-D28072E3DD2B}" destId="{EE394B21-0182-4E48-9A00-6C759B887A3D}" srcOrd="0" destOrd="0" presId="urn:microsoft.com/office/officeart/2008/layout/VerticalCurvedList"/>
    <dgm:cxn modelId="{FBAA3CBE-F8CC-454E-BD2B-8D2F79B48AFA}" type="presOf" srcId="{F09824E6-6C7F-4443-B154-1C3B0B3E0725}" destId="{013F15DA-CA8B-4C1C-BD8A-4E4D3D35AC57}" srcOrd="0" destOrd="0" presId="urn:microsoft.com/office/officeart/2008/layout/VerticalCurvedList"/>
    <dgm:cxn modelId="{0A87A202-5FB5-4E9B-A762-83070645E6A0}" type="presParOf" srcId="{6C5951BE-D263-4603-B559-853F4F5D5015}" destId="{3319846E-8CD9-40D3-9818-DDDD1036D6E1}" srcOrd="0" destOrd="0" presId="urn:microsoft.com/office/officeart/2008/layout/VerticalCurvedList"/>
    <dgm:cxn modelId="{02ED7F9A-1506-458D-AFEA-3349A6F2DC17}" type="presParOf" srcId="{3319846E-8CD9-40D3-9818-DDDD1036D6E1}" destId="{EBF2C41F-060A-4503-A5A2-4F5C31FE2882}" srcOrd="0" destOrd="0" presId="urn:microsoft.com/office/officeart/2008/layout/VerticalCurvedList"/>
    <dgm:cxn modelId="{057060A6-E7F8-421D-BEC6-6D440D6D0160}" type="presParOf" srcId="{EBF2C41F-060A-4503-A5A2-4F5C31FE2882}" destId="{117A8173-4239-4650-B338-022803C5DD3E}" srcOrd="0" destOrd="0" presId="urn:microsoft.com/office/officeart/2008/layout/VerticalCurvedList"/>
    <dgm:cxn modelId="{35296CEC-6FAA-4089-A522-EABBFCEE3C1A}" type="presParOf" srcId="{EBF2C41F-060A-4503-A5A2-4F5C31FE2882}" destId="{7EDDF85F-8E78-4A7B-97DF-96D946FC2D71}" srcOrd="1" destOrd="0" presId="urn:microsoft.com/office/officeart/2008/layout/VerticalCurvedList"/>
    <dgm:cxn modelId="{C60FD06B-1270-4B03-BEC4-D8B6C4D63440}" type="presParOf" srcId="{EBF2C41F-060A-4503-A5A2-4F5C31FE2882}" destId="{C2B3813A-D4B2-4F04-A4F1-2A583D04596B}" srcOrd="2" destOrd="0" presId="urn:microsoft.com/office/officeart/2008/layout/VerticalCurvedList"/>
    <dgm:cxn modelId="{7FB321FE-BD36-4171-AE86-9B92AB93EA54}" type="presParOf" srcId="{EBF2C41F-060A-4503-A5A2-4F5C31FE2882}" destId="{815045D3-352D-447F-93D7-D00718E82042}" srcOrd="3" destOrd="0" presId="urn:microsoft.com/office/officeart/2008/layout/VerticalCurvedList"/>
    <dgm:cxn modelId="{1E19D2D3-B832-451D-B39E-990FEFE24BDD}" type="presParOf" srcId="{3319846E-8CD9-40D3-9818-DDDD1036D6E1}" destId="{EE394B21-0182-4E48-9A00-6C759B887A3D}" srcOrd="1" destOrd="0" presId="urn:microsoft.com/office/officeart/2008/layout/VerticalCurvedList"/>
    <dgm:cxn modelId="{DB9A4B4F-867C-485B-B9A0-CA46B3CDC60D}" type="presParOf" srcId="{3319846E-8CD9-40D3-9818-DDDD1036D6E1}" destId="{84ADC58B-8AB0-447C-8A27-BE4A59448D91}" srcOrd="2" destOrd="0" presId="urn:microsoft.com/office/officeart/2008/layout/VerticalCurvedList"/>
    <dgm:cxn modelId="{64F159C9-61CB-40B8-954F-CB49A4C8A414}" type="presParOf" srcId="{84ADC58B-8AB0-447C-8A27-BE4A59448D91}" destId="{4A7D1746-15F3-45E4-BAF3-71B353A43416}" srcOrd="0" destOrd="0" presId="urn:microsoft.com/office/officeart/2008/layout/VerticalCurvedList"/>
    <dgm:cxn modelId="{1DDD1163-76CA-4BA9-8024-0AF849981086}" type="presParOf" srcId="{3319846E-8CD9-40D3-9818-DDDD1036D6E1}" destId="{013F15DA-CA8B-4C1C-BD8A-4E4D3D35AC57}" srcOrd="3" destOrd="0" presId="urn:microsoft.com/office/officeart/2008/layout/VerticalCurvedList"/>
    <dgm:cxn modelId="{F0F25E4D-A924-4512-819F-7506237C7EF1}" type="presParOf" srcId="{3319846E-8CD9-40D3-9818-DDDD1036D6E1}" destId="{A2AE6B46-21B5-4D90-B260-90626A40EB13}" srcOrd="4" destOrd="0" presId="urn:microsoft.com/office/officeart/2008/layout/VerticalCurvedList"/>
    <dgm:cxn modelId="{7D0668DE-F9DC-4F84-8D75-B75E8BF241ED}" type="presParOf" srcId="{A2AE6B46-21B5-4D90-B260-90626A40EB13}" destId="{5E56CD28-E6FA-4090-9B59-9B1DE74FB6E9}" srcOrd="0" destOrd="0" presId="urn:microsoft.com/office/officeart/2008/layout/VerticalCurvedList"/>
    <dgm:cxn modelId="{96FACEA8-7D5E-4889-8ABB-473DBFBBDED7}" type="presParOf" srcId="{3319846E-8CD9-40D3-9818-DDDD1036D6E1}" destId="{27EF7D22-B06A-4FD0-8567-AB30E6924EC9}" srcOrd="5" destOrd="0" presId="urn:microsoft.com/office/officeart/2008/layout/VerticalCurvedList"/>
    <dgm:cxn modelId="{7EEB808A-8B43-4570-8977-A46E5D241F34}" type="presParOf" srcId="{3319846E-8CD9-40D3-9818-DDDD1036D6E1}" destId="{ADAF13D2-7ED4-4FD9-9211-A2191F0332DE}" srcOrd="6" destOrd="0" presId="urn:microsoft.com/office/officeart/2008/layout/VerticalCurvedList"/>
    <dgm:cxn modelId="{A8E419E4-A84B-4430-B451-645BA20566EF}" type="presParOf" srcId="{ADAF13D2-7ED4-4FD9-9211-A2191F0332DE}" destId="{1D13CEE1-4FB4-49A6-9EE7-65FDDFE30E77}" srcOrd="0" destOrd="0" presId="urn:microsoft.com/office/officeart/2008/layout/VerticalCurvedList"/>
    <dgm:cxn modelId="{377AE2F2-F09C-412A-A589-C5466935A61C}" type="presParOf" srcId="{3319846E-8CD9-40D3-9818-DDDD1036D6E1}" destId="{0CDBE18B-48DD-48CD-8ACB-A9826A3E6EBB}" srcOrd="7" destOrd="0" presId="urn:microsoft.com/office/officeart/2008/layout/VerticalCurvedList"/>
    <dgm:cxn modelId="{783CCE8E-B69A-4E32-BA7E-46D5DADBFE38}" type="presParOf" srcId="{3319846E-8CD9-40D3-9818-DDDD1036D6E1}" destId="{17B9E6B8-0E8D-47A3-87DE-417E7E57BBB4}" srcOrd="8" destOrd="0" presId="urn:microsoft.com/office/officeart/2008/layout/VerticalCurvedList"/>
    <dgm:cxn modelId="{4289F61C-4DDA-44BB-9EDF-EE1B8C514FEE}" type="presParOf" srcId="{17B9E6B8-0E8D-47A3-87DE-417E7E57BBB4}" destId="{1EE18170-9AF2-4163-98E5-6B0273BE11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FD66B-EDAA-4097-8F5C-8196BE5AF6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A8D819D-BCFE-4F0B-A5CF-8F63FA688B03}">
      <dgm:prSet phldrT="[Texte]" custT="1"/>
      <dgm:spPr>
        <a:solidFill>
          <a:schemeClr val="accent2">
            <a:lumMod val="75000"/>
          </a:schemeClr>
        </a:solidFill>
      </dgm:spPr>
      <dgm:t>
        <a:bodyPr/>
        <a:lstStyle/>
        <a:p>
          <a:r>
            <a:rPr lang="fr-FR" sz="1300" b="1" dirty="0">
              <a:solidFill>
                <a:schemeClr val="bg1"/>
              </a:solidFill>
              <a:latin typeface="Arial" panose="020B0604020202020204" pitchFamily="34" charset="0"/>
              <a:cs typeface="Arial" panose="020B0604020202020204" pitchFamily="34" charset="0"/>
            </a:rPr>
            <a:t>15 accompagnements individuels à l’intégration dans des CPTS</a:t>
          </a:r>
          <a:endParaRPr lang="fr-FR" sz="1300" dirty="0">
            <a:solidFill>
              <a:schemeClr val="bg1"/>
            </a:solidFill>
            <a:latin typeface="Arial" panose="020B0604020202020204" pitchFamily="34" charset="0"/>
            <a:cs typeface="Arial" panose="020B0604020202020204" pitchFamily="34" charset="0"/>
          </a:endParaRPr>
        </a:p>
      </dgm:t>
    </dgm:pt>
    <dgm:pt modelId="{26BCEF49-E04C-486C-B1BD-1756FE4D144E}" type="parTrans" cxnId="{B547C5B2-E44B-471E-A5C0-7D2C3FDA7BA9}">
      <dgm:prSet/>
      <dgm:spPr/>
      <dgm:t>
        <a:bodyPr/>
        <a:lstStyle/>
        <a:p>
          <a:endParaRPr lang="fr-FR"/>
        </a:p>
      </dgm:t>
    </dgm:pt>
    <dgm:pt modelId="{0D8E08A0-4B42-425E-8EFF-A0D385377E1B}" type="sibTrans" cxnId="{B547C5B2-E44B-471E-A5C0-7D2C3FDA7BA9}">
      <dgm:prSet/>
      <dgm:spPr/>
      <dgm:t>
        <a:bodyPr/>
        <a:lstStyle/>
        <a:p>
          <a:endParaRPr lang="fr-FR"/>
        </a:p>
      </dgm:t>
    </dgm:pt>
    <dgm:pt modelId="{194CCD88-4F14-4114-BF4C-C4AB60100987}">
      <dgm:prSet phldrT="[Texte]" custT="1"/>
      <dgm:spPr>
        <a:solidFill>
          <a:schemeClr val="accent2">
            <a:lumMod val="75000"/>
          </a:schemeClr>
        </a:solidFill>
      </dgm:spPr>
      <dgm:t>
        <a:bodyPr/>
        <a:lstStyle/>
        <a:p>
          <a:r>
            <a:rPr lang="fr-FR" sz="1300" b="1" dirty="0">
              <a:solidFill>
                <a:schemeClr val="bg1"/>
              </a:solidFill>
              <a:latin typeface="Arial" panose="020B0604020202020204" pitchFamily="34" charset="0"/>
              <a:cs typeface="Arial" panose="020B0604020202020204" pitchFamily="34" charset="0"/>
            </a:rPr>
            <a:t>17 avis rendus en ECD </a:t>
          </a:r>
          <a:r>
            <a:rPr lang="fr-FR" sz="1300" b="1" dirty="0">
              <a:latin typeface="Arial" panose="020B0604020202020204" pitchFamily="34" charset="0"/>
              <a:cs typeface="Arial" panose="020B0604020202020204" pitchFamily="34" charset="0"/>
            </a:rPr>
            <a:t>sur des projets de CPTS </a:t>
          </a:r>
          <a:endParaRPr lang="fr-FR" sz="1300" dirty="0">
            <a:solidFill>
              <a:schemeClr val="bg1"/>
            </a:solidFill>
            <a:latin typeface="Arial" panose="020B0604020202020204" pitchFamily="34" charset="0"/>
            <a:cs typeface="Arial" panose="020B0604020202020204" pitchFamily="34" charset="0"/>
          </a:endParaRPr>
        </a:p>
      </dgm:t>
    </dgm:pt>
    <dgm:pt modelId="{404FC17A-3450-4EA6-8F10-F8A0E9FCDD8D}" type="parTrans" cxnId="{C7F0335B-D8F9-49BE-BB7A-8F3162B63B8A}">
      <dgm:prSet/>
      <dgm:spPr/>
      <dgm:t>
        <a:bodyPr/>
        <a:lstStyle/>
        <a:p>
          <a:endParaRPr lang="fr-FR"/>
        </a:p>
      </dgm:t>
    </dgm:pt>
    <dgm:pt modelId="{BA1D7F43-113D-462C-A0D7-5FD9C4206799}" type="sibTrans" cxnId="{C7F0335B-D8F9-49BE-BB7A-8F3162B63B8A}">
      <dgm:prSet/>
      <dgm:spPr/>
      <dgm:t>
        <a:bodyPr/>
        <a:lstStyle/>
        <a:p>
          <a:endParaRPr lang="fr-FR"/>
        </a:p>
      </dgm:t>
    </dgm:pt>
    <dgm:pt modelId="{08804FA9-F8FB-453C-B2B9-DF04B762E08F}">
      <dgm:prSet phldrT="[Texte]" custT="1"/>
      <dgm:spPr>
        <a:solidFill>
          <a:schemeClr val="accent2">
            <a:lumMod val="75000"/>
          </a:schemeClr>
        </a:solidFill>
      </dgm:spPr>
      <dgm:t>
        <a:bodyPr/>
        <a:lstStyle/>
        <a:p>
          <a:r>
            <a:rPr lang="fr-FR" sz="1300" b="1" dirty="0">
              <a:solidFill>
                <a:schemeClr val="bg1"/>
              </a:solidFill>
              <a:latin typeface="Arial" panose="020B0604020202020204" pitchFamily="34" charset="0"/>
              <a:cs typeface="Arial" panose="020B0604020202020204" pitchFamily="34" charset="0"/>
            </a:rPr>
            <a:t>2 échanges de pratiques</a:t>
          </a:r>
        </a:p>
      </dgm:t>
    </dgm:pt>
    <dgm:pt modelId="{4EF3BF30-E340-40E7-B6B4-F608A3E67187}" type="parTrans" cxnId="{1023EFD8-30F8-42F5-BE39-6E3FBFAAA01C}">
      <dgm:prSet/>
      <dgm:spPr/>
      <dgm:t>
        <a:bodyPr/>
        <a:lstStyle/>
        <a:p>
          <a:endParaRPr lang="fr-FR"/>
        </a:p>
      </dgm:t>
    </dgm:pt>
    <dgm:pt modelId="{81EEE70D-F719-4E3C-9B62-B8E9EFBC4AE2}" type="sibTrans" cxnId="{1023EFD8-30F8-42F5-BE39-6E3FBFAAA01C}">
      <dgm:prSet/>
      <dgm:spPr/>
      <dgm:t>
        <a:bodyPr/>
        <a:lstStyle/>
        <a:p>
          <a:endParaRPr lang="fr-FR"/>
        </a:p>
      </dgm:t>
    </dgm:pt>
    <dgm:pt modelId="{DD7C71CB-0EB0-4EC9-9163-3DA75289FC36}">
      <dgm:prSet phldrT="[Texte]" custT="1"/>
      <dgm:spPr>
        <a:solidFill>
          <a:schemeClr val="accent2">
            <a:lumMod val="75000"/>
          </a:schemeClr>
        </a:solidFill>
      </dgm:spPr>
      <dgm:t>
        <a:bodyPr/>
        <a:lstStyle/>
        <a:p>
          <a:r>
            <a:rPr lang="fr-FR" sz="1300" b="1" dirty="0">
              <a:solidFill>
                <a:schemeClr val="bg1"/>
              </a:solidFill>
              <a:latin typeface="Arial" panose="020B0604020202020204" pitchFamily="34" charset="0"/>
              <a:cs typeface="Arial" panose="020B0604020202020204" pitchFamily="34" charset="0"/>
            </a:rPr>
            <a:t>Deux partenariats actifs : FEMASAURA et FCPTS</a:t>
          </a:r>
        </a:p>
      </dgm:t>
    </dgm:pt>
    <dgm:pt modelId="{DC90E401-D8A2-4E56-A783-BF0C8C3A76A9}" type="parTrans" cxnId="{1F1E51C6-8B44-445F-915D-86AAE9BA3223}">
      <dgm:prSet/>
      <dgm:spPr/>
      <dgm:t>
        <a:bodyPr/>
        <a:lstStyle/>
        <a:p>
          <a:endParaRPr lang="fr-FR"/>
        </a:p>
      </dgm:t>
    </dgm:pt>
    <dgm:pt modelId="{3DCF33B9-18B7-49A0-BB06-9EF8CA8B806F}" type="sibTrans" cxnId="{1F1E51C6-8B44-445F-915D-86AAE9BA3223}">
      <dgm:prSet/>
      <dgm:spPr/>
      <dgm:t>
        <a:bodyPr/>
        <a:lstStyle/>
        <a:p>
          <a:endParaRPr lang="fr-FR"/>
        </a:p>
      </dgm:t>
    </dgm:pt>
    <dgm:pt modelId="{885E7CC8-ABF7-4D81-879C-683DF2173802}">
      <dgm:prSet custT="1"/>
      <dgm:spPr/>
      <dgm:t>
        <a:bodyPr/>
        <a:lstStyle/>
        <a:p>
          <a:r>
            <a:rPr lang="fr-FR" sz="1300" b="0" dirty="0">
              <a:latin typeface="Arial" panose="020B0604020202020204" pitchFamily="34" charset="0"/>
              <a:cs typeface="Arial" panose="020B0604020202020204" pitchFamily="34" charset="0"/>
            </a:rPr>
            <a:t>Faciliter </a:t>
          </a:r>
          <a:r>
            <a:rPr lang="fr-FR" sz="1300" dirty="0">
              <a:latin typeface="Arial" panose="020B0604020202020204" pitchFamily="34" charset="0"/>
              <a:cs typeface="Arial" panose="020B0604020202020204" pitchFamily="34" charset="0"/>
            </a:rPr>
            <a:t>l’appropriation du dispositif</a:t>
          </a:r>
          <a:r>
            <a:rPr lang="fr-FR" sz="1300" b="0" dirty="0">
              <a:latin typeface="Arial" panose="020B0604020202020204" pitchFamily="34" charset="0"/>
              <a:cs typeface="Arial" panose="020B0604020202020204" pitchFamily="34" charset="0"/>
            </a:rPr>
            <a:t> et l’intégration des centres dans les CPTS </a:t>
          </a:r>
          <a:endParaRPr lang="fr-FR" sz="1300" dirty="0">
            <a:latin typeface="Arial" panose="020B0604020202020204" pitchFamily="34" charset="0"/>
            <a:cs typeface="Arial" panose="020B0604020202020204" pitchFamily="34" charset="0"/>
          </a:endParaRPr>
        </a:p>
      </dgm:t>
    </dgm:pt>
    <dgm:pt modelId="{9F75892B-B269-4FB0-89AD-A5DE6852424D}" type="parTrans" cxnId="{9CCD5487-4F40-4944-A268-8A4D57E49A7F}">
      <dgm:prSet/>
      <dgm:spPr/>
      <dgm:t>
        <a:bodyPr/>
        <a:lstStyle/>
        <a:p>
          <a:endParaRPr lang="fr-FR"/>
        </a:p>
      </dgm:t>
    </dgm:pt>
    <dgm:pt modelId="{36E21989-17AE-43A4-9848-7D2B0329BD60}" type="sibTrans" cxnId="{9CCD5487-4F40-4944-A268-8A4D57E49A7F}">
      <dgm:prSet/>
      <dgm:spPr/>
      <dgm:t>
        <a:bodyPr/>
        <a:lstStyle/>
        <a:p>
          <a:endParaRPr lang="fr-FR"/>
        </a:p>
      </dgm:t>
    </dgm:pt>
    <dgm:pt modelId="{26968226-0F69-4473-A8E0-0655A3FE4F49}">
      <dgm:prSet phldrT="[Texte]" custT="1"/>
      <dgm:spPr/>
      <dgm:t>
        <a:bodyPr/>
        <a:lstStyle/>
        <a:p>
          <a:r>
            <a:rPr lang="fr-FR" sz="13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Identifier</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a:latin typeface="Arial" panose="020B0604020202020204" pitchFamily="34" charset="0"/>
              <a:cs typeface="Arial" panose="020B0604020202020204" pitchFamily="34" charset="0"/>
            </a:rPr>
            <a:t>les différents projets de CPTS et informer les centres implantés sur les territoires</a:t>
          </a:r>
          <a:endParaRPr lang="fr-FR" sz="1300" kern="1200" dirty="0">
            <a:solidFill>
              <a:schemeClr val="accent1"/>
            </a:solidFill>
            <a:latin typeface="Arial" panose="020B0604020202020204" pitchFamily="34" charset="0"/>
            <a:cs typeface="Arial" panose="020B0604020202020204" pitchFamily="34" charset="0"/>
          </a:endParaRPr>
        </a:p>
      </dgm:t>
    </dgm:pt>
    <dgm:pt modelId="{CF3AA3F9-DD3C-4C3D-A099-1DC13C479B97}" type="parTrans" cxnId="{875FC3BC-FFF5-4A42-AFE9-2D1D135B31CC}">
      <dgm:prSet/>
      <dgm:spPr/>
      <dgm:t>
        <a:bodyPr/>
        <a:lstStyle/>
        <a:p>
          <a:endParaRPr lang="fr-FR"/>
        </a:p>
      </dgm:t>
    </dgm:pt>
    <dgm:pt modelId="{FF1FC418-A110-45A4-8617-904624F8D961}" type="sibTrans" cxnId="{875FC3BC-FFF5-4A42-AFE9-2D1D135B31CC}">
      <dgm:prSet/>
      <dgm:spPr/>
      <dgm:t>
        <a:bodyPr/>
        <a:lstStyle/>
        <a:p>
          <a:endParaRPr lang="fr-FR"/>
        </a:p>
      </dgm:t>
    </dgm:pt>
    <dgm:pt modelId="{B015869E-704C-4B2F-88D7-CAF47C24942B}">
      <dgm:prSet phldrT="[Texte]" custT="1"/>
      <dgm:spPr/>
      <dgm:t>
        <a:bodyPr/>
        <a:lstStyle/>
        <a:p>
          <a:r>
            <a:rPr lang="fr-FR" sz="1300" kern="1200" dirty="0">
              <a:latin typeface="Arial" panose="020B0604020202020204" pitchFamily="34" charset="0"/>
              <a:cs typeface="Arial" panose="020B0604020202020204" pitchFamily="34" charset="0"/>
            </a:rPr>
            <a:t>Défendre et promouvoir la présence des centres de santé dans les CPTS  (en s’assurant de leur prise en compte) </a:t>
          </a:r>
        </a:p>
      </dgm:t>
    </dgm:pt>
    <dgm:pt modelId="{2CA81D42-F9DB-48BD-B0F9-8214399DB2D6}" type="parTrans" cxnId="{3F890CA1-416D-43C4-B74A-2DC617632B6E}">
      <dgm:prSet/>
      <dgm:spPr/>
      <dgm:t>
        <a:bodyPr/>
        <a:lstStyle/>
        <a:p>
          <a:endParaRPr lang="fr-FR"/>
        </a:p>
      </dgm:t>
    </dgm:pt>
    <dgm:pt modelId="{77E157F4-FDE3-43C2-A6A5-FE99453B6B42}" type="sibTrans" cxnId="{3F890CA1-416D-43C4-B74A-2DC617632B6E}">
      <dgm:prSet/>
      <dgm:spPr/>
      <dgm:t>
        <a:bodyPr/>
        <a:lstStyle/>
        <a:p>
          <a:endParaRPr lang="fr-FR"/>
        </a:p>
      </dgm:t>
    </dgm:pt>
    <dgm:pt modelId="{07495AD4-CA92-4C51-8093-79091BCEE8B2}">
      <dgm:prSet phldrT="[Texte]" custT="1"/>
      <dgm:spPr/>
      <dgm:t>
        <a:bodyPr/>
        <a:lstStyle/>
        <a:p>
          <a:r>
            <a:rPr lang="fr-FR" sz="1300" dirty="0">
              <a:latin typeface="Arial" panose="020B0604020202020204" pitchFamily="34" charset="0"/>
              <a:cs typeface="Arial" panose="020B0604020202020204" pitchFamily="34" charset="0"/>
            </a:rPr>
            <a:t>Réfléchir collectivement aux problématiques d’intégration dans les CPTS</a:t>
          </a:r>
          <a:endParaRPr lang="fr-FR" sz="1300" b="1" dirty="0">
            <a:solidFill>
              <a:schemeClr val="accent1">
                <a:lumMod val="75000"/>
              </a:schemeClr>
            </a:solidFill>
            <a:latin typeface="Arial" panose="020B0604020202020204" pitchFamily="34" charset="0"/>
            <a:cs typeface="Arial" panose="020B0604020202020204" pitchFamily="34" charset="0"/>
          </a:endParaRPr>
        </a:p>
      </dgm:t>
    </dgm:pt>
    <dgm:pt modelId="{A2D9EA0D-7874-440F-8D8E-3191DA174019}" type="parTrans" cxnId="{1E826BA9-57E8-4754-872F-D3B15572971F}">
      <dgm:prSet/>
      <dgm:spPr/>
      <dgm:t>
        <a:bodyPr/>
        <a:lstStyle/>
        <a:p>
          <a:endParaRPr lang="fr-FR"/>
        </a:p>
      </dgm:t>
    </dgm:pt>
    <dgm:pt modelId="{32E884F2-380B-48C5-BB28-04BB5ADAC9EB}" type="sibTrans" cxnId="{1E826BA9-57E8-4754-872F-D3B15572971F}">
      <dgm:prSet/>
      <dgm:spPr/>
      <dgm:t>
        <a:bodyPr/>
        <a:lstStyle/>
        <a:p>
          <a:endParaRPr lang="fr-FR"/>
        </a:p>
      </dgm:t>
    </dgm:pt>
    <dgm:pt modelId="{84C15AF3-68D7-4C28-97DE-A883D51CDB81}">
      <dgm:prSet phldrT="[Texte]" custT="1"/>
      <dgm:spPr/>
      <dgm:t>
        <a:bodyPr/>
        <a:lstStyle/>
        <a:p>
          <a:r>
            <a:rPr lang="fr-FR" sz="1300" b="0" dirty="0">
              <a:solidFill>
                <a:schemeClr val="tx1"/>
              </a:solidFill>
              <a:latin typeface="Arial" panose="020B0604020202020204" pitchFamily="34" charset="0"/>
              <a:cs typeface="Arial" panose="020B0604020202020204" pitchFamily="34" charset="0"/>
            </a:rPr>
            <a:t>Identifier les bonnes pratiques en termes de gouvernance, comme notamment la mise en place d’un collège des structures d’exercice coordonné</a:t>
          </a:r>
        </a:p>
      </dgm:t>
    </dgm:pt>
    <dgm:pt modelId="{D2816BBA-B7ED-4F6A-8B78-1623E0F5AFF4}" type="parTrans" cxnId="{16E8CEB4-ABF7-43B1-B1E4-BD01925C35A2}">
      <dgm:prSet/>
      <dgm:spPr/>
      <dgm:t>
        <a:bodyPr/>
        <a:lstStyle/>
        <a:p>
          <a:endParaRPr lang="fr-FR"/>
        </a:p>
      </dgm:t>
    </dgm:pt>
    <dgm:pt modelId="{E938A93A-A9C9-4F1E-922C-A074D72102C0}" type="sibTrans" cxnId="{16E8CEB4-ABF7-43B1-B1E4-BD01925C35A2}">
      <dgm:prSet/>
      <dgm:spPr/>
      <dgm:t>
        <a:bodyPr/>
        <a:lstStyle/>
        <a:p>
          <a:endParaRPr lang="fr-FR"/>
        </a:p>
      </dgm:t>
    </dgm:pt>
    <dgm:pt modelId="{8BFBBF8E-923B-4CBC-B149-17B028825DDC}">
      <dgm:prSet phldrT="[Texte]" custT="1"/>
      <dgm:spPr>
        <a:solidFill>
          <a:schemeClr val="accent2">
            <a:lumMod val="75000"/>
          </a:schemeClr>
        </a:solidFill>
      </dgm:spPr>
      <dgm:t>
        <a:bodyPr/>
        <a:lstStyle/>
        <a:p>
          <a:pPr>
            <a:buFont typeface="+mj-lt"/>
            <a:buAutoNum type="arabicPeriod"/>
          </a:pPr>
          <a:r>
            <a:rPr lang="fr-FR" sz="1300" b="1" dirty="0">
              <a:solidFill>
                <a:schemeClr val="bg1"/>
              </a:solidFill>
              <a:latin typeface="Arial" panose="020B0604020202020204" pitchFamily="34" charset="0"/>
              <a:cs typeface="Arial" panose="020B0604020202020204" pitchFamily="34" charset="0"/>
            </a:rPr>
            <a:t>1 enquête sur l’implication des centres dans les CPTS et les difficultés rencontrées présentée à l’ARS </a:t>
          </a:r>
        </a:p>
      </dgm:t>
    </dgm:pt>
    <dgm:pt modelId="{89E5EA6B-1E6A-4222-AB7A-787028523513}" type="parTrans" cxnId="{08897BDA-5521-487A-B688-FE52D81BAB6A}">
      <dgm:prSet/>
      <dgm:spPr/>
      <dgm:t>
        <a:bodyPr/>
        <a:lstStyle/>
        <a:p>
          <a:endParaRPr lang="fr-FR"/>
        </a:p>
      </dgm:t>
    </dgm:pt>
    <dgm:pt modelId="{B2F154FF-3820-4D48-A10A-F59FD8A2541F}" type="sibTrans" cxnId="{08897BDA-5521-487A-B688-FE52D81BAB6A}">
      <dgm:prSet/>
      <dgm:spPr/>
      <dgm:t>
        <a:bodyPr/>
        <a:lstStyle/>
        <a:p>
          <a:endParaRPr lang="fr-FR"/>
        </a:p>
      </dgm:t>
    </dgm:pt>
    <dgm:pt modelId="{BF99AC7D-165D-4042-AEE3-681D2EAE1DA3}">
      <dgm:prSet phldrT="[Texte]" custT="1"/>
      <dgm:spPr>
        <a:solidFill>
          <a:prstClr val="white">
            <a:alpha val="90000"/>
            <a:hueOff val="0"/>
            <a:satOff val="0"/>
            <a:lumOff val="0"/>
            <a:alphaOff val="0"/>
          </a:prstClr>
        </a:solidFill>
        <a:ln w="15875" cap="flat" cmpd="sng" algn="ctr">
          <a:solidFill>
            <a:srgbClr val="AD84C6">
              <a:hueOff val="0"/>
              <a:satOff val="0"/>
              <a:lumOff val="0"/>
              <a:alphaOff val="0"/>
            </a:srgbClr>
          </a:solidFill>
          <a:prstDash val="solid"/>
        </a:ln>
        <a:effectLst/>
      </dgm:spPr>
      <dgm:t>
        <a:bodyPr spcFirstLastPara="0" vert="horz" wrap="square" lIns="860648" tIns="208280" rIns="860648" bIns="99568" numCol="1" spcCol="1270" anchor="t" anchorCtr="0"/>
        <a:lstStyle/>
        <a:p>
          <a:pPr marL="114300" lvl="1" indent="-114300" algn="l" defTabSz="622300">
            <a:lnSpc>
              <a:spcPct val="90000"/>
            </a:lnSpc>
            <a:spcBef>
              <a:spcPct val="0"/>
            </a:spcBef>
            <a:spcAft>
              <a:spcPct val="15000"/>
            </a:spcAft>
            <a:buChar char="•"/>
          </a:pPr>
          <a:r>
            <a:rPr lang="fr-FR" sz="13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Réfléchir aux problématiques communes des structures d’exercice regroupé et partager des retours d’expérience</a:t>
          </a:r>
        </a:p>
      </dgm:t>
    </dgm:pt>
    <dgm:pt modelId="{972212FC-0A71-401B-9FF4-02E07B39D5D2}" type="parTrans" cxnId="{CA218311-9A51-4F1F-A62E-653D014AFDF6}">
      <dgm:prSet/>
      <dgm:spPr/>
      <dgm:t>
        <a:bodyPr/>
        <a:lstStyle/>
        <a:p>
          <a:endParaRPr lang="fr-FR"/>
        </a:p>
      </dgm:t>
    </dgm:pt>
    <dgm:pt modelId="{1ADB13CD-CA6E-41A5-8108-2FAF9DA35970}" type="sibTrans" cxnId="{CA218311-9A51-4F1F-A62E-653D014AFDF6}">
      <dgm:prSet/>
      <dgm:spPr/>
      <dgm:t>
        <a:bodyPr/>
        <a:lstStyle/>
        <a:p>
          <a:endParaRPr lang="fr-FR"/>
        </a:p>
      </dgm:t>
    </dgm:pt>
    <dgm:pt modelId="{3FCFE954-B2E1-4A17-8EFC-D77A1CC4F84A}" type="pres">
      <dgm:prSet presAssocID="{B55FD66B-EDAA-4097-8F5C-8196BE5AF6B0}" presName="linear" presStyleCnt="0">
        <dgm:presLayoutVars>
          <dgm:dir/>
          <dgm:animLvl val="lvl"/>
          <dgm:resizeHandles val="exact"/>
        </dgm:presLayoutVars>
      </dgm:prSet>
      <dgm:spPr/>
    </dgm:pt>
    <dgm:pt modelId="{349DF829-B32A-42B6-A8CF-820812EE8AB0}" type="pres">
      <dgm:prSet presAssocID="{8A8D819D-BCFE-4F0B-A5CF-8F63FA688B03}" presName="parentLin" presStyleCnt="0"/>
      <dgm:spPr/>
    </dgm:pt>
    <dgm:pt modelId="{50B15764-403E-4ABD-B543-9159D724AEDB}" type="pres">
      <dgm:prSet presAssocID="{8A8D819D-BCFE-4F0B-A5CF-8F63FA688B03}" presName="parentLeftMargin" presStyleLbl="node1" presStyleIdx="0" presStyleCnt="5"/>
      <dgm:spPr/>
    </dgm:pt>
    <dgm:pt modelId="{9D928B1F-8D80-468F-AAB5-BE35F4C473B9}" type="pres">
      <dgm:prSet presAssocID="{8A8D819D-BCFE-4F0B-A5CF-8F63FA688B03}" presName="parentText" presStyleLbl="node1" presStyleIdx="0" presStyleCnt="5" custScaleY="149475">
        <dgm:presLayoutVars>
          <dgm:chMax val="0"/>
          <dgm:bulletEnabled val="1"/>
        </dgm:presLayoutVars>
      </dgm:prSet>
      <dgm:spPr/>
    </dgm:pt>
    <dgm:pt modelId="{87AAC50B-5474-4FFF-ADAA-99DAA2576DA1}" type="pres">
      <dgm:prSet presAssocID="{8A8D819D-BCFE-4F0B-A5CF-8F63FA688B03}" presName="negativeSpace" presStyleCnt="0"/>
      <dgm:spPr/>
    </dgm:pt>
    <dgm:pt modelId="{1281F622-517D-4C2F-A7EA-261D729C1340}" type="pres">
      <dgm:prSet presAssocID="{8A8D819D-BCFE-4F0B-A5CF-8F63FA688B03}" presName="childText" presStyleLbl="conFgAcc1" presStyleIdx="0" presStyleCnt="5">
        <dgm:presLayoutVars>
          <dgm:bulletEnabled val="1"/>
        </dgm:presLayoutVars>
      </dgm:prSet>
      <dgm:spPr/>
    </dgm:pt>
    <dgm:pt modelId="{0EE3240C-914E-4ECD-9FD4-E79F132840D7}" type="pres">
      <dgm:prSet presAssocID="{0D8E08A0-4B42-425E-8EFF-A0D385377E1B}" presName="spaceBetweenRectangles" presStyleCnt="0"/>
      <dgm:spPr/>
    </dgm:pt>
    <dgm:pt modelId="{69CD3C63-59CD-49D1-9B51-F228487F16D1}" type="pres">
      <dgm:prSet presAssocID="{194CCD88-4F14-4114-BF4C-C4AB60100987}" presName="parentLin" presStyleCnt="0"/>
      <dgm:spPr/>
    </dgm:pt>
    <dgm:pt modelId="{54CC90E1-4818-42F6-B024-9594C1B38E40}" type="pres">
      <dgm:prSet presAssocID="{194CCD88-4F14-4114-BF4C-C4AB60100987}" presName="parentLeftMargin" presStyleLbl="node1" presStyleIdx="0" presStyleCnt="5"/>
      <dgm:spPr/>
    </dgm:pt>
    <dgm:pt modelId="{668196B6-D3EA-4C39-A05C-8994EFAB661E}" type="pres">
      <dgm:prSet presAssocID="{194CCD88-4F14-4114-BF4C-C4AB60100987}" presName="parentText" presStyleLbl="node1" presStyleIdx="1" presStyleCnt="5" custScaleY="185704">
        <dgm:presLayoutVars>
          <dgm:chMax val="0"/>
          <dgm:bulletEnabled val="1"/>
        </dgm:presLayoutVars>
      </dgm:prSet>
      <dgm:spPr/>
    </dgm:pt>
    <dgm:pt modelId="{B0517D19-184D-4AD2-A1A3-FAFC3B9D03E0}" type="pres">
      <dgm:prSet presAssocID="{194CCD88-4F14-4114-BF4C-C4AB60100987}" presName="negativeSpace" presStyleCnt="0"/>
      <dgm:spPr/>
    </dgm:pt>
    <dgm:pt modelId="{78501EDA-673A-41A0-B3E7-10FE82B6C1E3}" type="pres">
      <dgm:prSet presAssocID="{194CCD88-4F14-4114-BF4C-C4AB60100987}" presName="childText" presStyleLbl="conFgAcc1" presStyleIdx="1" presStyleCnt="5">
        <dgm:presLayoutVars>
          <dgm:bulletEnabled val="1"/>
        </dgm:presLayoutVars>
      </dgm:prSet>
      <dgm:spPr/>
    </dgm:pt>
    <dgm:pt modelId="{D6934C65-6D75-4EA0-9081-6B03D2D29C73}" type="pres">
      <dgm:prSet presAssocID="{BA1D7F43-113D-462C-A0D7-5FD9C4206799}" presName="spaceBetweenRectangles" presStyleCnt="0"/>
      <dgm:spPr/>
    </dgm:pt>
    <dgm:pt modelId="{57D129DA-0E11-4DAD-B7F3-1E3DAABA0A38}" type="pres">
      <dgm:prSet presAssocID="{08804FA9-F8FB-453C-B2B9-DF04B762E08F}" presName="parentLin" presStyleCnt="0"/>
      <dgm:spPr/>
    </dgm:pt>
    <dgm:pt modelId="{79AFEA64-3924-4817-8BD0-22200746BA05}" type="pres">
      <dgm:prSet presAssocID="{08804FA9-F8FB-453C-B2B9-DF04B762E08F}" presName="parentLeftMargin" presStyleLbl="node1" presStyleIdx="1" presStyleCnt="5"/>
      <dgm:spPr/>
    </dgm:pt>
    <dgm:pt modelId="{1D132A3F-8257-4F11-9461-C0977D4E832C}" type="pres">
      <dgm:prSet presAssocID="{08804FA9-F8FB-453C-B2B9-DF04B762E08F}" presName="parentText" presStyleLbl="node1" presStyleIdx="2" presStyleCnt="5">
        <dgm:presLayoutVars>
          <dgm:chMax val="0"/>
          <dgm:bulletEnabled val="1"/>
        </dgm:presLayoutVars>
      </dgm:prSet>
      <dgm:spPr/>
    </dgm:pt>
    <dgm:pt modelId="{AC68C282-0722-49BC-A844-2E66C13625B2}" type="pres">
      <dgm:prSet presAssocID="{08804FA9-F8FB-453C-B2B9-DF04B762E08F}" presName="negativeSpace" presStyleCnt="0"/>
      <dgm:spPr/>
    </dgm:pt>
    <dgm:pt modelId="{DF37DFF7-3561-43F0-A211-11D8D3A0EE0B}" type="pres">
      <dgm:prSet presAssocID="{08804FA9-F8FB-453C-B2B9-DF04B762E08F}" presName="childText" presStyleLbl="conFgAcc1" presStyleIdx="2" presStyleCnt="5">
        <dgm:presLayoutVars>
          <dgm:bulletEnabled val="1"/>
        </dgm:presLayoutVars>
      </dgm:prSet>
      <dgm:spPr/>
    </dgm:pt>
    <dgm:pt modelId="{7D60CFCB-2016-44F9-A886-845F8E7B6710}" type="pres">
      <dgm:prSet presAssocID="{81EEE70D-F719-4E3C-9B62-B8E9EFBC4AE2}" presName="spaceBetweenRectangles" presStyleCnt="0"/>
      <dgm:spPr/>
    </dgm:pt>
    <dgm:pt modelId="{3509450E-4A0C-4CF1-8D2A-816C240331C7}" type="pres">
      <dgm:prSet presAssocID="{DD7C71CB-0EB0-4EC9-9163-3DA75289FC36}" presName="parentLin" presStyleCnt="0"/>
      <dgm:spPr/>
    </dgm:pt>
    <dgm:pt modelId="{7A6F1F54-83B1-40AF-B186-CEFA788198CF}" type="pres">
      <dgm:prSet presAssocID="{DD7C71CB-0EB0-4EC9-9163-3DA75289FC36}" presName="parentLeftMargin" presStyleLbl="node1" presStyleIdx="2" presStyleCnt="5"/>
      <dgm:spPr/>
    </dgm:pt>
    <dgm:pt modelId="{597AE360-C0ED-495C-A165-4CE19F025B63}" type="pres">
      <dgm:prSet presAssocID="{DD7C71CB-0EB0-4EC9-9163-3DA75289FC36}" presName="parentText" presStyleLbl="node1" presStyleIdx="3" presStyleCnt="5" custScaleY="200150">
        <dgm:presLayoutVars>
          <dgm:chMax val="0"/>
          <dgm:bulletEnabled val="1"/>
        </dgm:presLayoutVars>
      </dgm:prSet>
      <dgm:spPr/>
    </dgm:pt>
    <dgm:pt modelId="{F5BF00E9-16FA-4D07-9657-1275DA42F276}" type="pres">
      <dgm:prSet presAssocID="{DD7C71CB-0EB0-4EC9-9163-3DA75289FC36}" presName="negativeSpace" presStyleCnt="0"/>
      <dgm:spPr/>
    </dgm:pt>
    <dgm:pt modelId="{7A8F717E-DA0A-4630-962B-89081FBD0DF6}" type="pres">
      <dgm:prSet presAssocID="{DD7C71CB-0EB0-4EC9-9163-3DA75289FC36}" presName="childText" presStyleLbl="conFgAcc1" presStyleIdx="3" presStyleCnt="5">
        <dgm:presLayoutVars>
          <dgm:bulletEnabled val="1"/>
        </dgm:presLayoutVars>
      </dgm:prSet>
      <dgm:spPr>
        <a:xfrm>
          <a:off x="0" y="3635581"/>
          <a:ext cx="11089232" cy="496125"/>
        </a:xfrm>
        <a:prstGeom prst="rect">
          <a:avLst/>
        </a:prstGeom>
      </dgm:spPr>
    </dgm:pt>
    <dgm:pt modelId="{67A54DD2-770E-4F83-9F0E-E7BB6393231A}" type="pres">
      <dgm:prSet presAssocID="{3DCF33B9-18B7-49A0-BB06-9EF8CA8B806F}" presName="spaceBetweenRectangles" presStyleCnt="0"/>
      <dgm:spPr/>
    </dgm:pt>
    <dgm:pt modelId="{435FC6D4-B40C-4CAC-8A87-83183AA97BEF}" type="pres">
      <dgm:prSet presAssocID="{8BFBBF8E-923B-4CBC-B149-17B028825DDC}" presName="parentLin" presStyleCnt="0"/>
      <dgm:spPr/>
    </dgm:pt>
    <dgm:pt modelId="{9248038A-EAFC-418B-8219-354041912AD3}" type="pres">
      <dgm:prSet presAssocID="{8BFBBF8E-923B-4CBC-B149-17B028825DDC}" presName="parentLeftMargin" presStyleLbl="node1" presStyleIdx="3" presStyleCnt="5"/>
      <dgm:spPr/>
    </dgm:pt>
    <dgm:pt modelId="{1D90464C-3C7F-42FA-82E9-D6BA45ADCB90}" type="pres">
      <dgm:prSet presAssocID="{8BFBBF8E-923B-4CBC-B149-17B028825DDC}" presName="parentText" presStyleLbl="node1" presStyleIdx="4" presStyleCnt="5" custScaleY="203587">
        <dgm:presLayoutVars>
          <dgm:chMax val="0"/>
          <dgm:bulletEnabled val="1"/>
        </dgm:presLayoutVars>
      </dgm:prSet>
      <dgm:spPr/>
    </dgm:pt>
    <dgm:pt modelId="{73EB2DBD-A2D8-4696-B8E1-7A0A5DB068DA}" type="pres">
      <dgm:prSet presAssocID="{8BFBBF8E-923B-4CBC-B149-17B028825DDC}" presName="negativeSpace" presStyleCnt="0"/>
      <dgm:spPr/>
    </dgm:pt>
    <dgm:pt modelId="{5DC8315D-6088-4F7A-9F24-FA2F116C7EC0}" type="pres">
      <dgm:prSet presAssocID="{8BFBBF8E-923B-4CBC-B149-17B028825DDC}" presName="childText" presStyleLbl="conFgAcc1" presStyleIdx="4" presStyleCnt="5">
        <dgm:presLayoutVars>
          <dgm:bulletEnabled val="1"/>
        </dgm:presLayoutVars>
      </dgm:prSet>
      <dgm:spPr/>
    </dgm:pt>
  </dgm:ptLst>
  <dgm:cxnLst>
    <dgm:cxn modelId="{A4E03806-3903-4498-8233-2E6584F84E21}" type="presOf" srcId="{8BFBBF8E-923B-4CBC-B149-17B028825DDC}" destId="{9248038A-EAFC-418B-8219-354041912AD3}" srcOrd="0" destOrd="0" presId="urn:microsoft.com/office/officeart/2005/8/layout/list1"/>
    <dgm:cxn modelId="{BE662C0C-C82F-436C-BFBE-FF505387A22A}" type="presOf" srcId="{8A8D819D-BCFE-4F0B-A5CF-8F63FA688B03}" destId="{9D928B1F-8D80-468F-AAB5-BE35F4C473B9}" srcOrd="1" destOrd="0" presId="urn:microsoft.com/office/officeart/2005/8/layout/list1"/>
    <dgm:cxn modelId="{CA218311-9A51-4F1F-A62E-653D014AFDF6}" srcId="{DD7C71CB-0EB0-4EC9-9163-3DA75289FC36}" destId="{BF99AC7D-165D-4042-AEE3-681D2EAE1DA3}" srcOrd="0" destOrd="0" parTransId="{972212FC-0A71-401B-9FF4-02E07B39D5D2}" sibTransId="{1ADB13CD-CA6E-41A5-8108-2FAF9DA35970}"/>
    <dgm:cxn modelId="{7DD9111C-14B1-4E1B-AF1B-0D55D15EC88E}" type="presOf" srcId="{07495AD4-CA92-4C51-8093-79091BCEE8B2}" destId="{DF37DFF7-3561-43F0-A211-11D8D3A0EE0B}" srcOrd="0" destOrd="0" presId="urn:microsoft.com/office/officeart/2005/8/layout/list1"/>
    <dgm:cxn modelId="{A372E230-13E5-4DAC-A32C-E4FDBDB7E2B5}" type="presOf" srcId="{885E7CC8-ABF7-4D81-879C-683DF2173802}" destId="{1281F622-517D-4C2F-A7EA-261D729C1340}" srcOrd="0" destOrd="0" presId="urn:microsoft.com/office/officeart/2005/8/layout/list1"/>
    <dgm:cxn modelId="{C7F0335B-D8F9-49BE-BB7A-8F3162B63B8A}" srcId="{B55FD66B-EDAA-4097-8F5C-8196BE5AF6B0}" destId="{194CCD88-4F14-4114-BF4C-C4AB60100987}" srcOrd="1" destOrd="0" parTransId="{404FC17A-3450-4EA6-8F10-F8A0E9FCDD8D}" sibTransId="{BA1D7F43-113D-462C-A0D7-5FD9C4206799}"/>
    <dgm:cxn modelId="{0B72FD60-334F-402F-B812-51DCD3E29852}" type="presOf" srcId="{DD7C71CB-0EB0-4EC9-9163-3DA75289FC36}" destId="{597AE360-C0ED-495C-A165-4CE19F025B63}" srcOrd="1" destOrd="0" presId="urn:microsoft.com/office/officeart/2005/8/layout/list1"/>
    <dgm:cxn modelId="{31EA5E61-8CF3-4BA5-9322-597E290F0579}" type="presOf" srcId="{8BFBBF8E-923B-4CBC-B149-17B028825DDC}" destId="{1D90464C-3C7F-42FA-82E9-D6BA45ADCB90}" srcOrd="1" destOrd="0" presId="urn:microsoft.com/office/officeart/2005/8/layout/list1"/>
    <dgm:cxn modelId="{226B1F66-FD03-4D70-AE87-02B21B693A4A}" type="presOf" srcId="{B015869E-704C-4B2F-88D7-CAF47C24942B}" destId="{78501EDA-673A-41A0-B3E7-10FE82B6C1E3}" srcOrd="0" destOrd="1" presId="urn:microsoft.com/office/officeart/2005/8/layout/list1"/>
    <dgm:cxn modelId="{131C8C69-8C46-4E8B-AF76-3C40C8A32C4D}" type="presOf" srcId="{BF99AC7D-165D-4042-AEE3-681D2EAE1DA3}" destId="{7A8F717E-DA0A-4630-962B-89081FBD0DF6}" srcOrd="0" destOrd="0" presId="urn:microsoft.com/office/officeart/2005/8/layout/list1"/>
    <dgm:cxn modelId="{D019E74C-DE9D-4E4C-A0C7-AC8F25EC7363}" type="presOf" srcId="{26968226-0F69-4473-A8E0-0655A3FE4F49}" destId="{78501EDA-673A-41A0-B3E7-10FE82B6C1E3}" srcOrd="0" destOrd="0" presId="urn:microsoft.com/office/officeart/2005/8/layout/list1"/>
    <dgm:cxn modelId="{11F12D4F-EF28-4B37-9484-A48929019BD8}" type="presOf" srcId="{B55FD66B-EDAA-4097-8F5C-8196BE5AF6B0}" destId="{3FCFE954-B2E1-4A17-8EFC-D77A1CC4F84A}" srcOrd="0" destOrd="0" presId="urn:microsoft.com/office/officeart/2005/8/layout/list1"/>
    <dgm:cxn modelId="{9CCD5487-4F40-4944-A268-8A4D57E49A7F}" srcId="{8A8D819D-BCFE-4F0B-A5CF-8F63FA688B03}" destId="{885E7CC8-ABF7-4D81-879C-683DF2173802}" srcOrd="0" destOrd="0" parTransId="{9F75892B-B269-4FB0-89AD-A5DE6852424D}" sibTransId="{36E21989-17AE-43A4-9848-7D2B0329BD60}"/>
    <dgm:cxn modelId="{3F890CA1-416D-43C4-B74A-2DC617632B6E}" srcId="{194CCD88-4F14-4114-BF4C-C4AB60100987}" destId="{B015869E-704C-4B2F-88D7-CAF47C24942B}" srcOrd="1" destOrd="0" parTransId="{2CA81D42-F9DB-48BD-B0F9-8214399DB2D6}" sibTransId="{77E157F4-FDE3-43C2-A6A5-FE99453B6B42}"/>
    <dgm:cxn modelId="{AA28A3A4-F99F-4ACB-A6AF-9B981E3DBCCE}" type="presOf" srcId="{08804FA9-F8FB-453C-B2B9-DF04B762E08F}" destId="{79AFEA64-3924-4817-8BD0-22200746BA05}" srcOrd="0" destOrd="0" presId="urn:microsoft.com/office/officeart/2005/8/layout/list1"/>
    <dgm:cxn modelId="{1E826BA9-57E8-4754-872F-D3B15572971F}" srcId="{08804FA9-F8FB-453C-B2B9-DF04B762E08F}" destId="{07495AD4-CA92-4C51-8093-79091BCEE8B2}" srcOrd="0" destOrd="0" parTransId="{A2D9EA0D-7874-440F-8D8E-3191DA174019}" sibTransId="{32E884F2-380B-48C5-BB28-04BB5ADAC9EB}"/>
    <dgm:cxn modelId="{8F2E02AC-3D00-4315-81A3-27B97647FADE}" type="presOf" srcId="{08804FA9-F8FB-453C-B2B9-DF04B762E08F}" destId="{1D132A3F-8257-4F11-9461-C0977D4E832C}" srcOrd="1" destOrd="0" presId="urn:microsoft.com/office/officeart/2005/8/layout/list1"/>
    <dgm:cxn modelId="{B547C5B2-E44B-471E-A5C0-7D2C3FDA7BA9}" srcId="{B55FD66B-EDAA-4097-8F5C-8196BE5AF6B0}" destId="{8A8D819D-BCFE-4F0B-A5CF-8F63FA688B03}" srcOrd="0" destOrd="0" parTransId="{26BCEF49-E04C-486C-B1BD-1756FE4D144E}" sibTransId="{0D8E08A0-4B42-425E-8EFF-A0D385377E1B}"/>
    <dgm:cxn modelId="{16E8CEB4-ABF7-43B1-B1E4-BD01925C35A2}" srcId="{08804FA9-F8FB-453C-B2B9-DF04B762E08F}" destId="{84C15AF3-68D7-4C28-97DE-A883D51CDB81}" srcOrd="1" destOrd="0" parTransId="{D2816BBA-B7ED-4F6A-8B78-1623E0F5AFF4}" sibTransId="{E938A93A-A9C9-4F1E-922C-A074D72102C0}"/>
    <dgm:cxn modelId="{875FC3BC-FFF5-4A42-AFE9-2D1D135B31CC}" srcId="{194CCD88-4F14-4114-BF4C-C4AB60100987}" destId="{26968226-0F69-4473-A8E0-0655A3FE4F49}" srcOrd="0" destOrd="0" parTransId="{CF3AA3F9-DD3C-4C3D-A099-1DC13C479B97}" sibTransId="{FF1FC418-A110-45A4-8617-904624F8D961}"/>
    <dgm:cxn modelId="{FC12CBC4-7526-40E4-994F-5FCF3070EB59}" type="presOf" srcId="{194CCD88-4F14-4114-BF4C-C4AB60100987}" destId="{54CC90E1-4818-42F6-B024-9594C1B38E40}" srcOrd="0" destOrd="0" presId="urn:microsoft.com/office/officeart/2005/8/layout/list1"/>
    <dgm:cxn modelId="{1F1E51C6-8B44-445F-915D-86AAE9BA3223}" srcId="{B55FD66B-EDAA-4097-8F5C-8196BE5AF6B0}" destId="{DD7C71CB-0EB0-4EC9-9163-3DA75289FC36}" srcOrd="3" destOrd="0" parTransId="{DC90E401-D8A2-4E56-A783-BF0C8C3A76A9}" sibTransId="{3DCF33B9-18B7-49A0-BB06-9EF8CA8B806F}"/>
    <dgm:cxn modelId="{70EC44D4-AFB6-4E6E-920E-87EB491E4F64}" type="presOf" srcId="{194CCD88-4F14-4114-BF4C-C4AB60100987}" destId="{668196B6-D3EA-4C39-A05C-8994EFAB661E}" srcOrd="1" destOrd="0" presId="urn:microsoft.com/office/officeart/2005/8/layout/list1"/>
    <dgm:cxn modelId="{1023EFD8-30F8-42F5-BE39-6E3FBFAAA01C}" srcId="{B55FD66B-EDAA-4097-8F5C-8196BE5AF6B0}" destId="{08804FA9-F8FB-453C-B2B9-DF04B762E08F}" srcOrd="2" destOrd="0" parTransId="{4EF3BF30-E340-40E7-B6B4-F608A3E67187}" sibTransId="{81EEE70D-F719-4E3C-9B62-B8E9EFBC4AE2}"/>
    <dgm:cxn modelId="{F0764EDA-0037-4408-B2EA-B03E3BB3DA92}" type="presOf" srcId="{DD7C71CB-0EB0-4EC9-9163-3DA75289FC36}" destId="{7A6F1F54-83B1-40AF-B186-CEFA788198CF}" srcOrd="0" destOrd="0" presId="urn:microsoft.com/office/officeart/2005/8/layout/list1"/>
    <dgm:cxn modelId="{08897BDA-5521-487A-B688-FE52D81BAB6A}" srcId="{B55FD66B-EDAA-4097-8F5C-8196BE5AF6B0}" destId="{8BFBBF8E-923B-4CBC-B149-17B028825DDC}" srcOrd="4" destOrd="0" parTransId="{89E5EA6B-1E6A-4222-AB7A-787028523513}" sibTransId="{B2F154FF-3820-4D48-A10A-F59FD8A2541F}"/>
    <dgm:cxn modelId="{124746F1-3AF2-4CB0-9FD3-E2B95ED3F7CF}" type="presOf" srcId="{8A8D819D-BCFE-4F0B-A5CF-8F63FA688B03}" destId="{50B15764-403E-4ABD-B543-9159D724AEDB}" srcOrd="0" destOrd="0" presId="urn:microsoft.com/office/officeart/2005/8/layout/list1"/>
    <dgm:cxn modelId="{FA911BF4-E5B4-4177-A09F-ED47A5AD1713}" type="presOf" srcId="{84C15AF3-68D7-4C28-97DE-A883D51CDB81}" destId="{DF37DFF7-3561-43F0-A211-11D8D3A0EE0B}" srcOrd="0" destOrd="1" presId="urn:microsoft.com/office/officeart/2005/8/layout/list1"/>
    <dgm:cxn modelId="{8926DFE1-7A56-4D78-BD1F-EDE08EA362BB}" type="presParOf" srcId="{3FCFE954-B2E1-4A17-8EFC-D77A1CC4F84A}" destId="{349DF829-B32A-42B6-A8CF-820812EE8AB0}" srcOrd="0" destOrd="0" presId="urn:microsoft.com/office/officeart/2005/8/layout/list1"/>
    <dgm:cxn modelId="{19F423B9-7319-49D9-91D3-44CF3883CF47}" type="presParOf" srcId="{349DF829-B32A-42B6-A8CF-820812EE8AB0}" destId="{50B15764-403E-4ABD-B543-9159D724AEDB}" srcOrd="0" destOrd="0" presId="urn:microsoft.com/office/officeart/2005/8/layout/list1"/>
    <dgm:cxn modelId="{5C9B597C-9B59-4F98-BF5D-5F7523489879}" type="presParOf" srcId="{349DF829-B32A-42B6-A8CF-820812EE8AB0}" destId="{9D928B1F-8D80-468F-AAB5-BE35F4C473B9}" srcOrd="1" destOrd="0" presId="urn:microsoft.com/office/officeart/2005/8/layout/list1"/>
    <dgm:cxn modelId="{E7DB067D-46A9-4DAF-9638-B1C6454A5060}" type="presParOf" srcId="{3FCFE954-B2E1-4A17-8EFC-D77A1CC4F84A}" destId="{87AAC50B-5474-4FFF-ADAA-99DAA2576DA1}" srcOrd="1" destOrd="0" presId="urn:microsoft.com/office/officeart/2005/8/layout/list1"/>
    <dgm:cxn modelId="{B9B894B0-854F-4C28-BCE9-F3ED15544288}" type="presParOf" srcId="{3FCFE954-B2E1-4A17-8EFC-D77A1CC4F84A}" destId="{1281F622-517D-4C2F-A7EA-261D729C1340}" srcOrd="2" destOrd="0" presId="urn:microsoft.com/office/officeart/2005/8/layout/list1"/>
    <dgm:cxn modelId="{31FA0B30-5836-4C8D-B064-340825AA41C6}" type="presParOf" srcId="{3FCFE954-B2E1-4A17-8EFC-D77A1CC4F84A}" destId="{0EE3240C-914E-4ECD-9FD4-E79F132840D7}" srcOrd="3" destOrd="0" presId="urn:microsoft.com/office/officeart/2005/8/layout/list1"/>
    <dgm:cxn modelId="{DF337DFE-8604-4DE1-8599-96EEC2F666E4}" type="presParOf" srcId="{3FCFE954-B2E1-4A17-8EFC-D77A1CC4F84A}" destId="{69CD3C63-59CD-49D1-9B51-F228487F16D1}" srcOrd="4" destOrd="0" presId="urn:microsoft.com/office/officeart/2005/8/layout/list1"/>
    <dgm:cxn modelId="{0E4F37BD-1602-459A-82A7-40929455CDAB}" type="presParOf" srcId="{69CD3C63-59CD-49D1-9B51-F228487F16D1}" destId="{54CC90E1-4818-42F6-B024-9594C1B38E40}" srcOrd="0" destOrd="0" presId="urn:microsoft.com/office/officeart/2005/8/layout/list1"/>
    <dgm:cxn modelId="{73ACBAA5-B854-4EF2-B297-5D974803BDA3}" type="presParOf" srcId="{69CD3C63-59CD-49D1-9B51-F228487F16D1}" destId="{668196B6-D3EA-4C39-A05C-8994EFAB661E}" srcOrd="1" destOrd="0" presId="urn:microsoft.com/office/officeart/2005/8/layout/list1"/>
    <dgm:cxn modelId="{5C10B072-D9C7-4F61-ABCC-BDBFFED6EEB0}" type="presParOf" srcId="{3FCFE954-B2E1-4A17-8EFC-D77A1CC4F84A}" destId="{B0517D19-184D-4AD2-A1A3-FAFC3B9D03E0}" srcOrd="5" destOrd="0" presId="urn:microsoft.com/office/officeart/2005/8/layout/list1"/>
    <dgm:cxn modelId="{B21C1B53-C179-4254-A642-25DB3D7E6F91}" type="presParOf" srcId="{3FCFE954-B2E1-4A17-8EFC-D77A1CC4F84A}" destId="{78501EDA-673A-41A0-B3E7-10FE82B6C1E3}" srcOrd="6" destOrd="0" presId="urn:microsoft.com/office/officeart/2005/8/layout/list1"/>
    <dgm:cxn modelId="{351E0F72-8A96-48F5-AD31-D0AF88CFCAAA}" type="presParOf" srcId="{3FCFE954-B2E1-4A17-8EFC-D77A1CC4F84A}" destId="{D6934C65-6D75-4EA0-9081-6B03D2D29C73}" srcOrd="7" destOrd="0" presId="urn:microsoft.com/office/officeart/2005/8/layout/list1"/>
    <dgm:cxn modelId="{24896E75-05D5-4CBF-BBE0-3162D6BF37D9}" type="presParOf" srcId="{3FCFE954-B2E1-4A17-8EFC-D77A1CC4F84A}" destId="{57D129DA-0E11-4DAD-B7F3-1E3DAABA0A38}" srcOrd="8" destOrd="0" presId="urn:microsoft.com/office/officeart/2005/8/layout/list1"/>
    <dgm:cxn modelId="{724780CF-2FDC-466A-B7AD-5D8B58717DB6}" type="presParOf" srcId="{57D129DA-0E11-4DAD-B7F3-1E3DAABA0A38}" destId="{79AFEA64-3924-4817-8BD0-22200746BA05}" srcOrd="0" destOrd="0" presId="urn:microsoft.com/office/officeart/2005/8/layout/list1"/>
    <dgm:cxn modelId="{384EA1F1-63E9-4D88-A964-F1D45B594737}" type="presParOf" srcId="{57D129DA-0E11-4DAD-B7F3-1E3DAABA0A38}" destId="{1D132A3F-8257-4F11-9461-C0977D4E832C}" srcOrd="1" destOrd="0" presId="urn:microsoft.com/office/officeart/2005/8/layout/list1"/>
    <dgm:cxn modelId="{3D3C0865-3786-4725-BBB7-4EF68B6E5E85}" type="presParOf" srcId="{3FCFE954-B2E1-4A17-8EFC-D77A1CC4F84A}" destId="{AC68C282-0722-49BC-A844-2E66C13625B2}" srcOrd="9" destOrd="0" presId="urn:microsoft.com/office/officeart/2005/8/layout/list1"/>
    <dgm:cxn modelId="{B3CCA629-CE3C-4291-9CCD-45A0B7034321}" type="presParOf" srcId="{3FCFE954-B2E1-4A17-8EFC-D77A1CC4F84A}" destId="{DF37DFF7-3561-43F0-A211-11D8D3A0EE0B}" srcOrd="10" destOrd="0" presId="urn:microsoft.com/office/officeart/2005/8/layout/list1"/>
    <dgm:cxn modelId="{51502C6B-25F8-4FC5-974F-5B22C4206806}" type="presParOf" srcId="{3FCFE954-B2E1-4A17-8EFC-D77A1CC4F84A}" destId="{7D60CFCB-2016-44F9-A886-845F8E7B6710}" srcOrd="11" destOrd="0" presId="urn:microsoft.com/office/officeart/2005/8/layout/list1"/>
    <dgm:cxn modelId="{D2794BCE-EFC3-49E1-9771-AF92C5A43F83}" type="presParOf" srcId="{3FCFE954-B2E1-4A17-8EFC-D77A1CC4F84A}" destId="{3509450E-4A0C-4CF1-8D2A-816C240331C7}" srcOrd="12" destOrd="0" presId="urn:microsoft.com/office/officeart/2005/8/layout/list1"/>
    <dgm:cxn modelId="{44451631-E207-46F8-B7C5-AF06C0814ADD}" type="presParOf" srcId="{3509450E-4A0C-4CF1-8D2A-816C240331C7}" destId="{7A6F1F54-83B1-40AF-B186-CEFA788198CF}" srcOrd="0" destOrd="0" presId="urn:microsoft.com/office/officeart/2005/8/layout/list1"/>
    <dgm:cxn modelId="{0F0004E0-81A8-4915-A919-B9D1AF6457D6}" type="presParOf" srcId="{3509450E-4A0C-4CF1-8D2A-816C240331C7}" destId="{597AE360-C0ED-495C-A165-4CE19F025B63}" srcOrd="1" destOrd="0" presId="urn:microsoft.com/office/officeart/2005/8/layout/list1"/>
    <dgm:cxn modelId="{B96A8897-EF6D-4BA9-A8E8-8DC6BC417489}" type="presParOf" srcId="{3FCFE954-B2E1-4A17-8EFC-D77A1CC4F84A}" destId="{F5BF00E9-16FA-4D07-9657-1275DA42F276}" srcOrd="13" destOrd="0" presId="urn:microsoft.com/office/officeart/2005/8/layout/list1"/>
    <dgm:cxn modelId="{452BD30C-0A32-455C-A112-C3BCBA0C9C7F}" type="presParOf" srcId="{3FCFE954-B2E1-4A17-8EFC-D77A1CC4F84A}" destId="{7A8F717E-DA0A-4630-962B-89081FBD0DF6}" srcOrd="14" destOrd="0" presId="urn:microsoft.com/office/officeart/2005/8/layout/list1"/>
    <dgm:cxn modelId="{14ECD987-FB29-4633-BF43-BEDCBB3F0150}" type="presParOf" srcId="{3FCFE954-B2E1-4A17-8EFC-D77A1CC4F84A}" destId="{67A54DD2-770E-4F83-9F0E-E7BB6393231A}" srcOrd="15" destOrd="0" presId="urn:microsoft.com/office/officeart/2005/8/layout/list1"/>
    <dgm:cxn modelId="{16DBC82B-FFF3-4319-A1D5-7EB76B782F37}" type="presParOf" srcId="{3FCFE954-B2E1-4A17-8EFC-D77A1CC4F84A}" destId="{435FC6D4-B40C-4CAC-8A87-83183AA97BEF}" srcOrd="16" destOrd="0" presId="urn:microsoft.com/office/officeart/2005/8/layout/list1"/>
    <dgm:cxn modelId="{60B1FE70-FC06-40D8-9B9C-E61FE6471A03}" type="presParOf" srcId="{435FC6D4-B40C-4CAC-8A87-83183AA97BEF}" destId="{9248038A-EAFC-418B-8219-354041912AD3}" srcOrd="0" destOrd="0" presId="urn:microsoft.com/office/officeart/2005/8/layout/list1"/>
    <dgm:cxn modelId="{A4EED7FE-C064-4945-B3B5-C2D85304B0FB}" type="presParOf" srcId="{435FC6D4-B40C-4CAC-8A87-83183AA97BEF}" destId="{1D90464C-3C7F-42FA-82E9-D6BA45ADCB90}" srcOrd="1" destOrd="0" presId="urn:microsoft.com/office/officeart/2005/8/layout/list1"/>
    <dgm:cxn modelId="{7DED86F1-1BAD-4E46-80D7-35B89073BF6A}" type="presParOf" srcId="{3FCFE954-B2E1-4A17-8EFC-D77A1CC4F84A}" destId="{73EB2DBD-A2D8-4696-B8E1-7A0A5DB068DA}" srcOrd="17" destOrd="0" presId="urn:microsoft.com/office/officeart/2005/8/layout/list1"/>
    <dgm:cxn modelId="{56757593-C291-4454-835C-8250162098F8}" type="presParOf" srcId="{3FCFE954-B2E1-4A17-8EFC-D77A1CC4F84A}" destId="{5DC8315D-6088-4F7A-9F24-FA2F116C7EC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1B1D7-A17A-4B91-8EC2-6B284A7188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D1028A2-7BDF-4FD2-BEE2-7FE5A50A3584}">
      <dgm:prSet phldrT="[Texte]"/>
      <dgm:spPr/>
      <dgm:t>
        <a:bodyPr/>
        <a:lstStyle/>
        <a:p>
          <a:r>
            <a:rPr lang="fr-FR" dirty="0"/>
            <a:t>334 participants sur l’année</a:t>
          </a:r>
        </a:p>
      </dgm:t>
    </dgm:pt>
    <dgm:pt modelId="{512FEA66-0707-4E8E-B3D4-CFDC28AFD62E}" type="parTrans" cxnId="{85087B69-215F-4D6E-B59E-47485B10AC24}">
      <dgm:prSet/>
      <dgm:spPr/>
      <dgm:t>
        <a:bodyPr/>
        <a:lstStyle/>
        <a:p>
          <a:endParaRPr lang="fr-FR"/>
        </a:p>
      </dgm:t>
    </dgm:pt>
    <dgm:pt modelId="{17D65DF4-DDCB-40CE-B9C4-46B0E74EFFE4}" type="sibTrans" cxnId="{85087B69-215F-4D6E-B59E-47485B10AC24}">
      <dgm:prSet/>
      <dgm:spPr/>
      <dgm:t>
        <a:bodyPr/>
        <a:lstStyle/>
        <a:p>
          <a:endParaRPr lang="fr-FR"/>
        </a:p>
      </dgm:t>
    </dgm:pt>
    <dgm:pt modelId="{13AAAC50-B3EA-4AE5-971C-3C80933B98ED}">
      <dgm:prSet phldrT="[Texte]"/>
      <dgm:spPr/>
      <dgm:t>
        <a:bodyPr/>
        <a:lstStyle/>
        <a:p>
          <a:r>
            <a:rPr lang="fr-FR" dirty="0"/>
            <a:t>12 participants en moyenne</a:t>
          </a:r>
        </a:p>
      </dgm:t>
    </dgm:pt>
    <dgm:pt modelId="{12B788CE-5F02-4442-AEE4-A9E44F54FDAE}" type="parTrans" cxnId="{46855FF1-AEDF-46BA-8712-002486994F45}">
      <dgm:prSet/>
      <dgm:spPr/>
      <dgm:t>
        <a:bodyPr/>
        <a:lstStyle/>
        <a:p>
          <a:endParaRPr lang="fr-FR"/>
        </a:p>
      </dgm:t>
    </dgm:pt>
    <dgm:pt modelId="{6B540746-2C21-4E30-AB3A-E5CD6C54B0CA}" type="sibTrans" cxnId="{46855FF1-AEDF-46BA-8712-002486994F45}">
      <dgm:prSet/>
      <dgm:spPr/>
      <dgm:t>
        <a:bodyPr/>
        <a:lstStyle/>
        <a:p>
          <a:endParaRPr lang="fr-FR"/>
        </a:p>
      </dgm:t>
    </dgm:pt>
    <dgm:pt modelId="{65FDEAB5-3E88-4397-97CA-D83042259F37}">
      <dgm:prSet phldrT="[Texte]"/>
      <dgm:spPr/>
      <dgm:t>
        <a:bodyPr/>
        <a:lstStyle/>
        <a:p>
          <a:r>
            <a:rPr lang="fr-FR" dirty="0"/>
            <a:t>34 dates à l’agenda</a:t>
          </a:r>
        </a:p>
      </dgm:t>
    </dgm:pt>
    <dgm:pt modelId="{94783725-22C8-4428-B496-D437AD9DCC91}" type="parTrans" cxnId="{C4927FF5-153E-496D-931A-99F5ABCF94C6}">
      <dgm:prSet/>
      <dgm:spPr/>
      <dgm:t>
        <a:bodyPr/>
        <a:lstStyle/>
        <a:p>
          <a:endParaRPr lang="fr-FR"/>
        </a:p>
      </dgm:t>
    </dgm:pt>
    <dgm:pt modelId="{27E53C4F-E4A7-4DF9-BAEB-502345311CEF}" type="sibTrans" cxnId="{C4927FF5-153E-496D-931A-99F5ABCF94C6}">
      <dgm:prSet/>
      <dgm:spPr/>
      <dgm:t>
        <a:bodyPr/>
        <a:lstStyle/>
        <a:p>
          <a:endParaRPr lang="fr-FR"/>
        </a:p>
      </dgm:t>
    </dgm:pt>
    <dgm:pt modelId="{56FB9558-6967-44BC-B54A-0C26CBF43F96}">
      <dgm:prSet phldrT="[Texte]"/>
      <dgm:spPr/>
      <dgm:t>
        <a:bodyPr/>
        <a:lstStyle/>
        <a:p>
          <a:r>
            <a:rPr lang="fr-FR" dirty="0"/>
            <a:t>2 échanges de pratiques CPTS</a:t>
          </a:r>
        </a:p>
      </dgm:t>
    </dgm:pt>
    <dgm:pt modelId="{A263803D-070E-42A8-8D48-18E2F40B0653}" type="parTrans" cxnId="{A3C98F02-93E4-45A0-B93D-05D5EE0FECE7}">
      <dgm:prSet/>
      <dgm:spPr/>
      <dgm:t>
        <a:bodyPr/>
        <a:lstStyle/>
        <a:p>
          <a:endParaRPr lang="fr-FR"/>
        </a:p>
      </dgm:t>
    </dgm:pt>
    <dgm:pt modelId="{37B3DC4A-81B6-4EDF-A323-7FE5724FBE34}" type="sibTrans" cxnId="{A3C98F02-93E4-45A0-B93D-05D5EE0FECE7}">
      <dgm:prSet/>
      <dgm:spPr/>
      <dgm:t>
        <a:bodyPr/>
        <a:lstStyle/>
        <a:p>
          <a:endParaRPr lang="fr-FR"/>
        </a:p>
      </dgm:t>
    </dgm:pt>
    <dgm:pt modelId="{E92E900A-651A-4F2C-BEF0-71B622B29E37}">
      <dgm:prSet phldrT="[Texte]"/>
      <dgm:spPr/>
      <dgm:t>
        <a:bodyPr/>
        <a:lstStyle/>
        <a:p>
          <a:r>
            <a:rPr lang="fr-FR" dirty="0"/>
            <a:t>2 sessions de formation action sur l’accueil et le secrétariat et 2 demi-journées d’approfondissement sur le guide</a:t>
          </a:r>
        </a:p>
      </dgm:t>
    </dgm:pt>
    <dgm:pt modelId="{75CF8B93-F535-4FAD-B74C-0559E3B51B67}" type="parTrans" cxnId="{8F15D6A2-2FAC-4B0E-9CE2-20E17855CDB6}">
      <dgm:prSet/>
      <dgm:spPr/>
      <dgm:t>
        <a:bodyPr/>
        <a:lstStyle/>
        <a:p>
          <a:endParaRPr lang="fr-FR"/>
        </a:p>
      </dgm:t>
    </dgm:pt>
    <dgm:pt modelId="{10067ADA-5246-4A9E-BECB-5CA668AB663C}" type="sibTrans" cxnId="{8F15D6A2-2FAC-4B0E-9CE2-20E17855CDB6}">
      <dgm:prSet/>
      <dgm:spPr/>
      <dgm:t>
        <a:bodyPr/>
        <a:lstStyle/>
        <a:p>
          <a:endParaRPr lang="fr-FR"/>
        </a:p>
      </dgm:t>
    </dgm:pt>
    <dgm:pt modelId="{595BCFD8-3F1F-4726-839F-EBE375195BD8}">
      <dgm:prSet phldrT="[Texte]"/>
      <dgm:spPr/>
      <dgm:t>
        <a:bodyPr/>
        <a:lstStyle/>
        <a:p>
          <a:r>
            <a:rPr lang="fr-FR" dirty="0"/>
            <a:t>5 échanges de pratiques multithématiques dont 2 journées (annuelle et modèle économique)</a:t>
          </a:r>
        </a:p>
      </dgm:t>
    </dgm:pt>
    <dgm:pt modelId="{63A05E81-B90D-4BC5-990F-CDEE93233CF0}" type="parTrans" cxnId="{8A37F6BD-13DF-460D-81EB-2868DEC0341E}">
      <dgm:prSet/>
      <dgm:spPr/>
      <dgm:t>
        <a:bodyPr/>
        <a:lstStyle/>
        <a:p>
          <a:endParaRPr lang="fr-FR"/>
        </a:p>
      </dgm:t>
    </dgm:pt>
    <dgm:pt modelId="{FAC63852-A31D-44B2-8E65-89791AEF96D3}" type="sibTrans" cxnId="{8A37F6BD-13DF-460D-81EB-2868DEC0341E}">
      <dgm:prSet/>
      <dgm:spPr/>
      <dgm:t>
        <a:bodyPr/>
        <a:lstStyle/>
        <a:p>
          <a:endParaRPr lang="fr-FR"/>
        </a:p>
      </dgm:t>
    </dgm:pt>
    <dgm:pt modelId="{9C0E9202-E6CE-444A-AD21-ED3BCEC270DF}">
      <dgm:prSet phldrT="[Texte]"/>
      <dgm:spPr/>
      <dgm:t>
        <a:bodyPr/>
        <a:lstStyle/>
        <a:p>
          <a:r>
            <a:rPr lang="fr-FR" dirty="0"/>
            <a:t>4 temps d’échanges et formation dentaire</a:t>
          </a:r>
        </a:p>
      </dgm:t>
    </dgm:pt>
    <dgm:pt modelId="{A01AE5F5-86F3-4747-9211-7C5B9463FE20}" type="parTrans" cxnId="{77B312A0-3CBF-4BDA-87E5-A1B78EC6CF47}">
      <dgm:prSet/>
      <dgm:spPr/>
      <dgm:t>
        <a:bodyPr/>
        <a:lstStyle/>
        <a:p>
          <a:endParaRPr lang="fr-FR"/>
        </a:p>
      </dgm:t>
    </dgm:pt>
    <dgm:pt modelId="{A9C8E2BB-7178-4223-8113-727846BBB15A}" type="sibTrans" cxnId="{77B312A0-3CBF-4BDA-87E5-A1B78EC6CF47}">
      <dgm:prSet/>
      <dgm:spPr/>
      <dgm:t>
        <a:bodyPr/>
        <a:lstStyle/>
        <a:p>
          <a:endParaRPr lang="fr-FR"/>
        </a:p>
      </dgm:t>
    </dgm:pt>
    <dgm:pt modelId="{40AB50FD-9603-4B40-AA66-3F2E32785EA9}">
      <dgm:prSet phldrT="[Texte]"/>
      <dgm:spPr/>
      <dgm:t>
        <a:bodyPr/>
        <a:lstStyle/>
        <a:p>
          <a:r>
            <a:rPr lang="fr-FR" dirty="0"/>
            <a:t>3 échanges de pratiques sur la non-discrimination</a:t>
          </a:r>
        </a:p>
      </dgm:t>
    </dgm:pt>
    <dgm:pt modelId="{CA1F113B-EE6B-4CFB-A990-4B3D044EA7D1}" type="parTrans" cxnId="{A87C329E-EC4C-485D-AFAE-6184691C0169}">
      <dgm:prSet/>
      <dgm:spPr/>
      <dgm:t>
        <a:bodyPr/>
        <a:lstStyle/>
        <a:p>
          <a:endParaRPr lang="fr-FR"/>
        </a:p>
      </dgm:t>
    </dgm:pt>
    <dgm:pt modelId="{7DE42C30-4528-4B82-A44D-047554E39677}" type="sibTrans" cxnId="{A87C329E-EC4C-485D-AFAE-6184691C0169}">
      <dgm:prSet/>
      <dgm:spPr/>
      <dgm:t>
        <a:bodyPr/>
        <a:lstStyle/>
        <a:p>
          <a:endParaRPr lang="fr-FR"/>
        </a:p>
      </dgm:t>
    </dgm:pt>
    <dgm:pt modelId="{A4664313-62CC-403A-BBF0-2C13E599D5A1}">
      <dgm:prSet phldrT="[Texte]"/>
      <dgm:spPr/>
      <dgm:t>
        <a:bodyPr/>
        <a:lstStyle/>
        <a:p>
          <a:r>
            <a:rPr lang="fr-FR" dirty="0"/>
            <a:t>3 échanges de pratiques porteurs de projet de création</a:t>
          </a:r>
        </a:p>
      </dgm:t>
    </dgm:pt>
    <dgm:pt modelId="{2962D7AD-81A2-44F7-8A41-BBD8105A0FD1}" type="parTrans" cxnId="{4AB70359-8DC1-4B80-BAA0-C5D681E67EAF}">
      <dgm:prSet/>
      <dgm:spPr/>
      <dgm:t>
        <a:bodyPr/>
        <a:lstStyle/>
        <a:p>
          <a:endParaRPr lang="fr-FR"/>
        </a:p>
      </dgm:t>
    </dgm:pt>
    <dgm:pt modelId="{8D291D77-389D-410F-B144-26FDA517FCEA}" type="sibTrans" cxnId="{4AB70359-8DC1-4B80-BAA0-C5D681E67EAF}">
      <dgm:prSet/>
      <dgm:spPr/>
      <dgm:t>
        <a:bodyPr/>
        <a:lstStyle/>
        <a:p>
          <a:endParaRPr lang="fr-FR"/>
        </a:p>
      </dgm:t>
    </dgm:pt>
    <dgm:pt modelId="{5F7486BC-8012-44E2-9E75-7276A97928C3}">
      <dgm:prSet phldrT="[Texte]"/>
      <dgm:spPr/>
      <dgm:t>
        <a:bodyPr/>
        <a:lstStyle/>
        <a:p>
          <a:r>
            <a:rPr lang="fr-FR" dirty="0"/>
            <a:t>2 sessions de formation sur le management participatif</a:t>
          </a:r>
        </a:p>
      </dgm:t>
    </dgm:pt>
    <dgm:pt modelId="{3CF71DBA-6472-436A-9BBB-A30E65F06339}" type="parTrans" cxnId="{AF5F0F41-EC54-4069-B88D-D4C38BFED587}">
      <dgm:prSet/>
      <dgm:spPr/>
      <dgm:t>
        <a:bodyPr/>
        <a:lstStyle/>
        <a:p>
          <a:endParaRPr lang="fr-FR"/>
        </a:p>
      </dgm:t>
    </dgm:pt>
    <dgm:pt modelId="{485589FA-BDE1-403B-BA63-008B4DB6BD6D}" type="sibTrans" cxnId="{AF5F0F41-EC54-4069-B88D-D4C38BFED587}">
      <dgm:prSet/>
      <dgm:spPr/>
      <dgm:t>
        <a:bodyPr/>
        <a:lstStyle/>
        <a:p>
          <a:endParaRPr lang="fr-FR"/>
        </a:p>
      </dgm:t>
    </dgm:pt>
    <dgm:pt modelId="{8BAC32F5-361F-4563-94C9-6920F2B67505}" type="pres">
      <dgm:prSet presAssocID="{51D1B1D7-A17A-4B91-8EC2-6B284A718847}" presName="linear" presStyleCnt="0">
        <dgm:presLayoutVars>
          <dgm:dir/>
          <dgm:animLvl val="lvl"/>
          <dgm:resizeHandles val="exact"/>
        </dgm:presLayoutVars>
      </dgm:prSet>
      <dgm:spPr/>
    </dgm:pt>
    <dgm:pt modelId="{A046A6B6-B444-4E6A-A1C3-74823C77653D}" type="pres">
      <dgm:prSet presAssocID="{7D1028A2-7BDF-4FD2-BEE2-7FE5A50A3584}" presName="parentLin" presStyleCnt="0"/>
      <dgm:spPr/>
    </dgm:pt>
    <dgm:pt modelId="{ABA04777-E97B-4E2D-83CD-22B86E6BE4EC}" type="pres">
      <dgm:prSet presAssocID="{7D1028A2-7BDF-4FD2-BEE2-7FE5A50A3584}" presName="parentLeftMargin" presStyleLbl="node1" presStyleIdx="0" presStyleCnt="3"/>
      <dgm:spPr/>
    </dgm:pt>
    <dgm:pt modelId="{1A20FC74-8DC0-4698-9298-AA2A2A777D42}" type="pres">
      <dgm:prSet presAssocID="{7D1028A2-7BDF-4FD2-BEE2-7FE5A50A3584}" presName="parentText" presStyleLbl="node1" presStyleIdx="0" presStyleCnt="3">
        <dgm:presLayoutVars>
          <dgm:chMax val="0"/>
          <dgm:bulletEnabled val="1"/>
        </dgm:presLayoutVars>
      </dgm:prSet>
      <dgm:spPr/>
    </dgm:pt>
    <dgm:pt modelId="{2440B916-0001-4CF8-A231-D62F31AB3E58}" type="pres">
      <dgm:prSet presAssocID="{7D1028A2-7BDF-4FD2-BEE2-7FE5A50A3584}" presName="negativeSpace" presStyleCnt="0"/>
      <dgm:spPr/>
    </dgm:pt>
    <dgm:pt modelId="{E6580F9A-DDE9-42F2-8176-7659DD676C12}" type="pres">
      <dgm:prSet presAssocID="{7D1028A2-7BDF-4FD2-BEE2-7FE5A50A3584}" presName="childText" presStyleLbl="conFgAcc1" presStyleIdx="0" presStyleCnt="3">
        <dgm:presLayoutVars>
          <dgm:bulletEnabled val="1"/>
        </dgm:presLayoutVars>
      </dgm:prSet>
      <dgm:spPr/>
    </dgm:pt>
    <dgm:pt modelId="{B7060AA3-7EBB-4454-B608-7524055D8293}" type="pres">
      <dgm:prSet presAssocID="{17D65DF4-DDCB-40CE-B9C4-46B0E74EFFE4}" presName="spaceBetweenRectangles" presStyleCnt="0"/>
      <dgm:spPr/>
    </dgm:pt>
    <dgm:pt modelId="{71D6A3DA-0BD0-4758-8561-B024E2CD922C}" type="pres">
      <dgm:prSet presAssocID="{13AAAC50-B3EA-4AE5-971C-3C80933B98ED}" presName="parentLin" presStyleCnt="0"/>
      <dgm:spPr/>
    </dgm:pt>
    <dgm:pt modelId="{044871DE-4A15-4D89-B696-279DFEB41C05}" type="pres">
      <dgm:prSet presAssocID="{13AAAC50-B3EA-4AE5-971C-3C80933B98ED}" presName="parentLeftMargin" presStyleLbl="node1" presStyleIdx="0" presStyleCnt="3"/>
      <dgm:spPr/>
    </dgm:pt>
    <dgm:pt modelId="{A40BD097-A87D-4D03-9117-463DFCD25B6F}" type="pres">
      <dgm:prSet presAssocID="{13AAAC50-B3EA-4AE5-971C-3C80933B98ED}" presName="parentText" presStyleLbl="node1" presStyleIdx="1" presStyleCnt="3">
        <dgm:presLayoutVars>
          <dgm:chMax val="0"/>
          <dgm:bulletEnabled val="1"/>
        </dgm:presLayoutVars>
      </dgm:prSet>
      <dgm:spPr/>
    </dgm:pt>
    <dgm:pt modelId="{F96FD5F6-5D3E-42F7-BB27-C1F68A179A73}" type="pres">
      <dgm:prSet presAssocID="{13AAAC50-B3EA-4AE5-971C-3C80933B98ED}" presName="negativeSpace" presStyleCnt="0"/>
      <dgm:spPr/>
    </dgm:pt>
    <dgm:pt modelId="{EF176E12-B037-4F30-A29B-A2DD6D7AAB24}" type="pres">
      <dgm:prSet presAssocID="{13AAAC50-B3EA-4AE5-971C-3C80933B98ED}" presName="childText" presStyleLbl="conFgAcc1" presStyleIdx="1" presStyleCnt="3">
        <dgm:presLayoutVars>
          <dgm:bulletEnabled val="1"/>
        </dgm:presLayoutVars>
      </dgm:prSet>
      <dgm:spPr/>
    </dgm:pt>
    <dgm:pt modelId="{7B244945-9CFA-401D-8FA5-8A7D168E8C1D}" type="pres">
      <dgm:prSet presAssocID="{6B540746-2C21-4E30-AB3A-E5CD6C54B0CA}" presName="spaceBetweenRectangles" presStyleCnt="0"/>
      <dgm:spPr/>
    </dgm:pt>
    <dgm:pt modelId="{EE88B81E-6A87-46EC-989D-BA41A4802D57}" type="pres">
      <dgm:prSet presAssocID="{65FDEAB5-3E88-4397-97CA-D83042259F37}" presName="parentLin" presStyleCnt="0"/>
      <dgm:spPr/>
    </dgm:pt>
    <dgm:pt modelId="{5E1C830F-EF24-4CA9-9520-75B0E87D946A}" type="pres">
      <dgm:prSet presAssocID="{65FDEAB5-3E88-4397-97CA-D83042259F37}" presName="parentLeftMargin" presStyleLbl="node1" presStyleIdx="1" presStyleCnt="3"/>
      <dgm:spPr/>
    </dgm:pt>
    <dgm:pt modelId="{066B377C-5B86-4911-B1FB-E9B781A01B82}" type="pres">
      <dgm:prSet presAssocID="{65FDEAB5-3E88-4397-97CA-D83042259F37}" presName="parentText" presStyleLbl="node1" presStyleIdx="2" presStyleCnt="3">
        <dgm:presLayoutVars>
          <dgm:chMax val="0"/>
          <dgm:bulletEnabled val="1"/>
        </dgm:presLayoutVars>
      </dgm:prSet>
      <dgm:spPr/>
    </dgm:pt>
    <dgm:pt modelId="{0F92CF32-FD37-46A7-A62A-AFD56D74AA3A}" type="pres">
      <dgm:prSet presAssocID="{65FDEAB5-3E88-4397-97CA-D83042259F37}" presName="negativeSpace" presStyleCnt="0"/>
      <dgm:spPr/>
    </dgm:pt>
    <dgm:pt modelId="{ABE6A1DD-4786-46E6-BAA0-57E3AE49CAA2}" type="pres">
      <dgm:prSet presAssocID="{65FDEAB5-3E88-4397-97CA-D83042259F37}" presName="childText" presStyleLbl="conFgAcc1" presStyleIdx="2" presStyleCnt="3">
        <dgm:presLayoutVars>
          <dgm:bulletEnabled val="1"/>
        </dgm:presLayoutVars>
      </dgm:prSet>
      <dgm:spPr/>
    </dgm:pt>
  </dgm:ptLst>
  <dgm:cxnLst>
    <dgm:cxn modelId="{A3C98F02-93E4-45A0-B93D-05D5EE0FECE7}" srcId="{65FDEAB5-3E88-4397-97CA-D83042259F37}" destId="{56FB9558-6967-44BC-B54A-0C26CBF43F96}" srcOrd="0" destOrd="0" parTransId="{A263803D-070E-42A8-8D48-18E2F40B0653}" sibTransId="{37B3DC4A-81B6-4EDF-A323-7FE5724FBE34}"/>
    <dgm:cxn modelId="{0E36040F-0054-4C09-BFE0-3E9E5B2F0B13}" type="presOf" srcId="{51D1B1D7-A17A-4B91-8EC2-6B284A718847}" destId="{8BAC32F5-361F-4563-94C9-6920F2B67505}" srcOrd="0" destOrd="0" presId="urn:microsoft.com/office/officeart/2005/8/layout/list1"/>
    <dgm:cxn modelId="{C46D3B16-5305-4662-909E-E6E39DFBE6AB}" type="presOf" srcId="{56FB9558-6967-44BC-B54A-0C26CBF43F96}" destId="{ABE6A1DD-4786-46E6-BAA0-57E3AE49CAA2}" srcOrd="0" destOrd="0" presId="urn:microsoft.com/office/officeart/2005/8/layout/list1"/>
    <dgm:cxn modelId="{C89FB52C-E698-4DD7-82F5-BCF6F4136E62}" type="presOf" srcId="{7D1028A2-7BDF-4FD2-BEE2-7FE5A50A3584}" destId="{ABA04777-E97B-4E2D-83CD-22B86E6BE4EC}" srcOrd="0" destOrd="0" presId="urn:microsoft.com/office/officeart/2005/8/layout/list1"/>
    <dgm:cxn modelId="{84B1F331-C491-4527-97C6-E2E6EA4A7056}" type="presOf" srcId="{5F7486BC-8012-44E2-9E75-7276A97928C3}" destId="{ABE6A1DD-4786-46E6-BAA0-57E3AE49CAA2}" srcOrd="0" destOrd="2" presId="urn:microsoft.com/office/officeart/2005/8/layout/list1"/>
    <dgm:cxn modelId="{1DD1573E-AFEA-47F5-83A7-816EECC64DA5}" type="presOf" srcId="{E92E900A-651A-4F2C-BEF0-71B622B29E37}" destId="{ABE6A1DD-4786-46E6-BAA0-57E3AE49CAA2}" srcOrd="0" destOrd="3" presId="urn:microsoft.com/office/officeart/2005/8/layout/list1"/>
    <dgm:cxn modelId="{AF5F0F41-EC54-4069-B88D-D4C38BFED587}" srcId="{65FDEAB5-3E88-4397-97CA-D83042259F37}" destId="{5F7486BC-8012-44E2-9E75-7276A97928C3}" srcOrd="2" destOrd="0" parTransId="{3CF71DBA-6472-436A-9BBB-A30E65F06339}" sibTransId="{485589FA-BDE1-403B-BA63-008B4DB6BD6D}"/>
    <dgm:cxn modelId="{1A5D1367-55F5-47E1-B38C-0B46FF7E62D3}" type="presOf" srcId="{13AAAC50-B3EA-4AE5-971C-3C80933B98ED}" destId="{044871DE-4A15-4D89-B696-279DFEB41C05}" srcOrd="0" destOrd="0" presId="urn:microsoft.com/office/officeart/2005/8/layout/list1"/>
    <dgm:cxn modelId="{85087B69-215F-4D6E-B59E-47485B10AC24}" srcId="{51D1B1D7-A17A-4B91-8EC2-6B284A718847}" destId="{7D1028A2-7BDF-4FD2-BEE2-7FE5A50A3584}" srcOrd="0" destOrd="0" parTransId="{512FEA66-0707-4E8E-B3D4-CFDC28AFD62E}" sibTransId="{17D65DF4-DDCB-40CE-B9C4-46B0E74EFFE4}"/>
    <dgm:cxn modelId="{69AE514C-CA7C-459F-833A-151017A9EB27}" type="presOf" srcId="{65FDEAB5-3E88-4397-97CA-D83042259F37}" destId="{066B377C-5B86-4911-B1FB-E9B781A01B82}" srcOrd="1" destOrd="0" presId="urn:microsoft.com/office/officeart/2005/8/layout/list1"/>
    <dgm:cxn modelId="{2F336A52-0CD0-48C7-936E-5580D38AF6E0}" type="presOf" srcId="{13AAAC50-B3EA-4AE5-971C-3C80933B98ED}" destId="{A40BD097-A87D-4D03-9117-463DFCD25B6F}" srcOrd="1" destOrd="0" presId="urn:microsoft.com/office/officeart/2005/8/layout/list1"/>
    <dgm:cxn modelId="{EAB20D78-0CD9-46AF-A0AA-A89647AAFCE4}" type="presOf" srcId="{65FDEAB5-3E88-4397-97CA-D83042259F37}" destId="{5E1C830F-EF24-4CA9-9520-75B0E87D946A}" srcOrd="0" destOrd="0" presId="urn:microsoft.com/office/officeart/2005/8/layout/list1"/>
    <dgm:cxn modelId="{4AB70359-8DC1-4B80-BAA0-C5D681E67EAF}" srcId="{65FDEAB5-3E88-4397-97CA-D83042259F37}" destId="{A4664313-62CC-403A-BBF0-2C13E599D5A1}" srcOrd="1" destOrd="0" parTransId="{2962D7AD-81A2-44F7-8A41-BBD8105A0FD1}" sibTransId="{8D291D77-389D-410F-B144-26FDA517FCEA}"/>
    <dgm:cxn modelId="{A87C329E-EC4C-485D-AFAE-6184691C0169}" srcId="{65FDEAB5-3E88-4397-97CA-D83042259F37}" destId="{40AB50FD-9603-4B40-AA66-3F2E32785EA9}" srcOrd="5" destOrd="0" parTransId="{CA1F113B-EE6B-4CFB-A990-4B3D044EA7D1}" sibTransId="{7DE42C30-4528-4B82-A44D-047554E39677}"/>
    <dgm:cxn modelId="{77B312A0-3CBF-4BDA-87E5-A1B78EC6CF47}" srcId="{65FDEAB5-3E88-4397-97CA-D83042259F37}" destId="{9C0E9202-E6CE-444A-AD21-ED3BCEC270DF}" srcOrd="6" destOrd="0" parTransId="{A01AE5F5-86F3-4747-9211-7C5B9463FE20}" sibTransId="{A9C8E2BB-7178-4223-8113-727846BBB15A}"/>
    <dgm:cxn modelId="{8F15D6A2-2FAC-4B0E-9CE2-20E17855CDB6}" srcId="{65FDEAB5-3E88-4397-97CA-D83042259F37}" destId="{E92E900A-651A-4F2C-BEF0-71B622B29E37}" srcOrd="3" destOrd="0" parTransId="{75CF8B93-F535-4FAD-B74C-0559E3B51B67}" sibTransId="{10067ADA-5246-4A9E-BECB-5CA668AB663C}"/>
    <dgm:cxn modelId="{6192C8A9-2974-487D-80F0-AAA99E4BA1FD}" type="presOf" srcId="{40AB50FD-9603-4B40-AA66-3F2E32785EA9}" destId="{ABE6A1DD-4786-46E6-BAA0-57E3AE49CAA2}" srcOrd="0" destOrd="5" presId="urn:microsoft.com/office/officeart/2005/8/layout/list1"/>
    <dgm:cxn modelId="{038F8DAB-05D5-427A-8508-F5CA97847550}" type="presOf" srcId="{7D1028A2-7BDF-4FD2-BEE2-7FE5A50A3584}" destId="{1A20FC74-8DC0-4698-9298-AA2A2A777D42}" srcOrd="1" destOrd="0" presId="urn:microsoft.com/office/officeart/2005/8/layout/list1"/>
    <dgm:cxn modelId="{8A37F6BD-13DF-460D-81EB-2868DEC0341E}" srcId="{65FDEAB5-3E88-4397-97CA-D83042259F37}" destId="{595BCFD8-3F1F-4726-839F-EBE375195BD8}" srcOrd="4" destOrd="0" parTransId="{63A05E81-B90D-4BC5-990F-CDEE93233CF0}" sibTransId="{FAC63852-A31D-44B2-8E65-89791AEF96D3}"/>
    <dgm:cxn modelId="{64E5F8CA-7CA4-4FBE-B18F-8BBF351C3778}" type="presOf" srcId="{A4664313-62CC-403A-BBF0-2C13E599D5A1}" destId="{ABE6A1DD-4786-46E6-BAA0-57E3AE49CAA2}" srcOrd="0" destOrd="1" presId="urn:microsoft.com/office/officeart/2005/8/layout/list1"/>
    <dgm:cxn modelId="{15DE46D3-DE00-4FDB-89B9-E12115DF5A85}" type="presOf" srcId="{9C0E9202-E6CE-444A-AD21-ED3BCEC270DF}" destId="{ABE6A1DD-4786-46E6-BAA0-57E3AE49CAA2}" srcOrd="0" destOrd="6" presId="urn:microsoft.com/office/officeart/2005/8/layout/list1"/>
    <dgm:cxn modelId="{46855FF1-AEDF-46BA-8712-002486994F45}" srcId="{51D1B1D7-A17A-4B91-8EC2-6B284A718847}" destId="{13AAAC50-B3EA-4AE5-971C-3C80933B98ED}" srcOrd="1" destOrd="0" parTransId="{12B788CE-5F02-4442-AEE4-A9E44F54FDAE}" sibTransId="{6B540746-2C21-4E30-AB3A-E5CD6C54B0CA}"/>
    <dgm:cxn modelId="{DF2EF9F2-3C14-4AAB-AD58-74369B6C04D0}" type="presOf" srcId="{595BCFD8-3F1F-4726-839F-EBE375195BD8}" destId="{ABE6A1DD-4786-46E6-BAA0-57E3AE49CAA2}" srcOrd="0" destOrd="4" presId="urn:microsoft.com/office/officeart/2005/8/layout/list1"/>
    <dgm:cxn modelId="{C4927FF5-153E-496D-931A-99F5ABCF94C6}" srcId="{51D1B1D7-A17A-4B91-8EC2-6B284A718847}" destId="{65FDEAB5-3E88-4397-97CA-D83042259F37}" srcOrd="2" destOrd="0" parTransId="{94783725-22C8-4428-B496-D437AD9DCC91}" sibTransId="{27E53C4F-E4A7-4DF9-BAEB-502345311CEF}"/>
    <dgm:cxn modelId="{F68F8089-75CF-4CFC-8E89-42A03EB6541A}" type="presParOf" srcId="{8BAC32F5-361F-4563-94C9-6920F2B67505}" destId="{A046A6B6-B444-4E6A-A1C3-74823C77653D}" srcOrd="0" destOrd="0" presId="urn:microsoft.com/office/officeart/2005/8/layout/list1"/>
    <dgm:cxn modelId="{BE555A39-BEBA-4F27-A329-2093EE46AC64}" type="presParOf" srcId="{A046A6B6-B444-4E6A-A1C3-74823C77653D}" destId="{ABA04777-E97B-4E2D-83CD-22B86E6BE4EC}" srcOrd="0" destOrd="0" presId="urn:microsoft.com/office/officeart/2005/8/layout/list1"/>
    <dgm:cxn modelId="{652E77E2-80A2-4923-8D04-C3F62DBD76EC}" type="presParOf" srcId="{A046A6B6-B444-4E6A-A1C3-74823C77653D}" destId="{1A20FC74-8DC0-4698-9298-AA2A2A777D42}" srcOrd="1" destOrd="0" presId="urn:microsoft.com/office/officeart/2005/8/layout/list1"/>
    <dgm:cxn modelId="{1BD7EB8B-75C9-47BA-9542-CBBDD59884B7}" type="presParOf" srcId="{8BAC32F5-361F-4563-94C9-6920F2B67505}" destId="{2440B916-0001-4CF8-A231-D62F31AB3E58}" srcOrd="1" destOrd="0" presId="urn:microsoft.com/office/officeart/2005/8/layout/list1"/>
    <dgm:cxn modelId="{77B65E25-BAD6-4F94-8854-179E6C0562B5}" type="presParOf" srcId="{8BAC32F5-361F-4563-94C9-6920F2B67505}" destId="{E6580F9A-DDE9-42F2-8176-7659DD676C12}" srcOrd="2" destOrd="0" presId="urn:microsoft.com/office/officeart/2005/8/layout/list1"/>
    <dgm:cxn modelId="{25255072-8C70-433E-B28F-3AAD5F71CBF9}" type="presParOf" srcId="{8BAC32F5-361F-4563-94C9-6920F2B67505}" destId="{B7060AA3-7EBB-4454-B608-7524055D8293}" srcOrd="3" destOrd="0" presId="urn:microsoft.com/office/officeart/2005/8/layout/list1"/>
    <dgm:cxn modelId="{0F2704C6-056C-4340-98E5-5771CED789B6}" type="presParOf" srcId="{8BAC32F5-361F-4563-94C9-6920F2B67505}" destId="{71D6A3DA-0BD0-4758-8561-B024E2CD922C}" srcOrd="4" destOrd="0" presId="urn:microsoft.com/office/officeart/2005/8/layout/list1"/>
    <dgm:cxn modelId="{626582A8-1F59-4104-BE7F-48A65794202A}" type="presParOf" srcId="{71D6A3DA-0BD0-4758-8561-B024E2CD922C}" destId="{044871DE-4A15-4D89-B696-279DFEB41C05}" srcOrd="0" destOrd="0" presId="urn:microsoft.com/office/officeart/2005/8/layout/list1"/>
    <dgm:cxn modelId="{8125323E-D425-4628-AD36-E26B9EF13E33}" type="presParOf" srcId="{71D6A3DA-0BD0-4758-8561-B024E2CD922C}" destId="{A40BD097-A87D-4D03-9117-463DFCD25B6F}" srcOrd="1" destOrd="0" presId="urn:microsoft.com/office/officeart/2005/8/layout/list1"/>
    <dgm:cxn modelId="{DA912CAB-F819-4263-BB45-6BD321114E9C}" type="presParOf" srcId="{8BAC32F5-361F-4563-94C9-6920F2B67505}" destId="{F96FD5F6-5D3E-42F7-BB27-C1F68A179A73}" srcOrd="5" destOrd="0" presId="urn:microsoft.com/office/officeart/2005/8/layout/list1"/>
    <dgm:cxn modelId="{C0041808-3BC9-4F23-ABF6-E23594D2C4F5}" type="presParOf" srcId="{8BAC32F5-361F-4563-94C9-6920F2B67505}" destId="{EF176E12-B037-4F30-A29B-A2DD6D7AAB24}" srcOrd="6" destOrd="0" presId="urn:microsoft.com/office/officeart/2005/8/layout/list1"/>
    <dgm:cxn modelId="{4C281424-CF64-48D2-A64E-BCC9BE8F073E}" type="presParOf" srcId="{8BAC32F5-361F-4563-94C9-6920F2B67505}" destId="{7B244945-9CFA-401D-8FA5-8A7D168E8C1D}" srcOrd="7" destOrd="0" presId="urn:microsoft.com/office/officeart/2005/8/layout/list1"/>
    <dgm:cxn modelId="{C132DD51-3B62-4A17-8A9C-747EE03DD9D1}" type="presParOf" srcId="{8BAC32F5-361F-4563-94C9-6920F2B67505}" destId="{EE88B81E-6A87-46EC-989D-BA41A4802D57}" srcOrd="8" destOrd="0" presId="urn:microsoft.com/office/officeart/2005/8/layout/list1"/>
    <dgm:cxn modelId="{99B443A5-8C21-4844-A236-EF2A4C5651EB}" type="presParOf" srcId="{EE88B81E-6A87-46EC-989D-BA41A4802D57}" destId="{5E1C830F-EF24-4CA9-9520-75B0E87D946A}" srcOrd="0" destOrd="0" presId="urn:microsoft.com/office/officeart/2005/8/layout/list1"/>
    <dgm:cxn modelId="{891E3A9A-92DC-4A5E-A503-4745BF4306DB}" type="presParOf" srcId="{EE88B81E-6A87-46EC-989D-BA41A4802D57}" destId="{066B377C-5B86-4911-B1FB-E9B781A01B82}" srcOrd="1" destOrd="0" presId="urn:microsoft.com/office/officeart/2005/8/layout/list1"/>
    <dgm:cxn modelId="{1953066B-A1ED-4064-8DF2-0306346C0F1F}" type="presParOf" srcId="{8BAC32F5-361F-4563-94C9-6920F2B67505}" destId="{0F92CF32-FD37-46A7-A62A-AFD56D74AA3A}" srcOrd="9" destOrd="0" presId="urn:microsoft.com/office/officeart/2005/8/layout/list1"/>
    <dgm:cxn modelId="{3897561E-B951-4F7E-A46B-81CFA66E7C9A}" type="presParOf" srcId="{8BAC32F5-361F-4563-94C9-6920F2B67505}" destId="{ABE6A1DD-4786-46E6-BAA0-57E3AE49CAA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CC12F-4762-42B8-9C3F-356EAC492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C3EDE85-71D8-448F-BA98-B698A4A9E992}">
      <dgm:prSet phldrT="[Texte]" custT="1"/>
      <dgm:spPr>
        <a:solidFill>
          <a:schemeClr val="accent2">
            <a:lumMod val="75000"/>
          </a:schemeClr>
        </a:solidFill>
      </dgm:spPr>
      <dgm:t>
        <a:bodyPr/>
        <a:lstStyle/>
        <a:p>
          <a:r>
            <a:rPr lang="fr-FR" sz="1400" dirty="0">
              <a:latin typeface="Arial" panose="020B0604020202020204" pitchFamily="34" charset="0"/>
              <a:cs typeface="Arial" panose="020B0604020202020204" pitchFamily="34" charset="0"/>
            </a:rPr>
            <a:t>Animation du site internet</a:t>
          </a:r>
        </a:p>
      </dgm:t>
    </dgm:pt>
    <dgm:pt modelId="{8179BF59-D65C-4CC7-B7CB-03373ED7C3D4}" type="parTrans" cxnId="{8E74933A-5A2B-4643-9EB9-1B29A46A0EFD}">
      <dgm:prSet/>
      <dgm:spPr/>
      <dgm:t>
        <a:bodyPr/>
        <a:lstStyle/>
        <a:p>
          <a:endParaRPr lang="fr-FR"/>
        </a:p>
      </dgm:t>
    </dgm:pt>
    <dgm:pt modelId="{BB9B80D6-6C6B-470A-B864-80F34A1F9BBA}" type="sibTrans" cxnId="{8E74933A-5A2B-4643-9EB9-1B29A46A0EFD}">
      <dgm:prSet/>
      <dgm:spPr/>
      <dgm:t>
        <a:bodyPr/>
        <a:lstStyle/>
        <a:p>
          <a:endParaRPr lang="fr-FR"/>
        </a:p>
      </dgm:t>
    </dgm:pt>
    <dgm:pt modelId="{BF98754C-EB77-43C2-BF4D-132A0682426B}">
      <dgm:prSet phldrT="[Texte]" custT="1"/>
      <dgm:spPr/>
      <dgm:t>
        <a:bodyPr/>
        <a:lstStyle/>
        <a:p>
          <a:r>
            <a:rPr lang="fr-FR" sz="1400" dirty="0">
              <a:latin typeface="Arial" panose="020B0604020202020204" pitchFamily="34" charset="0"/>
              <a:cs typeface="Arial" panose="020B0604020202020204" pitchFamily="34" charset="0"/>
            </a:rPr>
            <a:t>Mis à jour régulièrement., le site apporte des </a:t>
          </a:r>
          <a:r>
            <a:rPr lang="fr-FR" sz="1400" b="1" dirty="0">
              <a:latin typeface="Arial" panose="020B0604020202020204" pitchFamily="34" charset="0"/>
              <a:cs typeface="Arial" panose="020B0604020202020204" pitchFamily="34" charset="0"/>
            </a:rPr>
            <a:t>informations concrètes et opérationnelles </a:t>
          </a:r>
          <a:r>
            <a:rPr lang="fr-FR" sz="1400" dirty="0">
              <a:latin typeface="Arial" panose="020B0604020202020204" pitchFamily="34" charset="0"/>
              <a:cs typeface="Arial" panose="020B0604020202020204" pitchFamily="34" charset="0"/>
            </a:rPr>
            <a:t>aux centres de santé ou à toutes personnes intéressées par ce modèle de structures de soins</a:t>
          </a:r>
        </a:p>
      </dgm:t>
    </dgm:pt>
    <dgm:pt modelId="{66901882-4CCF-4DE6-8CEA-8421FE7F8CE6}" type="parTrans" cxnId="{AF8B0C1A-BD63-4361-B7A3-87F551716238}">
      <dgm:prSet/>
      <dgm:spPr/>
      <dgm:t>
        <a:bodyPr/>
        <a:lstStyle/>
        <a:p>
          <a:endParaRPr lang="fr-FR"/>
        </a:p>
      </dgm:t>
    </dgm:pt>
    <dgm:pt modelId="{25EFE06D-13EE-430F-AA8F-305E836C0631}" type="sibTrans" cxnId="{AF8B0C1A-BD63-4361-B7A3-87F551716238}">
      <dgm:prSet/>
      <dgm:spPr/>
      <dgm:t>
        <a:bodyPr/>
        <a:lstStyle/>
        <a:p>
          <a:endParaRPr lang="fr-FR"/>
        </a:p>
      </dgm:t>
    </dgm:pt>
    <dgm:pt modelId="{EB40ACF3-9C9B-4CB4-8D45-49F627848BD8}">
      <dgm:prSet phldrT="[Texte]" custT="1"/>
      <dgm:spPr>
        <a:solidFill>
          <a:schemeClr val="accent2">
            <a:lumMod val="75000"/>
          </a:schemeClr>
        </a:solidFill>
      </dgm:spPr>
      <dgm:t>
        <a:bodyPr/>
        <a:lstStyle/>
        <a:p>
          <a:pPr>
            <a:buFont typeface="+mj-lt"/>
            <a:buAutoNum type="arabicPeriod"/>
          </a:pPr>
          <a:r>
            <a:rPr lang="fr-FR" sz="1400" b="0" dirty="0">
              <a:latin typeface="Arial" panose="020B0604020202020204" pitchFamily="34" charset="0"/>
              <a:cs typeface="Arial" panose="020B0604020202020204" pitchFamily="34" charset="0"/>
            </a:rPr>
            <a:t>Envoi régulier de lettres d’information pour les adhérents</a:t>
          </a:r>
        </a:p>
      </dgm:t>
    </dgm:pt>
    <dgm:pt modelId="{77ACD1BE-7EC8-4A12-AFA8-0D76E45E199A}" type="parTrans" cxnId="{00D30321-9B29-4F6E-BE9F-A7D702F53A87}">
      <dgm:prSet/>
      <dgm:spPr/>
      <dgm:t>
        <a:bodyPr/>
        <a:lstStyle/>
        <a:p>
          <a:endParaRPr lang="fr-FR"/>
        </a:p>
      </dgm:t>
    </dgm:pt>
    <dgm:pt modelId="{426A9429-FAAB-4113-A903-CC484F59E6CC}" type="sibTrans" cxnId="{00D30321-9B29-4F6E-BE9F-A7D702F53A87}">
      <dgm:prSet/>
      <dgm:spPr/>
      <dgm:t>
        <a:bodyPr/>
        <a:lstStyle/>
        <a:p>
          <a:endParaRPr lang="fr-FR"/>
        </a:p>
      </dgm:t>
    </dgm:pt>
    <dgm:pt modelId="{019C7853-3768-4DAD-9CBD-D14085E847EC}">
      <dgm:prSet phldrT="[Texte]" custT="1"/>
      <dgm:spPr/>
      <dgm:t>
        <a:bodyPr/>
        <a:lstStyle/>
        <a:p>
          <a:r>
            <a:rPr lang="fr-FR" sz="1400" b="1" dirty="0">
              <a:latin typeface="Arial" panose="020B0604020202020204" pitchFamily="34" charset="0"/>
              <a:cs typeface="Arial" panose="020B0604020202020204" pitchFamily="34" charset="0"/>
            </a:rPr>
            <a:t>Lettre mensuelle </a:t>
          </a:r>
          <a:r>
            <a:rPr lang="fr-FR" sz="1400" dirty="0">
              <a:latin typeface="Arial" panose="020B0604020202020204" pitchFamily="34" charset="0"/>
              <a:cs typeface="Arial" panose="020B0604020202020204" pitchFamily="34" charset="0"/>
            </a:rPr>
            <a:t>envoyée à environ </a:t>
          </a:r>
          <a:r>
            <a:rPr lang="fr-FR" sz="1400" b="1" dirty="0">
              <a:latin typeface="Arial" panose="020B0604020202020204" pitchFamily="34" charset="0"/>
              <a:cs typeface="Arial" panose="020B0604020202020204" pitchFamily="34" charset="0"/>
            </a:rPr>
            <a:t>450 personnes </a:t>
          </a:r>
          <a:r>
            <a:rPr lang="fr-FR" sz="1400" dirty="0">
              <a:latin typeface="Arial" panose="020B0604020202020204" pitchFamily="34" charset="0"/>
              <a:cs typeface="Arial" panose="020B0604020202020204" pitchFamily="34" charset="0"/>
            </a:rPr>
            <a:t>(adhérents / partenaires / personnes inscrites directement via le formulaire)</a:t>
          </a:r>
        </a:p>
      </dgm:t>
    </dgm:pt>
    <dgm:pt modelId="{F7016C92-5522-4395-BED8-351C776C831C}" type="parTrans" cxnId="{B960EBF3-1D39-49C4-ABD3-6BEFCE57307C}">
      <dgm:prSet/>
      <dgm:spPr/>
      <dgm:t>
        <a:bodyPr/>
        <a:lstStyle/>
        <a:p>
          <a:endParaRPr lang="fr-FR"/>
        </a:p>
      </dgm:t>
    </dgm:pt>
    <dgm:pt modelId="{79FD59CA-55F1-4D52-88E1-4338150A1C20}" type="sibTrans" cxnId="{B960EBF3-1D39-49C4-ABD3-6BEFCE57307C}">
      <dgm:prSet/>
      <dgm:spPr/>
      <dgm:t>
        <a:bodyPr/>
        <a:lstStyle/>
        <a:p>
          <a:endParaRPr lang="fr-FR"/>
        </a:p>
      </dgm:t>
    </dgm:pt>
    <dgm:pt modelId="{AADECA7D-8D53-4A56-9ED9-80DE0C73C1C3}">
      <dgm:prSet phldrT="[Texte]" custT="1"/>
      <dgm:spPr>
        <a:solidFill>
          <a:schemeClr val="accent2">
            <a:lumMod val="75000"/>
          </a:schemeClr>
        </a:solidFill>
      </dgm:spPr>
      <dgm:t>
        <a:bodyPr/>
        <a:lstStyle/>
        <a:p>
          <a:pPr>
            <a:buFont typeface="+mj-lt"/>
            <a:buAutoNum type="arabicPeriod"/>
          </a:pPr>
          <a:r>
            <a:rPr lang="fr-FR" sz="1400" b="0" dirty="0">
              <a:latin typeface="Arial" panose="020B0604020202020204" pitchFamily="34" charset="0"/>
              <a:cs typeface="Arial" panose="020B0604020202020204" pitchFamily="34" charset="0"/>
            </a:rPr>
            <a:t>Animation des pages Facebook et LinkedIn du GRCS Auvergne-Rhône-Alpes</a:t>
          </a:r>
        </a:p>
      </dgm:t>
    </dgm:pt>
    <dgm:pt modelId="{72FF980E-AF95-4AFB-8970-F2E95F2C3E92}" type="parTrans" cxnId="{5CEBAAC5-451A-4A68-B6C7-B317BCD088B7}">
      <dgm:prSet/>
      <dgm:spPr/>
      <dgm:t>
        <a:bodyPr/>
        <a:lstStyle/>
        <a:p>
          <a:endParaRPr lang="fr-FR"/>
        </a:p>
      </dgm:t>
    </dgm:pt>
    <dgm:pt modelId="{CF3D1752-41CE-4544-B0A6-31C5F59A73B5}" type="sibTrans" cxnId="{5CEBAAC5-451A-4A68-B6C7-B317BCD088B7}">
      <dgm:prSet/>
      <dgm:spPr/>
      <dgm:t>
        <a:bodyPr/>
        <a:lstStyle/>
        <a:p>
          <a:endParaRPr lang="fr-FR"/>
        </a:p>
      </dgm:t>
    </dgm:pt>
    <dgm:pt modelId="{0FBD89EB-74AB-4223-8EBE-5152BB395BC9}">
      <dgm:prSet phldrT="[Texte]" custT="1"/>
      <dgm:spPr>
        <a:solidFill>
          <a:schemeClr val="accent2">
            <a:lumMod val="75000"/>
          </a:schemeClr>
        </a:solidFill>
      </dgm:spPr>
      <dgm:t>
        <a:bodyPr/>
        <a:lstStyle/>
        <a:p>
          <a:pPr>
            <a:buFont typeface="+mj-lt"/>
            <a:buAutoNum type="arabicPeriod"/>
          </a:pPr>
          <a:r>
            <a:rPr lang="fr-FR" sz="1400" b="0" dirty="0">
              <a:latin typeface="Arial" panose="020B0604020202020204" pitchFamily="34" charset="0"/>
              <a:cs typeface="Arial" panose="020B0604020202020204" pitchFamily="34" charset="0"/>
            </a:rPr>
            <a:t>Diffusion de plaquettes de présentation du GRCS Auvergne-Rhône-Alpes et des centres de santé </a:t>
          </a:r>
        </a:p>
      </dgm:t>
    </dgm:pt>
    <dgm:pt modelId="{0A6D8A0A-8712-4FB6-8B8F-F3AAA897D2D2}" type="parTrans" cxnId="{C1488E84-EEEA-4F16-BFB4-4B1B5D94F739}">
      <dgm:prSet/>
      <dgm:spPr/>
      <dgm:t>
        <a:bodyPr/>
        <a:lstStyle/>
        <a:p>
          <a:endParaRPr lang="fr-FR"/>
        </a:p>
      </dgm:t>
    </dgm:pt>
    <dgm:pt modelId="{E035BD10-E567-4838-B8DB-F39363787F0E}" type="sibTrans" cxnId="{C1488E84-EEEA-4F16-BFB4-4B1B5D94F739}">
      <dgm:prSet/>
      <dgm:spPr/>
      <dgm:t>
        <a:bodyPr/>
        <a:lstStyle/>
        <a:p>
          <a:endParaRPr lang="fr-FR"/>
        </a:p>
      </dgm:t>
    </dgm:pt>
    <dgm:pt modelId="{8D244611-DE3D-4E73-843A-7571360CA1D5}">
      <dgm:prSet phldrT="[Texte]" custT="1"/>
      <dgm:spPr/>
      <dgm:t>
        <a:bodyPr/>
        <a:lstStyle/>
        <a:p>
          <a:r>
            <a:rPr lang="fr-FR" sz="1400" dirty="0">
              <a:latin typeface="Arial" panose="020B0604020202020204" pitchFamily="34" charset="0"/>
              <a:cs typeface="Arial" panose="020B0604020202020204" pitchFamily="34" charset="0"/>
            </a:rPr>
            <a:t>Un espace adhérent</a:t>
          </a:r>
        </a:p>
      </dgm:t>
    </dgm:pt>
    <dgm:pt modelId="{FC6A13DA-67D2-4DBF-91DE-5574A0E39CD6}" type="parTrans" cxnId="{804CA52B-238E-4EA2-96EA-CA2396E49B79}">
      <dgm:prSet/>
      <dgm:spPr/>
      <dgm:t>
        <a:bodyPr/>
        <a:lstStyle/>
        <a:p>
          <a:endParaRPr lang="fr-FR"/>
        </a:p>
      </dgm:t>
    </dgm:pt>
    <dgm:pt modelId="{F5D3840C-4271-497B-8472-40465E792F1E}" type="sibTrans" cxnId="{804CA52B-238E-4EA2-96EA-CA2396E49B79}">
      <dgm:prSet/>
      <dgm:spPr/>
      <dgm:t>
        <a:bodyPr/>
        <a:lstStyle/>
        <a:p>
          <a:endParaRPr lang="fr-FR"/>
        </a:p>
      </dgm:t>
    </dgm:pt>
    <dgm:pt modelId="{F04A96A1-9F43-4D5C-8782-D2F3330175B1}">
      <dgm:prSet custT="1"/>
      <dgm:spPr/>
      <dgm:t>
        <a:bodyPr/>
        <a:lstStyle/>
        <a:p>
          <a:pPr>
            <a:buFont typeface="Symbol" panose="05050102010706020507" pitchFamily="18" charset="2"/>
            <a:buChar char="-"/>
          </a:pPr>
          <a:r>
            <a:rPr lang="fr-FR" sz="1400" dirty="0">
              <a:latin typeface="Arial" panose="020B0604020202020204" pitchFamily="34" charset="0"/>
              <a:cs typeface="Arial" panose="020B0604020202020204" pitchFamily="34" charset="0"/>
            </a:rPr>
            <a:t>+ 8,5 % pour le nombre de visites - </a:t>
          </a:r>
          <a:r>
            <a:rPr lang="fr-FR"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22 188 visites du site </a:t>
          </a:r>
          <a:endParaRPr lang="fr-FR" sz="1400" dirty="0">
            <a:latin typeface="Arial" panose="020B0604020202020204" pitchFamily="34" charset="0"/>
            <a:cs typeface="Arial" panose="020B0604020202020204" pitchFamily="34" charset="0"/>
          </a:endParaRPr>
        </a:p>
      </dgm:t>
    </dgm:pt>
    <dgm:pt modelId="{BF19855C-14F2-4720-B224-5E10E526129D}" type="parTrans" cxnId="{8FA7B251-A5CD-4CC9-A18E-A74CF32437BF}">
      <dgm:prSet/>
      <dgm:spPr/>
      <dgm:t>
        <a:bodyPr/>
        <a:lstStyle/>
        <a:p>
          <a:endParaRPr lang="fr-FR"/>
        </a:p>
      </dgm:t>
    </dgm:pt>
    <dgm:pt modelId="{1270FF93-3273-4AE7-81C9-EAA2E887CB45}" type="sibTrans" cxnId="{8FA7B251-A5CD-4CC9-A18E-A74CF32437BF}">
      <dgm:prSet/>
      <dgm:spPr/>
      <dgm:t>
        <a:bodyPr/>
        <a:lstStyle/>
        <a:p>
          <a:endParaRPr lang="fr-FR"/>
        </a:p>
      </dgm:t>
    </dgm:pt>
    <dgm:pt modelId="{8D9CDBD4-2339-424A-A97F-2B53619B14DA}">
      <dgm:prSet custT="1"/>
      <dgm:spPr/>
      <dgm:t>
        <a:bodyPr/>
        <a:lstStyle/>
        <a:p>
          <a:pPr>
            <a:buFont typeface="Symbol" panose="05050102010706020507" pitchFamily="18" charset="2"/>
            <a:buChar char="-"/>
          </a:pPr>
          <a:r>
            <a:rPr lang="fr-FR" sz="1400" dirty="0">
              <a:latin typeface="Arial" panose="020B0604020202020204" pitchFamily="34" charset="0"/>
              <a:cs typeface="Arial" panose="020B0604020202020204" pitchFamily="34" charset="0"/>
            </a:rPr>
            <a:t>+ 6% pour les pages vues uniques </a:t>
          </a:r>
        </a:p>
      </dgm:t>
    </dgm:pt>
    <dgm:pt modelId="{8271ACC0-2581-47C2-AD7C-F762E004C4D1}" type="parTrans" cxnId="{1F3E7249-B3D3-4AFF-AFE1-5C8A431569A6}">
      <dgm:prSet/>
      <dgm:spPr/>
      <dgm:t>
        <a:bodyPr/>
        <a:lstStyle/>
        <a:p>
          <a:endParaRPr lang="fr-FR"/>
        </a:p>
      </dgm:t>
    </dgm:pt>
    <dgm:pt modelId="{A7E8519F-263D-4543-A317-27E7C4F733F7}" type="sibTrans" cxnId="{1F3E7249-B3D3-4AFF-AFE1-5C8A431569A6}">
      <dgm:prSet/>
      <dgm:spPr/>
      <dgm:t>
        <a:bodyPr/>
        <a:lstStyle/>
        <a:p>
          <a:endParaRPr lang="fr-FR"/>
        </a:p>
      </dgm:t>
    </dgm:pt>
    <dgm:pt modelId="{3CBF0DE1-6BAE-4B10-B7D9-5980E02F7FB2}">
      <dgm:prSet custT="1"/>
      <dgm:spPr/>
      <dgm:t>
        <a:bodyPr/>
        <a:lstStyle/>
        <a:p>
          <a:pPr>
            <a:buFont typeface="Symbol" panose="05050102010706020507" pitchFamily="18" charset="2"/>
            <a:buChar char="-"/>
          </a:pPr>
          <a:r>
            <a:rPr lang="fr-FR" sz="1400" dirty="0">
              <a:latin typeface="Arial" panose="020B0604020202020204" pitchFamily="34" charset="0"/>
              <a:cs typeface="Arial" panose="020B0604020202020204" pitchFamily="34" charset="0"/>
            </a:rPr>
            <a:t>+ 30,7 % pour les téléchargements uniques </a:t>
          </a:r>
        </a:p>
      </dgm:t>
    </dgm:pt>
    <dgm:pt modelId="{03606DA0-2153-44D3-ADA7-7D9691157332}" type="parTrans" cxnId="{187334F9-01A6-47D6-AFEC-D4739452A99E}">
      <dgm:prSet/>
      <dgm:spPr/>
      <dgm:t>
        <a:bodyPr/>
        <a:lstStyle/>
        <a:p>
          <a:endParaRPr lang="fr-FR"/>
        </a:p>
      </dgm:t>
    </dgm:pt>
    <dgm:pt modelId="{494A1627-9089-4FA2-B318-D936AAA52F29}" type="sibTrans" cxnId="{187334F9-01A6-47D6-AFEC-D4739452A99E}">
      <dgm:prSet/>
      <dgm:spPr/>
      <dgm:t>
        <a:bodyPr/>
        <a:lstStyle/>
        <a:p>
          <a:endParaRPr lang="fr-FR"/>
        </a:p>
      </dgm:t>
    </dgm:pt>
    <dgm:pt modelId="{8BFECCD3-3870-400C-AA64-8E32860DDD63}">
      <dgm:prSet phldrT="[Texte]" custT="1"/>
      <dgm:spPr/>
      <dgm:t>
        <a:bodyPr/>
        <a:lstStyle/>
        <a:p>
          <a:pPr>
            <a:buFont typeface="Arial" panose="020B0604020202020204" pitchFamily="34" charset="0"/>
            <a:buChar char="•"/>
          </a:pPr>
          <a:r>
            <a:rPr lang="fr-FR" sz="1400" dirty="0">
              <a:latin typeface="Arial" panose="020B0604020202020204" pitchFamily="34" charset="0"/>
              <a:cs typeface="Arial" panose="020B0604020202020204" pitchFamily="34" charset="0"/>
            </a:rPr>
            <a:t>233 abonnés LinkedIn / 155 Facebook</a:t>
          </a:r>
        </a:p>
      </dgm:t>
    </dgm:pt>
    <dgm:pt modelId="{C51C77F3-94C1-4BA9-A7AE-7C2B91E91A24}" type="parTrans" cxnId="{45FDA05F-1685-41C6-8771-21756821A379}">
      <dgm:prSet/>
      <dgm:spPr/>
      <dgm:t>
        <a:bodyPr/>
        <a:lstStyle/>
        <a:p>
          <a:endParaRPr lang="fr-FR"/>
        </a:p>
      </dgm:t>
    </dgm:pt>
    <dgm:pt modelId="{6B2AEF1C-D7D7-40B0-8715-FB4DE39F671B}" type="sibTrans" cxnId="{45FDA05F-1685-41C6-8771-21756821A379}">
      <dgm:prSet/>
      <dgm:spPr/>
      <dgm:t>
        <a:bodyPr/>
        <a:lstStyle/>
        <a:p>
          <a:endParaRPr lang="fr-FR"/>
        </a:p>
      </dgm:t>
    </dgm:pt>
    <dgm:pt modelId="{4B05612A-780E-49EE-BA28-9F8BAA354E80}">
      <dgm:prSet phldrT="[Texte]" custT="1"/>
      <dgm:spPr/>
      <dgm:t>
        <a:bodyPr/>
        <a:lstStyle/>
        <a:p>
          <a:pPr>
            <a:buFont typeface="Arial" panose="020B0604020202020204" pitchFamily="34" charset="0"/>
            <a:buChar char="•"/>
          </a:pPr>
          <a:r>
            <a:rPr lang="fr-FR" sz="1400" dirty="0">
              <a:latin typeface="Arial" panose="020B0604020202020204" pitchFamily="34" charset="0"/>
              <a:cs typeface="Arial" panose="020B0604020202020204" pitchFamily="34" charset="0"/>
            </a:rPr>
            <a:t>A disposition des adhérents</a:t>
          </a:r>
        </a:p>
      </dgm:t>
    </dgm:pt>
    <dgm:pt modelId="{DDF56C62-B11D-4615-8862-E3E681524929}" type="parTrans" cxnId="{21E1BB71-B378-4CE6-B277-54CE72377B1B}">
      <dgm:prSet/>
      <dgm:spPr/>
      <dgm:t>
        <a:bodyPr/>
        <a:lstStyle/>
        <a:p>
          <a:endParaRPr lang="fr-FR"/>
        </a:p>
      </dgm:t>
    </dgm:pt>
    <dgm:pt modelId="{7B6FF9A5-812F-48F1-B335-443685AA56E6}" type="sibTrans" cxnId="{21E1BB71-B378-4CE6-B277-54CE72377B1B}">
      <dgm:prSet/>
      <dgm:spPr/>
      <dgm:t>
        <a:bodyPr/>
        <a:lstStyle/>
        <a:p>
          <a:endParaRPr lang="fr-FR"/>
        </a:p>
      </dgm:t>
    </dgm:pt>
    <dgm:pt modelId="{E7332D89-BC29-4549-A120-1ED527939025}">
      <dgm:prSet phldrT="[Texte]" custT="1"/>
      <dgm:spPr/>
      <dgm:t>
        <a:bodyPr/>
        <a:lstStyle/>
        <a:p>
          <a:r>
            <a:rPr lang="fr-FR" sz="1400" dirty="0">
              <a:latin typeface="Arial" panose="020B0604020202020204" pitchFamily="34" charset="0"/>
              <a:cs typeface="Arial" panose="020B0604020202020204" pitchFamily="34" charset="0"/>
            </a:rPr>
            <a:t>Une </a:t>
          </a:r>
          <a:r>
            <a:rPr lang="fr-FR" sz="1400" b="1" dirty="0">
              <a:latin typeface="Arial" panose="020B0604020202020204" pitchFamily="34" charset="0"/>
              <a:cs typeface="Arial" panose="020B0604020202020204" pitchFamily="34" charset="0"/>
            </a:rPr>
            <a:t>activité en croissance  </a:t>
          </a:r>
          <a:r>
            <a:rPr lang="fr-FR" sz="1400" dirty="0">
              <a:latin typeface="Arial" panose="020B0604020202020204" pitchFamily="34" charset="0"/>
              <a:cs typeface="Arial" panose="020B0604020202020204" pitchFamily="34" charset="0"/>
            </a:rPr>
            <a:t>: </a:t>
          </a:r>
        </a:p>
      </dgm:t>
    </dgm:pt>
    <dgm:pt modelId="{833D15D4-9167-48E8-AB63-5667F1ADE449}" type="parTrans" cxnId="{4611DF84-5FA4-454D-8677-A48CAD3B2EAD}">
      <dgm:prSet/>
      <dgm:spPr/>
      <dgm:t>
        <a:bodyPr/>
        <a:lstStyle/>
        <a:p>
          <a:endParaRPr lang="fr-FR"/>
        </a:p>
      </dgm:t>
    </dgm:pt>
    <dgm:pt modelId="{BE3A671E-DFBF-4D51-9EE0-D9BC91F0682F}" type="sibTrans" cxnId="{4611DF84-5FA4-454D-8677-A48CAD3B2EAD}">
      <dgm:prSet/>
      <dgm:spPr/>
      <dgm:t>
        <a:bodyPr/>
        <a:lstStyle/>
        <a:p>
          <a:endParaRPr lang="fr-FR"/>
        </a:p>
      </dgm:t>
    </dgm:pt>
    <dgm:pt modelId="{41011B23-6A96-4518-947D-48BEE72E269C}" type="pres">
      <dgm:prSet presAssocID="{1EACC12F-4762-42B8-9C3F-356EAC492D4B}" presName="linear" presStyleCnt="0">
        <dgm:presLayoutVars>
          <dgm:animLvl val="lvl"/>
          <dgm:resizeHandles val="exact"/>
        </dgm:presLayoutVars>
      </dgm:prSet>
      <dgm:spPr/>
    </dgm:pt>
    <dgm:pt modelId="{F04597A5-3CD4-41A7-BAA0-12F064EF9365}" type="pres">
      <dgm:prSet presAssocID="{9C3EDE85-71D8-448F-BA98-B698A4A9E992}" presName="parentText" presStyleLbl="node1" presStyleIdx="0" presStyleCnt="4" custLinFactNeighborX="3" custLinFactNeighborY="-1696">
        <dgm:presLayoutVars>
          <dgm:chMax val="0"/>
          <dgm:bulletEnabled val="1"/>
        </dgm:presLayoutVars>
      </dgm:prSet>
      <dgm:spPr/>
    </dgm:pt>
    <dgm:pt modelId="{0D708CA7-9ACD-4931-98DA-7701AE07A9A1}" type="pres">
      <dgm:prSet presAssocID="{9C3EDE85-71D8-448F-BA98-B698A4A9E992}" presName="childText" presStyleLbl="revTx" presStyleIdx="0" presStyleCnt="4">
        <dgm:presLayoutVars>
          <dgm:bulletEnabled val="1"/>
        </dgm:presLayoutVars>
      </dgm:prSet>
      <dgm:spPr/>
    </dgm:pt>
    <dgm:pt modelId="{7D5F3E38-FACA-41AB-BEC6-743053D2CFF7}" type="pres">
      <dgm:prSet presAssocID="{EB40ACF3-9C9B-4CB4-8D45-49F627848BD8}" presName="parentText" presStyleLbl="node1" presStyleIdx="1" presStyleCnt="4">
        <dgm:presLayoutVars>
          <dgm:chMax val="0"/>
          <dgm:bulletEnabled val="1"/>
        </dgm:presLayoutVars>
      </dgm:prSet>
      <dgm:spPr/>
    </dgm:pt>
    <dgm:pt modelId="{F821366E-D3B8-4C5B-A6D0-94E75190C88B}" type="pres">
      <dgm:prSet presAssocID="{EB40ACF3-9C9B-4CB4-8D45-49F627848BD8}" presName="childText" presStyleLbl="revTx" presStyleIdx="1" presStyleCnt="4">
        <dgm:presLayoutVars>
          <dgm:bulletEnabled val="1"/>
        </dgm:presLayoutVars>
      </dgm:prSet>
      <dgm:spPr/>
    </dgm:pt>
    <dgm:pt modelId="{F58651F5-C599-4622-9A75-C35D2D340AB2}" type="pres">
      <dgm:prSet presAssocID="{AADECA7D-8D53-4A56-9ED9-80DE0C73C1C3}" presName="parentText" presStyleLbl="node1" presStyleIdx="2" presStyleCnt="4">
        <dgm:presLayoutVars>
          <dgm:chMax val="0"/>
          <dgm:bulletEnabled val="1"/>
        </dgm:presLayoutVars>
      </dgm:prSet>
      <dgm:spPr/>
    </dgm:pt>
    <dgm:pt modelId="{A32C8594-350C-42CD-8C10-D889E34D53D2}" type="pres">
      <dgm:prSet presAssocID="{AADECA7D-8D53-4A56-9ED9-80DE0C73C1C3}" presName="childText" presStyleLbl="revTx" presStyleIdx="2" presStyleCnt="4">
        <dgm:presLayoutVars>
          <dgm:bulletEnabled val="1"/>
        </dgm:presLayoutVars>
      </dgm:prSet>
      <dgm:spPr/>
    </dgm:pt>
    <dgm:pt modelId="{020A529A-D1AE-45C5-A476-71E20A069C8B}" type="pres">
      <dgm:prSet presAssocID="{0FBD89EB-74AB-4223-8EBE-5152BB395BC9}" presName="parentText" presStyleLbl="node1" presStyleIdx="3" presStyleCnt="4">
        <dgm:presLayoutVars>
          <dgm:chMax val="0"/>
          <dgm:bulletEnabled val="1"/>
        </dgm:presLayoutVars>
      </dgm:prSet>
      <dgm:spPr/>
    </dgm:pt>
    <dgm:pt modelId="{A86BA7BA-3674-4C0E-9879-0A7892A736CB}" type="pres">
      <dgm:prSet presAssocID="{0FBD89EB-74AB-4223-8EBE-5152BB395BC9}" presName="childText" presStyleLbl="revTx" presStyleIdx="3" presStyleCnt="4">
        <dgm:presLayoutVars>
          <dgm:bulletEnabled val="1"/>
        </dgm:presLayoutVars>
      </dgm:prSet>
      <dgm:spPr/>
    </dgm:pt>
  </dgm:ptLst>
  <dgm:cxnLst>
    <dgm:cxn modelId="{A7B8FE18-911E-4A70-BEA0-25E4C61E1588}" type="presOf" srcId="{8D244611-DE3D-4E73-843A-7571360CA1D5}" destId="{0D708CA7-9ACD-4931-98DA-7701AE07A9A1}" srcOrd="0" destOrd="1" presId="urn:microsoft.com/office/officeart/2005/8/layout/vList2"/>
    <dgm:cxn modelId="{AF8B0C1A-BD63-4361-B7A3-87F551716238}" srcId="{9C3EDE85-71D8-448F-BA98-B698A4A9E992}" destId="{BF98754C-EB77-43C2-BF4D-132A0682426B}" srcOrd="0" destOrd="0" parTransId="{66901882-4CCF-4DE6-8CEA-8421FE7F8CE6}" sibTransId="{25EFE06D-13EE-430F-AA8F-305E836C0631}"/>
    <dgm:cxn modelId="{00D30321-9B29-4F6E-BE9F-A7D702F53A87}" srcId="{1EACC12F-4762-42B8-9C3F-356EAC492D4B}" destId="{EB40ACF3-9C9B-4CB4-8D45-49F627848BD8}" srcOrd="1" destOrd="0" parTransId="{77ACD1BE-7EC8-4A12-AFA8-0D76E45E199A}" sibTransId="{426A9429-FAAB-4113-A903-CC484F59E6CC}"/>
    <dgm:cxn modelId="{1A21CB27-30FD-4F71-86CA-F68158BB0155}" type="presOf" srcId="{8BFECCD3-3870-400C-AA64-8E32860DDD63}" destId="{A32C8594-350C-42CD-8C10-D889E34D53D2}" srcOrd="0" destOrd="0" presId="urn:microsoft.com/office/officeart/2005/8/layout/vList2"/>
    <dgm:cxn modelId="{804CA52B-238E-4EA2-96EA-CA2396E49B79}" srcId="{9C3EDE85-71D8-448F-BA98-B698A4A9E992}" destId="{8D244611-DE3D-4E73-843A-7571360CA1D5}" srcOrd="1" destOrd="0" parTransId="{FC6A13DA-67D2-4DBF-91DE-5574A0E39CD6}" sibTransId="{F5D3840C-4271-497B-8472-40465E792F1E}"/>
    <dgm:cxn modelId="{311A7B2E-0141-4022-981A-9F386BA3350F}" type="presOf" srcId="{BF98754C-EB77-43C2-BF4D-132A0682426B}" destId="{0D708CA7-9ACD-4931-98DA-7701AE07A9A1}" srcOrd="0" destOrd="0" presId="urn:microsoft.com/office/officeart/2005/8/layout/vList2"/>
    <dgm:cxn modelId="{4BC52935-51C7-4740-8307-CAA67059DC60}" type="presOf" srcId="{8D9CDBD4-2339-424A-A97F-2B53619B14DA}" destId="{0D708CA7-9ACD-4931-98DA-7701AE07A9A1}" srcOrd="0" destOrd="4" presId="urn:microsoft.com/office/officeart/2005/8/layout/vList2"/>
    <dgm:cxn modelId="{8E74933A-5A2B-4643-9EB9-1B29A46A0EFD}" srcId="{1EACC12F-4762-42B8-9C3F-356EAC492D4B}" destId="{9C3EDE85-71D8-448F-BA98-B698A4A9E992}" srcOrd="0" destOrd="0" parTransId="{8179BF59-D65C-4CC7-B7CB-03373ED7C3D4}" sibTransId="{BB9B80D6-6C6B-470A-B864-80F34A1F9BBA}"/>
    <dgm:cxn modelId="{45FDA05F-1685-41C6-8771-21756821A379}" srcId="{AADECA7D-8D53-4A56-9ED9-80DE0C73C1C3}" destId="{8BFECCD3-3870-400C-AA64-8E32860DDD63}" srcOrd="0" destOrd="0" parTransId="{C51C77F3-94C1-4BA9-A7AE-7C2B91E91A24}" sibTransId="{6B2AEF1C-D7D7-40B0-8715-FB4DE39F671B}"/>
    <dgm:cxn modelId="{752D4664-8968-4601-981D-B3C6F7E87F34}" type="presOf" srcId="{019C7853-3768-4DAD-9CBD-D14085E847EC}" destId="{F821366E-D3B8-4C5B-A6D0-94E75190C88B}" srcOrd="0" destOrd="0" presId="urn:microsoft.com/office/officeart/2005/8/layout/vList2"/>
    <dgm:cxn modelId="{16AEFF45-829D-4DB9-A9D2-E85318ED67CC}" type="presOf" srcId="{F04A96A1-9F43-4D5C-8782-D2F3330175B1}" destId="{0D708CA7-9ACD-4931-98DA-7701AE07A9A1}" srcOrd="0" destOrd="3" presId="urn:microsoft.com/office/officeart/2005/8/layout/vList2"/>
    <dgm:cxn modelId="{1F3E7249-B3D3-4AFF-AFE1-5C8A431569A6}" srcId="{E7332D89-BC29-4549-A120-1ED527939025}" destId="{8D9CDBD4-2339-424A-A97F-2B53619B14DA}" srcOrd="1" destOrd="0" parTransId="{8271ACC0-2581-47C2-AD7C-F762E004C4D1}" sibTransId="{A7E8519F-263D-4543-A317-27E7C4F733F7}"/>
    <dgm:cxn modelId="{00C3514A-FF64-455F-86CF-5AC138285314}" type="presOf" srcId="{0FBD89EB-74AB-4223-8EBE-5152BB395BC9}" destId="{020A529A-D1AE-45C5-A476-71E20A069C8B}" srcOrd="0" destOrd="0" presId="urn:microsoft.com/office/officeart/2005/8/layout/vList2"/>
    <dgm:cxn modelId="{10EBF84D-8F7A-4E35-BC22-08DDFDE270FC}" type="presOf" srcId="{3CBF0DE1-6BAE-4B10-B7D9-5980E02F7FB2}" destId="{0D708CA7-9ACD-4931-98DA-7701AE07A9A1}" srcOrd="0" destOrd="5" presId="urn:microsoft.com/office/officeart/2005/8/layout/vList2"/>
    <dgm:cxn modelId="{8FA7B251-A5CD-4CC9-A18E-A74CF32437BF}" srcId="{E7332D89-BC29-4549-A120-1ED527939025}" destId="{F04A96A1-9F43-4D5C-8782-D2F3330175B1}" srcOrd="0" destOrd="0" parTransId="{BF19855C-14F2-4720-B224-5E10E526129D}" sibTransId="{1270FF93-3273-4AE7-81C9-EAA2E887CB45}"/>
    <dgm:cxn modelId="{21E1BB71-B378-4CE6-B277-54CE72377B1B}" srcId="{0FBD89EB-74AB-4223-8EBE-5152BB395BC9}" destId="{4B05612A-780E-49EE-BA28-9F8BAA354E80}" srcOrd="0" destOrd="0" parTransId="{DDF56C62-B11D-4615-8862-E3E681524929}" sibTransId="{7B6FF9A5-812F-48F1-B335-443685AA56E6}"/>
    <dgm:cxn modelId="{35DBC657-53F9-4C9B-9120-6CDB2D3D4E65}" type="presOf" srcId="{EB40ACF3-9C9B-4CB4-8D45-49F627848BD8}" destId="{7D5F3E38-FACA-41AB-BEC6-743053D2CFF7}" srcOrd="0" destOrd="0" presId="urn:microsoft.com/office/officeart/2005/8/layout/vList2"/>
    <dgm:cxn modelId="{D954287D-28B8-438C-8910-DB1848F7AEEF}" type="presOf" srcId="{E7332D89-BC29-4549-A120-1ED527939025}" destId="{0D708CA7-9ACD-4931-98DA-7701AE07A9A1}" srcOrd="0" destOrd="2" presId="urn:microsoft.com/office/officeart/2005/8/layout/vList2"/>
    <dgm:cxn modelId="{C1488E84-EEEA-4F16-BFB4-4B1B5D94F739}" srcId="{1EACC12F-4762-42B8-9C3F-356EAC492D4B}" destId="{0FBD89EB-74AB-4223-8EBE-5152BB395BC9}" srcOrd="3" destOrd="0" parTransId="{0A6D8A0A-8712-4FB6-8B8F-F3AAA897D2D2}" sibTransId="{E035BD10-E567-4838-B8DB-F39363787F0E}"/>
    <dgm:cxn modelId="{4611DF84-5FA4-454D-8677-A48CAD3B2EAD}" srcId="{9C3EDE85-71D8-448F-BA98-B698A4A9E992}" destId="{E7332D89-BC29-4549-A120-1ED527939025}" srcOrd="2" destOrd="0" parTransId="{833D15D4-9167-48E8-AB63-5667F1ADE449}" sibTransId="{BE3A671E-DFBF-4D51-9EE0-D9BC91F0682F}"/>
    <dgm:cxn modelId="{15D0B0C1-D100-479D-BFBB-F668138A0C6F}" type="presOf" srcId="{4B05612A-780E-49EE-BA28-9F8BAA354E80}" destId="{A86BA7BA-3674-4C0E-9879-0A7892A736CB}" srcOrd="0" destOrd="0" presId="urn:microsoft.com/office/officeart/2005/8/layout/vList2"/>
    <dgm:cxn modelId="{03678DC4-D1FD-49DB-9683-5FC043D31D17}" type="presOf" srcId="{1EACC12F-4762-42B8-9C3F-356EAC492D4B}" destId="{41011B23-6A96-4518-947D-48BEE72E269C}" srcOrd="0" destOrd="0" presId="urn:microsoft.com/office/officeart/2005/8/layout/vList2"/>
    <dgm:cxn modelId="{5CEBAAC5-451A-4A68-B6C7-B317BCD088B7}" srcId="{1EACC12F-4762-42B8-9C3F-356EAC492D4B}" destId="{AADECA7D-8D53-4A56-9ED9-80DE0C73C1C3}" srcOrd="2" destOrd="0" parTransId="{72FF980E-AF95-4AFB-8970-F2E95F2C3E92}" sibTransId="{CF3D1752-41CE-4544-B0A6-31C5F59A73B5}"/>
    <dgm:cxn modelId="{56D08ED3-F25B-42BE-86C0-909AEAA91F01}" type="presOf" srcId="{9C3EDE85-71D8-448F-BA98-B698A4A9E992}" destId="{F04597A5-3CD4-41A7-BAA0-12F064EF9365}" srcOrd="0" destOrd="0" presId="urn:microsoft.com/office/officeart/2005/8/layout/vList2"/>
    <dgm:cxn modelId="{B960EBF3-1D39-49C4-ABD3-6BEFCE57307C}" srcId="{EB40ACF3-9C9B-4CB4-8D45-49F627848BD8}" destId="{019C7853-3768-4DAD-9CBD-D14085E847EC}" srcOrd="0" destOrd="0" parTransId="{F7016C92-5522-4395-BED8-351C776C831C}" sibTransId="{79FD59CA-55F1-4D52-88E1-4338150A1C20}"/>
    <dgm:cxn modelId="{187334F9-01A6-47D6-AFEC-D4739452A99E}" srcId="{E7332D89-BC29-4549-A120-1ED527939025}" destId="{3CBF0DE1-6BAE-4B10-B7D9-5980E02F7FB2}" srcOrd="2" destOrd="0" parTransId="{03606DA0-2153-44D3-ADA7-7D9691157332}" sibTransId="{494A1627-9089-4FA2-B318-D936AAA52F29}"/>
    <dgm:cxn modelId="{B06B1AFB-DEA3-4A44-A59D-645C97202E66}" type="presOf" srcId="{AADECA7D-8D53-4A56-9ED9-80DE0C73C1C3}" destId="{F58651F5-C599-4622-9A75-C35D2D340AB2}" srcOrd="0" destOrd="0" presId="urn:microsoft.com/office/officeart/2005/8/layout/vList2"/>
    <dgm:cxn modelId="{4FDE9EB2-BBCF-431D-99B1-FBFF4BC74038}" type="presParOf" srcId="{41011B23-6A96-4518-947D-48BEE72E269C}" destId="{F04597A5-3CD4-41A7-BAA0-12F064EF9365}" srcOrd="0" destOrd="0" presId="urn:microsoft.com/office/officeart/2005/8/layout/vList2"/>
    <dgm:cxn modelId="{5EAF2DAF-6AF9-4B10-BE6B-2AEFFF4C094E}" type="presParOf" srcId="{41011B23-6A96-4518-947D-48BEE72E269C}" destId="{0D708CA7-9ACD-4931-98DA-7701AE07A9A1}" srcOrd="1" destOrd="0" presId="urn:microsoft.com/office/officeart/2005/8/layout/vList2"/>
    <dgm:cxn modelId="{B4DF8A49-88A6-4244-B57B-40955B226150}" type="presParOf" srcId="{41011B23-6A96-4518-947D-48BEE72E269C}" destId="{7D5F3E38-FACA-41AB-BEC6-743053D2CFF7}" srcOrd="2" destOrd="0" presId="urn:microsoft.com/office/officeart/2005/8/layout/vList2"/>
    <dgm:cxn modelId="{84115FA2-3522-4C47-8591-A05D7D50AF5E}" type="presParOf" srcId="{41011B23-6A96-4518-947D-48BEE72E269C}" destId="{F821366E-D3B8-4C5B-A6D0-94E75190C88B}" srcOrd="3" destOrd="0" presId="urn:microsoft.com/office/officeart/2005/8/layout/vList2"/>
    <dgm:cxn modelId="{3CD46514-89E6-46EB-B458-596CF5515AC5}" type="presParOf" srcId="{41011B23-6A96-4518-947D-48BEE72E269C}" destId="{F58651F5-C599-4622-9A75-C35D2D340AB2}" srcOrd="4" destOrd="0" presId="urn:microsoft.com/office/officeart/2005/8/layout/vList2"/>
    <dgm:cxn modelId="{9BFCB790-9707-4C5B-8247-C2C971381B86}" type="presParOf" srcId="{41011B23-6A96-4518-947D-48BEE72E269C}" destId="{A32C8594-350C-42CD-8C10-D889E34D53D2}" srcOrd="5" destOrd="0" presId="urn:microsoft.com/office/officeart/2005/8/layout/vList2"/>
    <dgm:cxn modelId="{265521F8-0BB0-42BC-B225-D0EFBAE54F82}" type="presParOf" srcId="{41011B23-6A96-4518-947D-48BEE72E269C}" destId="{020A529A-D1AE-45C5-A476-71E20A069C8B}" srcOrd="6" destOrd="0" presId="urn:microsoft.com/office/officeart/2005/8/layout/vList2"/>
    <dgm:cxn modelId="{CD91C70A-0687-4B6C-B7FE-4FF3CDDE462F}" type="presParOf" srcId="{41011B23-6A96-4518-947D-48BEE72E269C}" destId="{A86BA7BA-3674-4C0E-9879-0A7892A736C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0AE21-CF6E-4D1B-A9B4-07EF6135A04D}">
      <dsp:nvSpPr>
        <dsp:cNvPr id="0" name=""/>
        <dsp:cNvSpPr/>
      </dsp:nvSpPr>
      <dsp:spPr>
        <a:xfrm>
          <a:off x="0" y="744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Le GRCS en 2021</a:t>
          </a:r>
        </a:p>
      </dsp:txBody>
      <dsp:txXfrm>
        <a:off x="0" y="74455"/>
        <a:ext cx="2979856" cy="1787913"/>
      </dsp:txXfrm>
    </dsp:sp>
    <dsp:sp modelId="{919F8F8F-5427-4C8C-8E29-CCD60E8518C8}">
      <dsp:nvSpPr>
        <dsp:cNvPr id="0" name=""/>
        <dsp:cNvSpPr/>
      </dsp:nvSpPr>
      <dsp:spPr>
        <a:xfrm>
          <a:off x="3277842" y="744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latin typeface="Arial" panose="020B0604020202020204" pitchFamily="34" charset="0"/>
              <a:cs typeface="Arial" panose="020B0604020202020204" pitchFamily="34" charset="0"/>
            </a:rPr>
            <a:t>L’appui </a:t>
          </a:r>
          <a:r>
            <a:rPr lang="fr-FR" sz="1800" kern="1200" dirty="0">
              <a:latin typeface="Arial" panose="020B0604020202020204" pitchFamily="34" charset="0"/>
              <a:cs typeface="Arial" panose="020B0604020202020204" pitchFamily="34" charset="0"/>
            </a:rPr>
            <a:t>à la réflexion régionale</a:t>
          </a:r>
        </a:p>
      </dsp:txBody>
      <dsp:txXfrm>
        <a:off x="3277842" y="74455"/>
        <a:ext cx="2979856" cy="1787913"/>
      </dsp:txXfrm>
    </dsp:sp>
    <dsp:sp modelId="{F4ABF90B-FF5E-4949-B8C7-6921BB18D5CB}">
      <dsp:nvSpPr>
        <dsp:cNvPr id="0" name=""/>
        <dsp:cNvSpPr/>
      </dsp:nvSpPr>
      <dsp:spPr>
        <a:xfrm>
          <a:off x="6555684" y="744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L’appui aux porteurs de projet de création de centres de santé</a:t>
          </a:r>
        </a:p>
      </dsp:txBody>
      <dsp:txXfrm>
        <a:off x="6555684" y="74455"/>
        <a:ext cx="2979856" cy="1787913"/>
      </dsp:txXfrm>
    </dsp:sp>
    <dsp:sp modelId="{A8AB0F64-B57B-445D-80E6-05AD93DF523B}">
      <dsp:nvSpPr>
        <dsp:cNvPr id="0" name=""/>
        <dsp:cNvSpPr/>
      </dsp:nvSpPr>
      <dsp:spPr>
        <a:xfrm>
          <a:off x="0" y="21603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rial" panose="020B0604020202020204" pitchFamily="34" charset="0"/>
              <a:ea typeface="+mn-lt"/>
              <a:cs typeface="Arial" panose="020B0604020202020204" pitchFamily="34" charset="0"/>
            </a:rPr>
            <a:t>L’appui</a:t>
          </a:r>
          <a:r>
            <a:rPr lang="en-US" sz="1800" kern="1200" dirty="0">
              <a:latin typeface="Arial" panose="020B0604020202020204" pitchFamily="34" charset="0"/>
              <a:ea typeface="+mn-lt"/>
              <a:cs typeface="Arial" panose="020B0604020202020204" pitchFamily="34" charset="0"/>
            </a:rPr>
            <a:t> à </a:t>
          </a:r>
          <a:r>
            <a:rPr lang="en-US" sz="1800" kern="1200" dirty="0" err="1">
              <a:latin typeface="Arial" panose="020B0604020202020204" pitchFamily="34" charset="0"/>
              <a:ea typeface="+mn-lt"/>
              <a:cs typeface="Arial" panose="020B0604020202020204" pitchFamily="34" charset="0"/>
            </a:rPr>
            <a:t>l'intégration</a:t>
          </a:r>
          <a:r>
            <a:rPr lang="en-US" sz="1800" kern="1200" dirty="0">
              <a:latin typeface="Arial" panose="020B0604020202020204" pitchFamily="34" charset="0"/>
              <a:ea typeface="+mn-lt"/>
              <a:cs typeface="Arial" panose="020B0604020202020204" pitchFamily="34" charset="0"/>
            </a:rPr>
            <a:t> dans les CPTS</a:t>
          </a:r>
          <a:endParaRPr lang="fr-FR" sz="1800" kern="1200" dirty="0">
            <a:latin typeface="Arial" panose="020B0604020202020204" pitchFamily="34" charset="0"/>
            <a:cs typeface="Arial" panose="020B0604020202020204" pitchFamily="34" charset="0"/>
          </a:endParaRPr>
        </a:p>
      </dsp:txBody>
      <dsp:txXfrm>
        <a:off x="0" y="2160355"/>
        <a:ext cx="2979856" cy="1787913"/>
      </dsp:txXfrm>
    </dsp:sp>
    <dsp:sp modelId="{E3F727E7-4255-4026-9017-993C449DABA5}">
      <dsp:nvSpPr>
        <dsp:cNvPr id="0" name=""/>
        <dsp:cNvSpPr/>
      </dsp:nvSpPr>
      <dsp:spPr>
        <a:xfrm>
          <a:off x="3277842" y="21603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latin typeface="Arial" panose="020B0604020202020204" pitchFamily="34" charset="0"/>
            <a:ea typeface="+mn-lt"/>
            <a:cs typeface="Arial" panose="020B0604020202020204" pitchFamily="34" charset="0"/>
          </a:endParaRPr>
        </a:p>
        <a:p>
          <a:pPr marL="0" lvl="0" indent="0" algn="ctr" defTabSz="800100">
            <a:lnSpc>
              <a:spcPct val="90000"/>
            </a:lnSpc>
            <a:spcBef>
              <a:spcPct val="0"/>
            </a:spcBef>
            <a:spcAft>
              <a:spcPct val="35000"/>
            </a:spcAft>
            <a:buNone/>
          </a:pPr>
          <a:r>
            <a:rPr lang="fr-FR" sz="1800" kern="1200" dirty="0">
              <a:latin typeface="Arial" panose="020B0604020202020204" pitchFamily="34" charset="0"/>
              <a:ea typeface="+mn-lt"/>
              <a:cs typeface="Arial" panose="020B0604020202020204" pitchFamily="34" charset="0"/>
            </a:rPr>
            <a:t>L’animation du réseau des centres existants au travers d'actions collectives</a:t>
          </a:r>
          <a:endParaRPr lang="fr-FR" sz="1800" kern="1200" dirty="0">
            <a:latin typeface="Arial" panose="020B0604020202020204" pitchFamily="34" charset="0"/>
            <a:cs typeface="Arial" panose="020B0604020202020204" pitchFamily="34" charset="0"/>
          </a:endParaRPr>
        </a:p>
      </dsp:txBody>
      <dsp:txXfrm>
        <a:off x="3277842" y="2160355"/>
        <a:ext cx="2979856" cy="1787913"/>
      </dsp:txXfrm>
    </dsp:sp>
    <dsp:sp modelId="{4AB09ECB-0EAF-4670-B1EA-B06C4EDD7239}">
      <dsp:nvSpPr>
        <dsp:cNvPr id="0" name=""/>
        <dsp:cNvSpPr/>
      </dsp:nvSpPr>
      <dsp:spPr>
        <a:xfrm>
          <a:off x="6555684" y="2160355"/>
          <a:ext cx="2979856" cy="1787913"/>
        </a:xfrm>
        <a:prstGeom prst="rect">
          <a:avLst/>
        </a:prstGeom>
        <a:solidFill>
          <a:srgbClr val="8784C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Les actions de communication</a:t>
          </a:r>
        </a:p>
      </dsp:txBody>
      <dsp:txXfrm>
        <a:off x="6555684" y="2160355"/>
        <a:ext cx="2979856" cy="1787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717FA-BBAF-4857-BEE2-50EBD907A27A}">
      <dsp:nvSpPr>
        <dsp:cNvPr id="0" name=""/>
        <dsp:cNvSpPr/>
      </dsp:nvSpPr>
      <dsp:spPr>
        <a:xfrm>
          <a:off x="4024342" y="577"/>
          <a:ext cx="6029146" cy="1142170"/>
        </a:xfrm>
        <a:prstGeom prst="rightArrow">
          <a:avLst>
            <a:gd name="adj1" fmla="val 75000"/>
            <a:gd name="adj2" fmla="val 50000"/>
          </a:avLst>
        </a:prstGeom>
        <a:solidFill>
          <a:schemeClr val="accent2">
            <a:lumMod val="40000"/>
            <a:lumOff val="6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None/>
          </a:pPr>
          <a:r>
            <a:rPr lang="fr-FR" sz="1400" b="0" kern="1200" dirty="0">
              <a:solidFill>
                <a:schemeClr val="tx1">
                  <a:lumMod val="75000"/>
                  <a:lumOff val="25000"/>
                </a:schemeClr>
              </a:solidFill>
              <a:effectLst/>
              <a:latin typeface="Arial" panose="020B0604020202020204" pitchFamily="34" charset="0"/>
              <a:ea typeface="Arial Narrow" panose="020B0606020202030204" pitchFamily="34" charset="0"/>
              <a:cs typeface="Arial" panose="020B0604020202020204" pitchFamily="34" charset="0"/>
            </a:rPr>
            <a:t>18 projets de création de centres de santé accompagnés</a:t>
          </a:r>
          <a:r>
            <a:rPr lang="fr-FR" sz="1400" kern="1200" dirty="0">
              <a:solidFill>
                <a:schemeClr val="tx1">
                  <a:lumMod val="75000"/>
                  <a:lumOff val="25000"/>
                </a:schemeClr>
              </a:solidFill>
              <a:effectLst/>
              <a:latin typeface="Arial" panose="020B0604020202020204" pitchFamily="34" charset="0"/>
              <a:ea typeface="Arial Narrow" panose="020B0606020202030204" pitchFamily="34" charset="0"/>
              <a:cs typeface="Arial" panose="020B0604020202020204" pitchFamily="34" charset="0"/>
            </a:rPr>
            <a:t> </a:t>
          </a:r>
          <a:endParaRPr lang="fr-FR" sz="1400" b="0" kern="1200" dirty="0">
            <a:solidFill>
              <a:schemeClr val="tx1">
                <a:lumMod val="65000"/>
                <a:lumOff val="35000"/>
              </a:schemeClr>
            </a:solidFill>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None/>
          </a:pPr>
          <a:r>
            <a:rPr lang="fr-FR" sz="140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8 premiers contacts </a:t>
          </a:r>
          <a:endParaRPr lang="fr-FR" sz="1400" kern="12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114300" lvl="1" indent="-114300" algn="l" defTabSz="622300" rtl="0">
            <a:lnSpc>
              <a:spcPct val="90000"/>
            </a:lnSpc>
            <a:spcBef>
              <a:spcPct val="0"/>
            </a:spcBef>
            <a:spcAft>
              <a:spcPct val="15000"/>
            </a:spcAft>
            <a:buNone/>
          </a:pPr>
          <a:r>
            <a:rPr lang="fr-FR" sz="1400" b="0" kern="1200" dirty="0">
              <a:solidFill>
                <a:schemeClr val="tx1">
                  <a:lumMod val="65000"/>
                  <a:lumOff val="35000"/>
                </a:schemeClr>
              </a:solidFill>
              <a:latin typeface="Arial" panose="020B0604020202020204" pitchFamily="34" charset="0"/>
              <a:cs typeface="Arial" panose="020B0604020202020204" pitchFamily="34" charset="0"/>
            </a:rPr>
            <a:t>7 ouvertures de centres de santé polyvalents</a:t>
          </a:r>
        </a:p>
        <a:p>
          <a:pPr marL="114300" lvl="1" indent="-114300" algn="l" defTabSz="622300" rtl="0">
            <a:lnSpc>
              <a:spcPct val="90000"/>
            </a:lnSpc>
            <a:spcBef>
              <a:spcPct val="0"/>
            </a:spcBef>
            <a:spcAft>
              <a:spcPct val="15000"/>
            </a:spcAft>
            <a:buNone/>
          </a:pPr>
          <a:r>
            <a:rPr lang="fr-FR" sz="1400" b="0" kern="1200" dirty="0">
              <a:solidFill>
                <a:schemeClr val="tx1">
                  <a:lumMod val="65000"/>
                  <a:lumOff val="35000"/>
                </a:schemeClr>
              </a:solidFill>
              <a:latin typeface="Arial" panose="020B0604020202020204" pitchFamily="34" charset="0"/>
              <a:cs typeface="Arial" panose="020B0604020202020204" pitchFamily="34" charset="0"/>
            </a:rPr>
            <a:t>5 ouvertures au</a:t>
          </a:r>
          <a:r>
            <a:rPr lang="fr-FR" sz="1400" kern="1200" dirty="0">
              <a:solidFill>
                <a:schemeClr val="tx1">
                  <a:lumMod val="65000"/>
                  <a:lumOff val="35000"/>
                </a:schemeClr>
              </a:solidFill>
              <a:latin typeface="Arial" panose="020B0604020202020204" pitchFamily="34" charset="0"/>
              <a:cs typeface="Arial" panose="020B0604020202020204" pitchFamily="34" charset="0"/>
            </a:rPr>
            <a:t> premier semestre 2022</a:t>
          </a:r>
        </a:p>
      </dsp:txBody>
      <dsp:txXfrm>
        <a:off x="4024342" y="143348"/>
        <a:ext cx="5600832" cy="856628"/>
      </dsp:txXfrm>
    </dsp:sp>
    <dsp:sp modelId="{FBDB8610-7C45-4049-9FAC-2B7C9409F2AE}">
      <dsp:nvSpPr>
        <dsp:cNvPr id="0" name=""/>
        <dsp:cNvSpPr/>
      </dsp:nvSpPr>
      <dsp:spPr>
        <a:xfrm>
          <a:off x="4911" y="73972"/>
          <a:ext cx="4019430" cy="995381"/>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fr-FR" sz="1400" b="0" kern="1200" dirty="0">
              <a:solidFill>
                <a:schemeClr val="bg1"/>
              </a:solidFill>
              <a:latin typeface="Arial" panose="020B0604020202020204" pitchFamily="34" charset="0"/>
              <a:cs typeface="Arial" panose="020B0604020202020204" pitchFamily="34" charset="0"/>
            </a:rPr>
            <a:t>Appui individuel aux porteurs de projet de création</a:t>
          </a:r>
        </a:p>
      </dsp:txBody>
      <dsp:txXfrm>
        <a:off x="53501" y="122562"/>
        <a:ext cx="3922250" cy="898201"/>
      </dsp:txXfrm>
    </dsp:sp>
    <dsp:sp modelId="{985168BC-6659-48DA-8071-4F23FC047C5C}">
      <dsp:nvSpPr>
        <dsp:cNvPr id="0" name=""/>
        <dsp:cNvSpPr/>
      </dsp:nvSpPr>
      <dsp:spPr>
        <a:xfrm>
          <a:off x="4023360" y="1242287"/>
          <a:ext cx="6035040" cy="73313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None/>
          </a:pPr>
          <a:endParaRPr lang="fr-FR" sz="700" b="0" kern="1200" dirty="0">
            <a:solidFill>
              <a:schemeClr val="tx1">
                <a:lumMod val="65000"/>
                <a:lumOff val="35000"/>
              </a:schemeClr>
            </a:solidFill>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None/>
          </a:pPr>
          <a:r>
            <a:rPr lang="fr-FR" sz="1400" b="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projets de passage à la polyvalence ou de renforcement d’activité médicale</a:t>
          </a:r>
          <a:endParaRPr lang="fr-FR" sz="1400" b="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4023360" y="1333929"/>
        <a:ext cx="5760113" cy="549854"/>
      </dsp:txXfrm>
    </dsp:sp>
    <dsp:sp modelId="{9E391E9B-E887-444F-B16C-654401C25014}">
      <dsp:nvSpPr>
        <dsp:cNvPr id="0" name=""/>
        <dsp:cNvSpPr/>
      </dsp:nvSpPr>
      <dsp:spPr>
        <a:xfrm>
          <a:off x="0" y="1263344"/>
          <a:ext cx="4023360" cy="691024"/>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Appui individuel pour le passage à la polyvalence</a:t>
          </a:r>
        </a:p>
      </dsp:txBody>
      <dsp:txXfrm>
        <a:off x="33733" y="1297077"/>
        <a:ext cx="3955894" cy="623558"/>
      </dsp:txXfrm>
    </dsp:sp>
    <dsp:sp modelId="{479B411A-769A-42DF-BA38-F9EFEFB809B5}">
      <dsp:nvSpPr>
        <dsp:cNvPr id="0" name=""/>
        <dsp:cNvSpPr/>
      </dsp:nvSpPr>
      <dsp:spPr>
        <a:xfrm>
          <a:off x="4023360" y="2074963"/>
          <a:ext cx="6035040" cy="704839"/>
        </a:xfrm>
        <a:prstGeom prst="rightArrow">
          <a:avLst>
            <a:gd name="adj1" fmla="val 75000"/>
            <a:gd name="adj2" fmla="val 50000"/>
          </a:avLst>
        </a:prstGeom>
        <a:solidFill>
          <a:schemeClr val="accent2">
            <a:lumMod val="40000"/>
            <a:lumOff val="6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rtl="0">
            <a:lnSpc>
              <a:spcPct val="90000"/>
            </a:lnSpc>
            <a:spcBef>
              <a:spcPct val="0"/>
            </a:spcBef>
            <a:spcAft>
              <a:spcPct val="15000"/>
            </a:spcAft>
            <a:buNone/>
          </a:pPr>
          <a:endParaRPr lang="fr-FR" sz="11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None/>
          </a:pPr>
          <a:r>
            <a:rPr lang="fr-FR" sz="140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 échanges de pratiques</a:t>
          </a:r>
          <a:endParaRPr lang="fr-FR" sz="1400" kern="1200" dirty="0">
            <a:latin typeface="Arial" panose="020B0604020202020204" pitchFamily="34" charset="0"/>
            <a:cs typeface="Arial" panose="020B0604020202020204" pitchFamily="34" charset="0"/>
          </a:endParaRPr>
        </a:p>
      </dsp:txBody>
      <dsp:txXfrm>
        <a:off x="4023360" y="2163068"/>
        <a:ext cx="5770725" cy="528629"/>
      </dsp:txXfrm>
    </dsp:sp>
    <dsp:sp modelId="{1224358E-18D2-466D-A191-4697B65B0A36}">
      <dsp:nvSpPr>
        <dsp:cNvPr id="0" name=""/>
        <dsp:cNvSpPr/>
      </dsp:nvSpPr>
      <dsp:spPr>
        <a:xfrm>
          <a:off x="0" y="2081871"/>
          <a:ext cx="4023360" cy="691024"/>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Informations collectives et échanges de pratiques entre porteurs de projets </a:t>
          </a:r>
        </a:p>
      </dsp:txBody>
      <dsp:txXfrm>
        <a:off x="33733" y="2115604"/>
        <a:ext cx="3955894" cy="623558"/>
      </dsp:txXfrm>
    </dsp:sp>
    <dsp:sp modelId="{3BCA61B9-1513-4233-973C-5E3B71F03929}">
      <dsp:nvSpPr>
        <dsp:cNvPr id="0" name=""/>
        <dsp:cNvSpPr/>
      </dsp:nvSpPr>
      <dsp:spPr>
        <a:xfrm>
          <a:off x="4023360" y="2879342"/>
          <a:ext cx="6035040" cy="70262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lr>
              <a:schemeClr val="accent1"/>
            </a:buClr>
            <a:buFontTx/>
            <a:buNone/>
          </a:pPr>
          <a:endParaRPr lang="fr-FR" sz="105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lr>
              <a:schemeClr val="accent1"/>
            </a:buClr>
            <a:buFontTx/>
            <a:buNone/>
          </a:pPr>
          <a:r>
            <a:rPr lang="fr-FR" sz="1400" b="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3 appuis à des centres en difficultés financières</a:t>
          </a:r>
          <a:endParaRPr lang="fr-FR" sz="1400" b="0" kern="1200" dirty="0">
            <a:latin typeface="Arial" panose="020B0604020202020204" pitchFamily="34" charset="0"/>
            <a:cs typeface="Arial" panose="020B0604020202020204" pitchFamily="34" charset="0"/>
          </a:endParaRPr>
        </a:p>
      </dsp:txBody>
      <dsp:txXfrm>
        <a:off x="4023360" y="2967170"/>
        <a:ext cx="5771558" cy="526965"/>
      </dsp:txXfrm>
    </dsp:sp>
    <dsp:sp modelId="{4E01E237-DAC5-43B5-B9C3-DD208BA164E8}">
      <dsp:nvSpPr>
        <dsp:cNvPr id="0" name=""/>
        <dsp:cNvSpPr/>
      </dsp:nvSpPr>
      <dsp:spPr>
        <a:xfrm>
          <a:off x="0" y="2885140"/>
          <a:ext cx="4023360" cy="691024"/>
        </a:xfrm>
        <a:prstGeom prst="roundRect">
          <a:avLst/>
        </a:prstGeom>
        <a:solidFill>
          <a:srgbClr val="524EA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fr-FR" sz="1400" b="0" kern="1200" dirty="0">
              <a:latin typeface="Arial" panose="020B0604020202020204" pitchFamily="34" charset="0"/>
              <a:cs typeface="Arial" panose="020B0604020202020204" pitchFamily="34" charset="0"/>
            </a:rPr>
            <a:t>Appui aux centres en difficulté</a:t>
          </a:r>
        </a:p>
      </dsp:txBody>
      <dsp:txXfrm>
        <a:off x="33733" y="2918873"/>
        <a:ext cx="3955894" cy="623558"/>
      </dsp:txXfrm>
    </dsp:sp>
    <dsp:sp modelId="{9DE561E5-E7B9-42CA-BA53-57644C93AFA8}">
      <dsp:nvSpPr>
        <dsp:cNvPr id="0" name=""/>
        <dsp:cNvSpPr/>
      </dsp:nvSpPr>
      <dsp:spPr>
        <a:xfrm>
          <a:off x="4023360" y="3681500"/>
          <a:ext cx="6035040" cy="70188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lr>
              <a:schemeClr val="accent1"/>
            </a:buClr>
            <a:buFont typeface="Wingdings" panose="05000000000000000000" pitchFamily="2" charset="2"/>
            <a:buNone/>
          </a:pPr>
          <a:r>
            <a:rPr lang="fr-FR" sz="1400" b="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appuis techniques de centres de santé polyvalents</a:t>
          </a:r>
          <a:endParaRPr lang="fr-FR" sz="1400" b="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None/>
          </a:pPr>
          <a:r>
            <a:rPr lang="fr-FR" sz="1400" b="0"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appuis spécifiques sur les financements du Conseil Régional </a:t>
          </a:r>
        </a:p>
      </dsp:txBody>
      <dsp:txXfrm>
        <a:off x="4023360" y="3769235"/>
        <a:ext cx="5771834" cy="526413"/>
      </dsp:txXfrm>
    </dsp:sp>
    <dsp:sp modelId="{34120037-C1A9-4E9D-A495-62AD7159A2FE}">
      <dsp:nvSpPr>
        <dsp:cNvPr id="0" name=""/>
        <dsp:cNvSpPr/>
      </dsp:nvSpPr>
      <dsp:spPr>
        <a:xfrm>
          <a:off x="0" y="3684416"/>
          <a:ext cx="4023360" cy="696050"/>
        </a:xfrm>
        <a:prstGeom prst="roundRect">
          <a:avLst/>
        </a:prstGeom>
        <a:solidFill>
          <a:srgbClr val="524EA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fr-FR" sz="1400" b="0" kern="1200" dirty="0">
              <a:latin typeface="Arial" panose="020B0604020202020204" pitchFamily="34" charset="0"/>
              <a:cs typeface="Arial" panose="020B0604020202020204" pitchFamily="34" charset="0"/>
            </a:rPr>
            <a:t>Autres accompagnements</a:t>
          </a:r>
        </a:p>
      </dsp:txBody>
      <dsp:txXfrm>
        <a:off x="33978" y="3718394"/>
        <a:ext cx="3955404" cy="62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DF85F-8E78-4A7B-97DF-96D946FC2D71}">
      <dsp:nvSpPr>
        <dsp:cNvPr id="0" name=""/>
        <dsp:cNvSpPr/>
      </dsp:nvSpPr>
      <dsp:spPr>
        <a:xfrm>
          <a:off x="-3324155" y="-511307"/>
          <a:ext cx="3963934" cy="3963934"/>
        </a:xfrm>
        <a:prstGeom prst="blockArc">
          <a:avLst>
            <a:gd name="adj1" fmla="val 18900000"/>
            <a:gd name="adj2" fmla="val 2700000"/>
            <a:gd name="adj3" fmla="val 54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94B21-0182-4E48-9A00-6C759B887A3D}">
      <dsp:nvSpPr>
        <dsp:cNvPr id="0" name=""/>
        <dsp:cNvSpPr/>
      </dsp:nvSpPr>
      <dsp:spPr>
        <a:xfrm>
          <a:off x="335504" y="226128"/>
          <a:ext cx="6900768" cy="452492"/>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16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Information sur le fonctionnement d’un centre de santé</a:t>
          </a:r>
          <a:r>
            <a:rPr lang="fr-FR" sz="1400" kern="1200" dirty="0">
              <a:latin typeface="Arial" panose="020B0604020202020204" pitchFamily="34" charset="0"/>
              <a:cs typeface="Arial" panose="020B0604020202020204" pitchFamily="34" charset="0"/>
            </a:rPr>
            <a:t> </a:t>
          </a:r>
        </a:p>
      </dsp:txBody>
      <dsp:txXfrm>
        <a:off x="335504" y="226128"/>
        <a:ext cx="6900768" cy="452492"/>
      </dsp:txXfrm>
    </dsp:sp>
    <dsp:sp modelId="{4A7D1746-15F3-45E4-BAF3-71B353A43416}">
      <dsp:nvSpPr>
        <dsp:cNvPr id="0" name=""/>
        <dsp:cNvSpPr/>
      </dsp:nvSpPr>
      <dsp:spPr>
        <a:xfrm>
          <a:off x="52696" y="169567"/>
          <a:ext cx="565615" cy="5656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F15DA-CA8B-4C1C-BD8A-4E4D3D35AC57}">
      <dsp:nvSpPr>
        <dsp:cNvPr id="0" name=""/>
        <dsp:cNvSpPr/>
      </dsp:nvSpPr>
      <dsp:spPr>
        <a:xfrm>
          <a:off x="594928" y="904985"/>
          <a:ext cx="6641344" cy="452492"/>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16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Arial" panose="020B0604020202020204" pitchFamily="34" charset="0"/>
              <a:cs typeface="Arial" panose="020B0604020202020204" pitchFamily="34" charset="0"/>
            </a:rPr>
            <a:t>Information sur les modalités de création d’un centre de santé</a:t>
          </a:r>
          <a:endParaRPr lang="fr-FR" sz="1400" kern="1200" dirty="0">
            <a:latin typeface="Arial" panose="020B0604020202020204" pitchFamily="34" charset="0"/>
            <a:cs typeface="Arial" panose="020B0604020202020204" pitchFamily="34" charset="0"/>
          </a:endParaRPr>
        </a:p>
      </dsp:txBody>
      <dsp:txXfrm>
        <a:off x="594928" y="904985"/>
        <a:ext cx="6641344" cy="452492"/>
      </dsp:txXfrm>
    </dsp:sp>
    <dsp:sp modelId="{5E56CD28-E6FA-4090-9B59-9B1DE74FB6E9}">
      <dsp:nvSpPr>
        <dsp:cNvPr id="0" name=""/>
        <dsp:cNvSpPr/>
      </dsp:nvSpPr>
      <dsp:spPr>
        <a:xfrm>
          <a:off x="312120" y="848423"/>
          <a:ext cx="565615" cy="5656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F7D22-B06A-4FD0-8567-AB30E6924EC9}">
      <dsp:nvSpPr>
        <dsp:cNvPr id="0" name=""/>
        <dsp:cNvSpPr/>
      </dsp:nvSpPr>
      <dsp:spPr>
        <a:xfrm>
          <a:off x="632383" y="1583841"/>
          <a:ext cx="6641344" cy="452492"/>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marL="0" lvl="0" indent="0" algn="l" defTabSz="533400">
            <a:lnSpc>
              <a:spcPct val="90000"/>
            </a:lnSpc>
            <a:spcBef>
              <a:spcPct val="0"/>
            </a:spcBef>
            <a:spcAft>
              <a:spcPct val="35000"/>
            </a:spcAft>
            <a:buNone/>
          </a:pPr>
          <a:r>
            <a:rPr lang="fr-FR" sz="1400" b="1" kern="1200" dirty="0">
              <a:latin typeface="Arial" panose="020B0604020202020204" pitchFamily="34" charset="0"/>
              <a:ea typeface="+mn-ea"/>
              <a:cs typeface="Arial" panose="020B0604020202020204" pitchFamily="34" charset="0"/>
            </a:rPr>
            <a:t>  Appui en termes de méthodologie de projet </a:t>
          </a:r>
        </a:p>
      </dsp:txBody>
      <dsp:txXfrm>
        <a:off x="632383" y="1583841"/>
        <a:ext cx="6641344" cy="452492"/>
      </dsp:txXfrm>
    </dsp:sp>
    <dsp:sp modelId="{1D13CEE1-4FB4-49A6-9EE7-65FDDFE30E77}">
      <dsp:nvSpPr>
        <dsp:cNvPr id="0" name=""/>
        <dsp:cNvSpPr/>
      </dsp:nvSpPr>
      <dsp:spPr>
        <a:xfrm>
          <a:off x="312120" y="1527280"/>
          <a:ext cx="565615" cy="5656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BE18B-48DD-48CD-8ACB-A9826A3E6EBB}">
      <dsp:nvSpPr>
        <dsp:cNvPr id="0" name=""/>
        <dsp:cNvSpPr/>
      </dsp:nvSpPr>
      <dsp:spPr>
        <a:xfrm>
          <a:off x="335504" y="2262698"/>
          <a:ext cx="6900768" cy="452492"/>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166" tIns="35560" rIns="35560" bIns="35560" numCol="1" spcCol="1270" anchor="ctr" anchorCtr="0">
          <a:noAutofit/>
        </a:bodyPr>
        <a:lstStyle/>
        <a:p>
          <a:pPr marL="0" lvl="0" indent="0" algn="l" defTabSz="622300">
            <a:lnSpc>
              <a:spcPct val="90000"/>
            </a:lnSpc>
            <a:spcBef>
              <a:spcPct val="0"/>
            </a:spcBef>
            <a:spcAft>
              <a:spcPct val="35000"/>
            </a:spcAft>
            <a:buFont typeface="Calibri" panose="020F0502020204030204" pitchFamily="34" charset="0"/>
            <a:buNone/>
          </a:pPr>
          <a:r>
            <a:rPr lang="fr-FR" sz="1400" b="1" kern="1200" dirty="0">
              <a:latin typeface="Arial" panose="020B0604020202020204" pitchFamily="34" charset="0"/>
              <a:cs typeface="Arial" panose="020B0604020202020204" pitchFamily="34" charset="0"/>
            </a:rPr>
            <a:t>Appui à la recherche de financements</a:t>
          </a:r>
          <a:r>
            <a:rPr lang="fr-FR" sz="1400" kern="1200" dirty="0">
              <a:latin typeface="Arial" panose="020B0604020202020204" pitchFamily="34" charset="0"/>
              <a:cs typeface="Arial" panose="020B0604020202020204" pitchFamily="34" charset="0"/>
            </a:rPr>
            <a:t> </a:t>
          </a:r>
        </a:p>
      </dsp:txBody>
      <dsp:txXfrm>
        <a:off x="335504" y="2262698"/>
        <a:ext cx="6900768" cy="452492"/>
      </dsp:txXfrm>
    </dsp:sp>
    <dsp:sp modelId="{1EE18170-9AF2-4163-98E5-6B0273BE11BD}">
      <dsp:nvSpPr>
        <dsp:cNvPr id="0" name=""/>
        <dsp:cNvSpPr/>
      </dsp:nvSpPr>
      <dsp:spPr>
        <a:xfrm>
          <a:off x="52696" y="2206137"/>
          <a:ext cx="565615" cy="5656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F622-517D-4C2F-A7EA-261D729C1340}">
      <dsp:nvSpPr>
        <dsp:cNvPr id="0" name=""/>
        <dsp:cNvSpPr/>
      </dsp:nvSpPr>
      <dsp:spPr>
        <a:xfrm>
          <a:off x="0" y="299824"/>
          <a:ext cx="7272808"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451" tIns="187452" rIns="564451" bIns="92456" numCol="1" spcCol="1270" anchor="t" anchorCtr="0">
          <a:noAutofit/>
        </a:bodyPr>
        <a:lstStyle/>
        <a:p>
          <a:pPr marL="114300" lvl="1" indent="-114300" algn="l" defTabSz="577850">
            <a:lnSpc>
              <a:spcPct val="90000"/>
            </a:lnSpc>
            <a:spcBef>
              <a:spcPct val="0"/>
            </a:spcBef>
            <a:spcAft>
              <a:spcPct val="15000"/>
            </a:spcAft>
            <a:buChar char="•"/>
          </a:pPr>
          <a:r>
            <a:rPr lang="fr-FR" sz="1300" b="0" kern="1200" dirty="0">
              <a:latin typeface="Arial" panose="020B0604020202020204" pitchFamily="34" charset="0"/>
              <a:cs typeface="Arial" panose="020B0604020202020204" pitchFamily="34" charset="0"/>
            </a:rPr>
            <a:t>Faciliter </a:t>
          </a:r>
          <a:r>
            <a:rPr lang="fr-FR" sz="1300" kern="1200" dirty="0">
              <a:latin typeface="Arial" panose="020B0604020202020204" pitchFamily="34" charset="0"/>
              <a:cs typeface="Arial" panose="020B0604020202020204" pitchFamily="34" charset="0"/>
            </a:rPr>
            <a:t>l’appropriation du dispositif</a:t>
          </a:r>
          <a:r>
            <a:rPr lang="fr-FR" sz="1300" b="0" kern="1200" dirty="0">
              <a:latin typeface="Arial" panose="020B0604020202020204" pitchFamily="34" charset="0"/>
              <a:cs typeface="Arial" panose="020B0604020202020204" pitchFamily="34" charset="0"/>
            </a:rPr>
            <a:t> et l’intégration des centres dans les CPTS </a:t>
          </a:r>
          <a:endParaRPr lang="fr-FR" sz="1300" kern="1200" dirty="0">
            <a:latin typeface="Arial" panose="020B0604020202020204" pitchFamily="34" charset="0"/>
            <a:cs typeface="Arial" panose="020B0604020202020204" pitchFamily="34" charset="0"/>
          </a:endParaRPr>
        </a:p>
      </dsp:txBody>
      <dsp:txXfrm>
        <a:off x="0" y="299824"/>
        <a:ext cx="7272808" cy="453600"/>
      </dsp:txXfrm>
    </dsp:sp>
    <dsp:sp modelId="{9D928B1F-8D80-468F-AAB5-BE35F4C473B9}">
      <dsp:nvSpPr>
        <dsp:cNvPr id="0" name=""/>
        <dsp:cNvSpPr/>
      </dsp:nvSpPr>
      <dsp:spPr>
        <a:xfrm>
          <a:off x="363640" y="35539"/>
          <a:ext cx="5090965" cy="397125"/>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bg1"/>
              </a:solidFill>
              <a:latin typeface="Arial" panose="020B0604020202020204" pitchFamily="34" charset="0"/>
              <a:cs typeface="Arial" panose="020B0604020202020204" pitchFamily="34" charset="0"/>
            </a:rPr>
            <a:t>15 accompagnements individuels à l’intégration dans des CPTS</a:t>
          </a:r>
          <a:endParaRPr lang="fr-FR" sz="1300" kern="1200" dirty="0">
            <a:solidFill>
              <a:schemeClr val="bg1"/>
            </a:solidFill>
            <a:latin typeface="Arial" panose="020B0604020202020204" pitchFamily="34" charset="0"/>
            <a:cs typeface="Arial" panose="020B0604020202020204" pitchFamily="34" charset="0"/>
          </a:endParaRPr>
        </a:p>
      </dsp:txBody>
      <dsp:txXfrm>
        <a:off x="383026" y="54925"/>
        <a:ext cx="5052193" cy="358353"/>
      </dsp:txXfrm>
    </dsp:sp>
    <dsp:sp modelId="{78501EDA-673A-41A0-B3E7-10FE82B6C1E3}">
      <dsp:nvSpPr>
        <dsp:cNvPr id="0" name=""/>
        <dsp:cNvSpPr/>
      </dsp:nvSpPr>
      <dsp:spPr>
        <a:xfrm>
          <a:off x="0" y="1162563"/>
          <a:ext cx="7272808" cy="9922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451" tIns="187452" rIns="564451"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Identifier</a:t>
          </a:r>
          <a:r>
            <a:rPr lang="fr-FR" sz="1300" kern="1200" dirty="0">
              <a:solidFill>
                <a:schemeClr val="accent1"/>
              </a:solidFill>
              <a:latin typeface="Arial" panose="020B0604020202020204" pitchFamily="34" charset="0"/>
              <a:cs typeface="Arial" panose="020B0604020202020204" pitchFamily="34" charset="0"/>
            </a:rPr>
            <a:t> </a:t>
          </a:r>
          <a:r>
            <a:rPr lang="fr-FR" sz="1300" kern="1200" dirty="0">
              <a:latin typeface="Arial" panose="020B0604020202020204" pitchFamily="34" charset="0"/>
              <a:cs typeface="Arial" panose="020B0604020202020204" pitchFamily="34" charset="0"/>
            </a:rPr>
            <a:t>les différents projets de CPTS et informer les centres implantés sur les territoires</a:t>
          </a:r>
          <a:endParaRPr lang="fr-FR" sz="1300" kern="1200" dirty="0">
            <a:solidFill>
              <a:schemeClr val="accent1"/>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fr-FR" sz="1300" kern="1200" dirty="0">
              <a:latin typeface="Arial" panose="020B0604020202020204" pitchFamily="34" charset="0"/>
              <a:cs typeface="Arial" panose="020B0604020202020204" pitchFamily="34" charset="0"/>
            </a:rPr>
            <a:t>Défendre et promouvoir la présence des centres de santé dans les CPTS  (en s’assurant de leur prise en compte) </a:t>
          </a:r>
        </a:p>
      </dsp:txBody>
      <dsp:txXfrm>
        <a:off x="0" y="1162563"/>
        <a:ext cx="7272808" cy="992250"/>
      </dsp:txXfrm>
    </dsp:sp>
    <dsp:sp modelId="{668196B6-D3EA-4C39-A05C-8994EFAB661E}">
      <dsp:nvSpPr>
        <dsp:cNvPr id="0" name=""/>
        <dsp:cNvSpPr/>
      </dsp:nvSpPr>
      <dsp:spPr>
        <a:xfrm>
          <a:off x="363640" y="802024"/>
          <a:ext cx="5090965" cy="49337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bg1"/>
              </a:solidFill>
              <a:latin typeface="Arial" panose="020B0604020202020204" pitchFamily="34" charset="0"/>
              <a:cs typeface="Arial" panose="020B0604020202020204" pitchFamily="34" charset="0"/>
            </a:rPr>
            <a:t>17 avis rendus en ECD </a:t>
          </a:r>
          <a:r>
            <a:rPr lang="fr-FR" sz="1300" b="1" kern="1200" dirty="0">
              <a:latin typeface="Arial" panose="020B0604020202020204" pitchFamily="34" charset="0"/>
              <a:cs typeface="Arial" panose="020B0604020202020204" pitchFamily="34" charset="0"/>
            </a:rPr>
            <a:t>sur des projets de CPTS </a:t>
          </a:r>
          <a:endParaRPr lang="fr-FR" sz="1300" kern="1200" dirty="0">
            <a:solidFill>
              <a:schemeClr val="bg1"/>
            </a:solidFill>
            <a:latin typeface="Arial" panose="020B0604020202020204" pitchFamily="34" charset="0"/>
            <a:cs typeface="Arial" panose="020B0604020202020204" pitchFamily="34" charset="0"/>
          </a:endParaRPr>
        </a:p>
      </dsp:txBody>
      <dsp:txXfrm>
        <a:off x="387725" y="826109"/>
        <a:ext cx="5042795" cy="445208"/>
      </dsp:txXfrm>
    </dsp:sp>
    <dsp:sp modelId="{DF37DFF7-3561-43F0-A211-11D8D3A0EE0B}">
      <dsp:nvSpPr>
        <dsp:cNvPr id="0" name=""/>
        <dsp:cNvSpPr/>
      </dsp:nvSpPr>
      <dsp:spPr>
        <a:xfrm>
          <a:off x="0" y="2336253"/>
          <a:ext cx="7272808" cy="822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4451" tIns="187452" rIns="564451"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a:latin typeface="Arial" panose="020B0604020202020204" pitchFamily="34" charset="0"/>
              <a:cs typeface="Arial" panose="020B0604020202020204" pitchFamily="34" charset="0"/>
            </a:rPr>
            <a:t>Réfléchir collectivement aux problématiques d’intégration dans les CPTS</a:t>
          </a:r>
          <a:endParaRPr lang="fr-FR" sz="1300" b="1"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fr-FR" sz="1300" b="0" kern="1200" dirty="0">
              <a:solidFill>
                <a:schemeClr val="tx1"/>
              </a:solidFill>
              <a:latin typeface="Arial" panose="020B0604020202020204" pitchFamily="34" charset="0"/>
              <a:cs typeface="Arial" panose="020B0604020202020204" pitchFamily="34" charset="0"/>
            </a:rPr>
            <a:t>Identifier les bonnes pratiques en termes de gouvernance, comme notamment la mise en place d’un collège des structures d’exercice coordonné</a:t>
          </a:r>
        </a:p>
      </dsp:txBody>
      <dsp:txXfrm>
        <a:off x="0" y="2336253"/>
        <a:ext cx="7272808" cy="822150"/>
      </dsp:txXfrm>
    </dsp:sp>
    <dsp:sp modelId="{1D132A3F-8257-4F11-9461-C0977D4E832C}">
      <dsp:nvSpPr>
        <dsp:cNvPr id="0" name=""/>
        <dsp:cNvSpPr/>
      </dsp:nvSpPr>
      <dsp:spPr>
        <a:xfrm>
          <a:off x="363640" y="2203413"/>
          <a:ext cx="5090965" cy="265680"/>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bg1"/>
              </a:solidFill>
              <a:latin typeface="Arial" panose="020B0604020202020204" pitchFamily="34" charset="0"/>
              <a:cs typeface="Arial" panose="020B0604020202020204" pitchFamily="34" charset="0"/>
            </a:rPr>
            <a:t>2 échanges de pratiques</a:t>
          </a:r>
        </a:p>
      </dsp:txBody>
      <dsp:txXfrm>
        <a:off x="376609" y="2216382"/>
        <a:ext cx="5065027" cy="239742"/>
      </dsp:txXfrm>
    </dsp:sp>
    <dsp:sp modelId="{7A8F717E-DA0A-4630-962B-89081FBD0DF6}">
      <dsp:nvSpPr>
        <dsp:cNvPr id="0" name=""/>
        <dsp:cNvSpPr/>
      </dsp:nvSpPr>
      <dsp:spPr>
        <a:xfrm>
          <a:off x="0" y="3605921"/>
          <a:ext cx="7272808" cy="652050"/>
        </a:xfrm>
        <a:prstGeom prst="rect">
          <a:avLst/>
        </a:prstGeom>
        <a:solidFill>
          <a:prstClr val="white">
            <a:alpha val="90000"/>
            <a:hueOff val="0"/>
            <a:satOff val="0"/>
            <a:lumOff val="0"/>
            <a:alphaOff val="0"/>
          </a:prstClr>
        </a:solidFill>
        <a:ln w="15875" cap="flat" cmpd="sng" algn="ctr">
          <a:solidFill>
            <a:srgbClr val="AD84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0648" tIns="208280" rIns="860648" bIns="99568" numCol="1" spcCol="1270" anchor="t" anchorCtr="0">
          <a:noAutofit/>
        </a:bodyPr>
        <a:lstStyle/>
        <a:p>
          <a:pPr marL="114300" lvl="1" indent="-114300" algn="l" defTabSz="622300">
            <a:lnSpc>
              <a:spcPct val="90000"/>
            </a:lnSpc>
            <a:spcBef>
              <a:spcPct val="0"/>
            </a:spcBef>
            <a:spcAft>
              <a:spcPct val="15000"/>
            </a:spcAft>
            <a:buChar char="•"/>
          </a:pPr>
          <a:r>
            <a:rPr lang="fr-FR" sz="13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Réfléchir aux problématiques communes des structures d’exercice regroupé et partager des retours d’expérience</a:t>
          </a:r>
        </a:p>
      </dsp:txBody>
      <dsp:txXfrm>
        <a:off x="0" y="3605921"/>
        <a:ext cx="7272808" cy="652050"/>
      </dsp:txXfrm>
    </dsp:sp>
    <dsp:sp modelId="{597AE360-C0ED-495C-A165-4CE19F025B63}">
      <dsp:nvSpPr>
        <dsp:cNvPr id="0" name=""/>
        <dsp:cNvSpPr/>
      </dsp:nvSpPr>
      <dsp:spPr>
        <a:xfrm>
          <a:off x="363640" y="3207003"/>
          <a:ext cx="5090965" cy="53175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marL="0" lvl="0" indent="0" algn="l" defTabSz="577850">
            <a:lnSpc>
              <a:spcPct val="90000"/>
            </a:lnSpc>
            <a:spcBef>
              <a:spcPct val="0"/>
            </a:spcBef>
            <a:spcAft>
              <a:spcPct val="35000"/>
            </a:spcAft>
            <a:buNone/>
          </a:pPr>
          <a:r>
            <a:rPr lang="fr-FR" sz="1300" b="1" kern="1200" dirty="0">
              <a:solidFill>
                <a:schemeClr val="bg1"/>
              </a:solidFill>
              <a:latin typeface="Arial" panose="020B0604020202020204" pitchFamily="34" charset="0"/>
              <a:cs typeface="Arial" panose="020B0604020202020204" pitchFamily="34" charset="0"/>
            </a:rPr>
            <a:t>Deux partenariats actifs : FEMASAURA et FCPTS</a:t>
          </a:r>
        </a:p>
      </dsp:txBody>
      <dsp:txXfrm>
        <a:off x="389598" y="3232961"/>
        <a:ext cx="5039049" cy="479842"/>
      </dsp:txXfrm>
    </dsp:sp>
    <dsp:sp modelId="{5DC8315D-6088-4F7A-9F24-FA2F116C7EC0}">
      <dsp:nvSpPr>
        <dsp:cNvPr id="0" name=""/>
        <dsp:cNvSpPr/>
      </dsp:nvSpPr>
      <dsp:spPr>
        <a:xfrm>
          <a:off x="0" y="4714621"/>
          <a:ext cx="7272808"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0464C-3C7F-42FA-82E9-D6BA45ADCB90}">
      <dsp:nvSpPr>
        <dsp:cNvPr id="0" name=""/>
        <dsp:cNvSpPr/>
      </dsp:nvSpPr>
      <dsp:spPr>
        <a:xfrm>
          <a:off x="363640" y="4306571"/>
          <a:ext cx="5090965" cy="540889"/>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26" tIns="0" rIns="192426" bIns="0" numCol="1" spcCol="1270" anchor="ctr" anchorCtr="0">
          <a:noAutofit/>
        </a:bodyPr>
        <a:lstStyle/>
        <a:p>
          <a:pPr marL="0" lvl="0" indent="0" algn="l" defTabSz="577850">
            <a:lnSpc>
              <a:spcPct val="90000"/>
            </a:lnSpc>
            <a:spcBef>
              <a:spcPct val="0"/>
            </a:spcBef>
            <a:spcAft>
              <a:spcPct val="35000"/>
            </a:spcAft>
            <a:buFont typeface="+mj-lt"/>
            <a:buNone/>
          </a:pPr>
          <a:r>
            <a:rPr lang="fr-FR" sz="1300" b="1" kern="1200" dirty="0">
              <a:solidFill>
                <a:schemeClr val="bg1"/>
              </a:solidFill>
              <a:latin typeface="Arial" panose="020B0604020202020204" pitchFamily="34" charset="0"/>
              <a:cs typeface="Arial" panose="020B0604020202020204" pitchFamily="34" charset="0"/>
            </a:rPr>
            <a:t>1 enquête sur l’implication des centres dans les CPTS et les difficultés rencontrées présentée à l’ARS </a:t>
          </a:r>
        </a:p>
      </dsp:txBody>
      <dsp:txXfrm>
        <a:off x="390044" y="4332975"/>
        <a:ext cx="5038157" cy="488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80F9A-DDE9-42F2-8176-7659DD676C12}">
      <dsp:nvSpPr>
        <dsp:cNvPr id="0" name=""/>
        <dsp:cNvSpPr/>
      </dsp:nvSpPr>
      <dsp:spPr>
        <a:xfrm>
          <a:off x="0" y="566817"/>
          <a:ext cx="5519936"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0FC74-8DC0-4698-9298-AA2A2A777D42}">
      <dsp:nvSpPr>
        <dsp:cNvPr id="0" name=""/>
        <dsp:cNvSpPr/>
      </dsp:nvSpPr>
      <dsp:spPr>
        <a:xfrm>
          <a:off x="275996" y="345417"/>
          <a:ext cx="386395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48" tIns="0" rIns="146048" bIns="0" numCol="1" spcCol="1270" anchor="ctr" anchorCtr="0">
          <a:noAutofit/>
        </a:bodyPr>
        <a:lstStyle/>
        <a:p>
          <a:pPr marL="0" lvl="0" indent="0" algn="l" defTabSz="666750">
            <a:lnSpc>
              <a:spcPct val="90000"/>
            </a:lnSpc>
            <a:spcBef>
              <a:spcPct val="0"/>
            </a:spcBef>
            <a:spcAft>
              <a:spcPct val="35000"/>
            </a:spcAft>
            <a:buNone/>
          </a:pPr>
          <a:r>
            <a:rPr lang="fr-FR" sz="1500" kern="1200" dirty="0"/>
            <a:t>334 participants sur l’année</a:t>
          </a:r>
        </a:p>
      </dsp:txBody>
      <dsp:txXfrm>
        <a:off x="297612" y="367033"/>
        <a:ext cx="3820723" cy="399568"/>
      </dsp:txXfrm>
    </dsp:sp>
    <dsp:sp modelId="{EF176E12-B037-4F30-A29B-A2DD6D7AAB24}">
      <dsp:nvSpPr>
        <dsp:cNvPr id="0" name=""/>
        <dsp:cNvSpPr/>
      </dsp:nvSpPr>
      <dsp:spPr>
        <a:xfrm>
          <a:off x="0" y="1247217"/>
          <a:ext cx="5519936"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BD097-A87D-4D03-9117-463DFCD25B6F}">
      <dsp:nvSpPr>
        <dsp:cNvPr id="0" name=""/>
        <dsp:cNvSpPr/>
      </dsp:nvSpPr>
      <dsp:spPr>
        <a:xfrm>
          <a:off x="275996" y="1025817"/>
          <a:ext cx="386395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48" tIns="0" rIns="146048" bIns="0" numCol="1" spcCol="1270" anchor="ctr" anchorCtr="0">
          <a:noAutofit/>
        </a:bodyPr>
        <a:lstStyle/>
        <a:p>
          <a:pPr marL="0" lvl="0" indent="0" algn="l" defTabSz="666750">
            <a:lnSpc>
              <a:spcPct val="90000"/>
            </a:lnSpc>
            <a:spcBef>
              <a:spcPct val="0"/>
            </a:spcBef>
            <a:spcAft>
              <a:spcPct val="35000"/>
            </a:spcAft>
            <a:buNone/>
          </a:pPr>
          <a:r>
            <a:rPr lang="fr-FR" sz="1500" kern="1200" dirty="0"/>
            <a:t>12 participants en moyenne</a:t>
          </a:r>
        </a:p>
      </dsp:txBody>
      <dsp:txXfrm>
        <a:off x="297612" y="1047433"/>
        <a:ext cx="3820723" cy="399568"/>
      </dsp:txXfrm>
    </dsp:sp>
    <dsp:sp modelId="{ABE6A1DD-4786-46E6-BAA0-57E3AE49CAA2}">
      <dsp:nvSpPr>
        <dsp:cNvPr id="0" name=""/>
        <dsp:cNvSpPr/>
      </dsp:nvSpPr>
      <dsp:spPr>
        <a:xfrm>
          <a:off x="0" y="1927618"/>
          <a:ext cx="5519936" cy="2551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8408" tIns="312420" rIns="42840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2 échanges de pratiques CPTS</a:t>
          </a:r>
        </a:p>
        <a:p>
          <a:pPr marL="114300" lvl="1" indent="-114300" algn="l" defTabSz="666750">
            <a:lnSpc>
              <a:spcPct val="90000"/>
            </a:lnSpc>
            <a:spcBef>
              <a:spcPct val="0"/>
            </a:spcBef>
            <a:spcAft>
              <a:spcPct val="15000"/>
            </a:spcAft>
            <a:buChar char="•"/>
          </a:pPr>
          <a:r>
            <a:rPr lang="fr-FR" sz="1500" kern="1200" dirty="0"/>
            <a:t>3 échanges de pratiques porteurs de projet de création</a:t>
          </a:r>
        </a:p>
        <a:p>
          <a:pPr marL="114300" lvl="1" indent="-114300" algn="l" defTabSz="666750">
            <a:lnSpc>
              <a:spcPct val="90000"/>
            </a:lnSpc>
            <a:spcBef>
              <a:spcPct val="0"/>
            </a:spcBef>
            <a:spcAft>
              <a:spcPct val="15000"/>
            </a:spcAft>
            <a:buChar char="•"/>
          </a:pPr>
          <a:r>
            <a:rPr lang="fr-FR" sz="1500" kern="1200" dirty="0"/>
            <a:t>2 sessions de formation sur le management participatif</a:t>
          </a:r>
        </a:p>
        <a:p>
          <a:pPr marL="114300" lvl="1" indent="-114300" algn="l" defTabSz="666750">
            <a:lnSpc>
              <a:spcPct val="90000"/>
            </a:lnSpc>
            <a:spcBef>
              <a:spcPct val="0"/>
            </a:spcBef>
            <a:spcAft>
              <a:spcPct val="15000"/>
            </a:spcAft>
            <a:buChar char="•"/>
          </a:pPr>
          <a:r>
            <a:rPr lang="fr-FR" sz="1500" kern="1200" dirty="0"/>
            <a:t>2 sessions de formation action sur l’accueil et le secrétariat et 2 demi-journées d’approfondissement sur le guide</a:t>
          </a:r>
        </a:p>
        <a:p>
          <a:pPr marL="114300" lvl="1" indent="-114300" algn="l" defTabSz="666750">
            <a:lnSpc>
              <a:spcPct val="90000"/>
            </a:lnSpc>
            <a:spcBef>
              <a:spcPct val="0"/>
            </a:spcBef>
            <a:spcAft>
              <a:spcPct val="15000"/>
            </a:spcAft>
            <a:buChar char="•"/>
          </a:pPr>
          <a:r>
            <a:rPr lang="fr-FR" sz="1500" kern="1200" dirty="0"/>
            <a:t>5 échanges de pratiques multithématiques dont 2 journées (annuelle et modèle économique)</a:t>
          </a:r>
        </a:p>
        <a:p>
          <a:pPr marL="114300" lvl="1" indent="-114300" algn="l" defTabSz="666750">
            <a:lnSpc>
              <a:spcPct val="90000"/>
            </a:lnSpc>
            <a:spcBef>
              <a:spcPct val="0"/>
            </a:spcBef>
            <a:spcAft>
              <a:spcPct val="15000"/>
            </a:spcAft>
            <a:buChar char="•"/>
          </a:pPr>
          <a:r>
            <a:rPr lang="fr-FR" sz="1500" kern="1200" dirty="0"/>
            <a:t>3 échanges de pratiques sur la non-discrimination</a:t>
          </a:r>
        </a:p>
        <a:p>
          <a:pPr marL="114300" lvl="1" indent="-114300" algn="l" defTabSz="666750">
            <a:lnSpc>
              <a:spcPct val="90000"/>
            </a:lnSpc>
            <a:spcBef>
              <a:spcPct val="0"/>
            </a:spcBef>
            <a:spcAft>
              <a:spcPct val="15000"/>
            </a:spcAft>
            <a:buChar char="•"/>
          </a:pPr>
          <a:r>
            <a:rPr lang="fr-FR" sz="1500" kern="1200" dirty="0"/>
            <a:t>4 temps d’échanges et formation dentaire</a:t>
          </a:r>
        </a:p>
      </dsp:txBody>
      <dsp:txXfrm>
        <a:off x="0" y="1927618"/>
        <a:ext cx="5519936" cy="2551500"/>
      </dsp:txXfrm>
    </dsp:sp>
    <dsp:sp modelId="{066B377C-5B86-4911-B1FB-E9B781A01B82}">
      <dsp:nvSpPr>
        <dsp:cNvPr id="0" name=""/>
        <dsp:cNvSpPr/>
      </dsp:nvSpPr>
      <dsp:spPr>
        <a:xfrm>
          <a:off x="275996" y="1706218"/>
          <a:ext cx="386395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48" tIns="0" rIns="146048" bIns="0" numCol="1" spcCol="1270" anchor="ctr" anchorCtr="0">
          <a:noAutofit/>
        </a:bodyPr>
        <a:lstStyle/>
        <a:p>
          <a:pPr marL="0" lvl="0" indent="0" algn="l" defTabSz="666750">
            <a:lnSpc>
              <a:spcPct val="90000"/>
            </a:lnSpc>
            <a:spcBef>
              <a:spcPct val="0"/>
            </a:spcBef>
            <a:spcAft>
              <a:spcPct val="35000"/>
            </a:spcAft>
            <a:buNone/>
          </a:pPr>
          <a:r>
            <a:rPr lang="fr-FR" sz="1500" kern="1200" dirty="0"/>
            <a:t>34 dates à l’agenda</a:t>
          </a:r>
        </a:p>
      </dsp:txBody>
      <dsp:txXfrm>
        <a:off x="297612" y="1727834"/>
        <a:ext cx="3820723"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597A5-3CD4-41A7-BAA0-12F064EF9365}">
      <dsp:nvSpPr>
        <dsp:cNvPr id="0" name=""/>
        <dsp:cNvSpPr/>
      </dsp:nvSpPr>
      <dsp:spPr>
        <a:xfrm>
          <a:off x="0" y="7166"/>
          <a:ext cx="7981528" cy="449280"/>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Animation du site internet</a:t>
          </a:r>
        </a:p>
      </dsp:txBody>
      <dsp:txXfrm>
        <a:off x="21932" y="29098"/>
        <a:ext cx="7937664" cy="405416"/>
      </dsp:txXfrm>
    </dsp:sp>
    <dsp:sp modelId="{0D708CA7-9ACD-4931-98DA-7701AE07A9A1}">
      <dsp:nvSpPr>
        <dsp:cNvPr id="0" name=""/>
        <dsp:cNvSpPr/>
      </dsp:nvSpPr>
      <dsp:spPr>
        <a:xfrm>
          <a:off x="0" y="482565"/>
          <a:ext cx="7981528"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1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Mis à jour régulièrement., le site apporte des </a:t>
          </a:r>
          <a:r>
            <a:rPr lang="fr-FR" sz="1400" b="1" kern="1200" dirty="0">
              <a:latin typeface="Arial" panose="020B0604020202020204" pitchFamily="34" charset="0"/>
              <a:cs typeface="Arial" panose="020B0604020202020204" pitchFamily="34" charset="0"/>
            </a:rPr>
            <a:t>informations concrètes et opérationnelles </a:t>
          </a:r>
          <a:r>
            <a:rPr lang="fr-FR" sz="1400" kern="1200" dirty="0">
              <a:latin typeface="Arial" panose="020B0604020202020204" pitchFamily="34" charset="0"/>
              <a:cs typeface="Arial" panose="020B0604020202020204" pitchFamily="34" charset="0"/>
            </a:rPr>
            <a:t>aux centres de santé ou à toutes personnes intéressées par ce modèle de structures de soins</a:t>
          </a:r>
        </a:p>
        <a:p>
          <a:pPr marL="114300" lvl="1" indent="-114300" algn="l" defTabSz="62230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Un espace adhérent</a:t>
          </a:r>
        </a:p>
        <a:p>
          <a:pPr marL="114300" lvl="1" indent="-114300" algn="l" defTabSz="62230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Une </a:t>
          </a:r>
          <a:r>
            <a:rPr lang="fr-FR" sz="1400" b="1" kern="1200" dirty="0">
              <a:latin typeface="Arial" panose="020B0604020202020204" pitchFamily="34" charset="0"/>
              <a:cs typeface="Arial" panose="020B0604020202020204" pitchFamily="34" charset="0"/>
            </a:rPr>
            <a:t>activité en croissance  </a:t>
          </a:r>
          <a:r>
            <a:rPr lang="fr-FR" sz="1400" kern="1200" dirty="0">
              <a:latin typeface="Arial" panose="020B0604020202020204" pitchFamily="34" charset="0"/>
              <a:cs typeface="Arial" panose="020B0604020202020204" pitchFamily="34" charset="0"/>
            </a:rPr>
            <a:t>: </a:t>
          </a:r>
        </a:p>
        <a:p>
          <a:pPr marL="228600" lvl="2" indent="-114300" algn="l" defTabSz="622300">
            <a:lnSpc>
              <a:spcPct val="90000"/>
            </a:lnSpc>
            <a:spcBef>
              <a:spcPct val="0"/>
            </a:spcBef>
            <a:spcAft>
              <a:spcPct val="20000"/>
            </a:spcAft>
            <a:buFont typeface="Symbol" panose="05050102010706020507" pitchFamily="18" charset="2"/>
            <a:buChar char="-"/>
          </a:pPr>
          <a:r>
            <a:rPr lang="fr-FR" sz="1400" kern="1200" dirty="0">
              <a:latin typeface="Arial" panose="020B0604020202020204" pitchFamily="34" charset="0"/>
              <a:cs typeface="Arial" panose="020B0604020202020204" pitchFamily="34" charset="0"/>
            </a:rPr>
            <a:t>+ 8,5 % pour le nombre de visites - </a:t>
          </a:r>
          <a:r>
            <a:rPr lang="fr-FR" sz="14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22 188 visites du site </a:t>
          </a:r>
          <a:endParaRPr lang="fr-FR"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20000"/>
            </a:spcAft>
            <a:buFont typeface="Symbol" panose="05050102010706020507" pitchFamily="18" charset="2"/>
            <a:buChar char="-"/>
          </a:pPr>
          <a:r>
            <a:rPr lang="fr-FR" sz="1400" kern="1200" dirty="0">
              <a:latin typeface="Arial" panose="020B0604020202020204" pitchFamily="34" charset="0"/>
              <a:cs typeface="Arial" panose="020B0604020202020204" pitchFamily="34" charset="0"/>
            </a:rPr>
            <a:t>+ 6% pour les pages vues uniques </a:t>
          </a:r>
        </a:p>
        <a:p>
          <a:pPr marL="228600" lvl="2" indent="-114300" algn="l" defTabSz="622300">
            <a:lnSpc>
              <a:spcPct val="90000"/>
            </a:lnSpc>
            <a:spcBef>
              <a:spcPct val="0"/>
            </a:spcBef>
            <a:spcAft>
              <a:spcPct val="20000"/>
            </a:spcAft>
            <a:buFont typeface="Symbol" panose="05050102010706020507" pitchFamily="18" charset="2"/>
            <a:buChar char="-"/>
          </a:pPr>
          <a:r>
            <a:rPr lang="fr-FR" sz="1400" kern="1200" dirty="0">
              <a:latin typeface="Arial" panose="020B0604020202020204" pitchFamily="34" charset="0"/>
              <a:cs typeface="Arial" panose="020B0604020202020204" pitchFamily="34" charset="0"/>
            </a:rPr>
            <a:t>+ 30,7 % pour les téléchargements uniques </a:t>
          </a:r>
        </a:p>
      </dsp:txBody>
      <dsp:txXfrm>
        <a:off x="0" y="482565"/>
        <a:ext cx="7981528" cy="1540080"/>
      </dsp:txXfrm>
    </dsp:sp>
    <dsp:sp modelId="{7D5F3E38-FACA-41AB-BEC6-743053D2CFF7}">
      <dsp:nvSpPr>
        <dsp:cNvPr id="0" name=""/>
        <dsp:cNvSpPr/>
      </dsp:nvSpPr>
      <dsp:spPr>
        <a:xfrm>
          <a:off x="0" y="2022645"/>
          <a:ext cx="7981528" cy="449280"/>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fr-FR" sz="1400" b="0" kern="1200" dirty="0">
              <a:latin typeface="Arial" panose="020B0604020202020204" pitchFamily="34" charset="0"/>
              <a:cs typeface="Arial" panose="020B0604020202020204" pitchFamily="34" charset="0"/>
            </a:rPr>
            <a:t>Envoi régulier de lettres d’information pour les adhérents</a:t>
          </a:r>
        </a:p>
      </dsp:txBody>
      <dsp:txXfrm>
        <a:off x="21932" y="2044577"/>
        <a:ext cx="7937664" cy="405416"/>
      </dsp:txXfrm>
    </dsp:sp>
    <dsp:sp modelId="{F821366E-D3B8-4C5B-A6D0-94E75190C88B}">
      <dsp:nvSpPr>
        <dsp:cNvPr id="0" name=""/>
        <dsp:cNvSpPr/>
      </dsp:nvSpPr>
      <dsp:spPr>
        <a:xfrm>
          <a:off x="0" y="2471925"/>
          <a:ext cx="7981528"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1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fr-FR" sz="1400" b="1" kern="1200" dirty="0">
              <a:latin typeface="Arial" panose="020B0604020202020204" pitchFamily="34" charset="0"/>
              <a:cs typeface="Arial" panose="020B0604020202020204" pitchFamily="34" charset="0"/>
            </a:rPr>
            <a:t>Lettre mensuelle </a:t>
          </a:r>
          <a:r>
            <a:rPr lang="fr-FR" sz="1400" kern="1200" dirty="0">
              <a:latin typeface="Arial" panose="020B0604020202020204" pitchFamily="34" charset="0"/>
              <a:cs typeface="Arial" panose="020B0604020202020204" pitchFamily="34" charset="0"/>
            </a:rPr>
            <a:t>envoyée à environ </a:t>
          </a:r>
          <a:r>
            <a:rPr lang="fr-FR" sz="1400" b="1" kern="1200" dirty="0">
              <a:latin typeface="Arial" panose="020B0604020202020204" pitchFamily="34" charset="0"/>
              <a:cs typeface="Arial" panose="020B0604020202020204" pitchFamily="34" charset="0"/>
            </a:rPr>
            <a:t>450 personnes </a:t>
          </a:r>
          <a:r>
            <a:rPr lang="fr-FR" sz="1400" kern="1200" dirty="0">
              <a:latin typeface="Arial" panose="020B0604020202020204" pitchFamily="34" charset="0"/>
              <a:cs typeface="Arial" panose="020B0604020202020204" pitchFamily="34" charset="0"/>
            </a:rPr>
            <a:t>(adhérents / partenaires / personnes inscrites directement via le formulaire)</a:t>
          </a:r>
        </a:p>
      </dsp:txBody>
      <dsp:txXfrm>
        <a:off x="0" y="2471925"/>
        <a:ext cx="7981528" cy="409860"/>
      </dsp:txXfrm>
    </dsp:sp>
    <dsp:sp modelId="{F58651F5-C599-4622-9A75-C35D2D340AB2}">
      <dsp:nvSpPr>
        <dsp:cNvPr id="0" name=""/>
        <dsp:cNvSpPr/>
      </dsp:nvSpPr>
      <dsp:spPr>
        <a:xfrm>
          <a:off x="0" y="2881786"/>
          <a:ext cx="7981528" cy="449280"/>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fr-FR" sz="1400" b="0" kern="1200" dirty="0">
              <a:latin typeface="Arial" panose="020B0604020202020204" pitchFamily="34" charset="0"/>
              <a:cs typeface="Arial" panose="020B0604020202020204" pitchFamily="34" charset="0"/>
            </a:rPr>
            <a:t>Animation des pages Facebook et LinkedIn du GRCS Auvergne-Rhône-Alpes</a:t>
          </a:r>
        </a:p>
      </dsp:txBody>
      <dsp:txXfrm>
        <a:off x="21932" y="2903718"/>
        <a:ext cx="7937664" cy="405416"/>
      </dsp:txXfrm>
    </dsp:sp>
    <dsp:sp modelId="{A32C8594-350C-42CD-8C10-D889E34D53D2}">
      <dsp:nvSpPr>
        <dsp:cNvPr id="0" name=""/>
        <dsp:cNvSpPr/>
      </dsp:nvSpPr>
      <dsp:spPr>
        <a:xfrm>
          <a:off x="0" y="3331066"/>
          <a:ext cx="798152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14"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fr-FR" sz="1400" kern="1200" dirty="0">
              <a:latin typeface="Arial" panose="020B0604020202020204" pitchFamily="34" charset="0"/>
              <a:cs typeface="Arial" panose="020B0604020202020204" pitchFamily="34" charset="0"/>
            </a:rPr>
            <a:t>233 abonnés LinkedIn / 155 Facebook</a:t>
          </a:r>
        </a:p>
      </dsp:txBody>
      <dsp:txXfrm>
        <a:off x="0" y="3331066"/>
        <a:ext cx="7981528" cy="397440"/>
      </dsp:txXfrm>
    </dsp:sp>
    <dsp:sp modelId="{020A529A-D1AE-45C5-A476-71E20A069C8B}">
      <dsp:nvSpPr>
        <dsp:cNvPr id="0" name=""/>
        <dsp:cNvSpPr/>
      </dsp:nvSpPr>
      <dsp:spPr>
        <a:xfrm>
          <a:off x="0" y="3728506"/>
          <a:ext cx="7981528" cy="449280"/>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fr-FR" sz="1400" b="0" kern="1200" dirty="0">
              <a:latin typeface="Arial" panose="020B0604020202020204" pitchFamily="34" charset="0"/>
              <a:cs typeface="Arial" panose="020B0604020202020204" pitchFamily="34" charset="0"/>
            </a:rPr>
            <a:t>Diffusion de plaquettes de présentation du GRCS Auvergne-Rhône-Alpes et des centres de santé </a:t>
          </a:r>
        </a:p>
      </dsp:txBody>
      <dsp:txXfrm>
        <a:off x="21932" y="3750438"/>
        <a:ext cx="7937664" cy="405416"/>
      </dsp:txXfrm>
    </dsp:sp>
    <dsp:sp modelId="{A86BA7BA-3674-4C0E-9879-0A7892A736CB}">
      <dsp:nvSpPr>
        <dsp:cNvPr id="0" name=""/>
        <dsp:cNvSpPr/>
      </dsp:nvSpPr>
      <dsp:spPr>
        <a:xfrm>
          <a:off x="0" y="4177786"/>
          <a:ext cx="798152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14"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fr-FR" sz="1400" kern="1200" dirty="0">
              <a:latin typeface="Arial" panose="020B0604020202020204" pitchFamily="34" charset="0"/>
              <a:cs typeface="Arial" panose="020B0604020202020204" pitchFamily="34" charset="0"/>
            </a:rPr>
            <a:t>A disposition des adhérents</a:t>
          </a:r>
        </a:p>
      </dsp:txBody>
      <dsp:txXfrm>
        <a:off x="0" y="4177786"/>
        <a:ext cx="7981528"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5670C-8F2C-4D71-BFA2-DA56D1C98588}" type="datetimeFigureOut">
              <a:rPr lang="fr-FR" smtClean="0"/>
              <a:t>30/06/2022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FDDB9-1CB0-4B8B-BE99-1393E3D638A1}" type="slidenum">
              <a:rPr lang="fr-FR" smtClean="0"/>
              <a:t>‹N°›</a:t>
            </a:fld>
            <a:endParaRPr lang="fr-FR"/>
          </a:p>
        </p:txBody>
      </p:sp>
    </p:spTree>
    <p:extLst>
      <p:ext uri="{BB962C8B-B14F-4D97-AF65-F5344CB8AC3E}">
        <p14:creationId xmlns:p14="http://schemas.microsoft.com/office/powerpoint/2010/main" val="356247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Isabelle et Annie</a:t>
            </a:r>
          </a:p>
          <a:p>
            <a:pPr marL="0" lvl="0" indent="0" fontAlgn="auto">
              <a:buFont typeface="Calibri" panose="020F0502020204030204" pitchFamily="34" charset="0"/>
              <a:buNone/>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Isabelle </a:t>
            </a:r>
            <a:r>
              <a:rPr lang="fr-FR" sz="1800" b="0" dirty="0">
                <a:effectLst/>
                <a:latin typeface="Arial Narrow" panose="020B0606020202030204" pitchFamily="34" charset="0"/>
                <a:ea typeface="Calibri" panose="020F0502020204030204" pitchFamily="34" charset="0"/>
                <a:cs typeface="Times New Roman" panose="02020603050405020304" pitchFamily="18" charset="0"/>
              </a:rPr>
              <a:t>et Annie</a:t>
            </a:r>
          </a:p>
          <a:p>
            <a:pPr marL="0" lvl="0" indent="0" fontAlgn="auto">
              <a:buFont typeface="Calibri" panose="020F0502020204030204" pitchFamily="34" charset="0"/>
              <a:buNone/>
            </a:pP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Bonjour à tous, </a:t>
            </a:r>
          </a:p>
          <a:p>
            <a:pPr marL="0" lvl="0" indent="0" fontAlgn="auto">
              <a:buFont typeface="Calibri" panose="020F0502020204030204" pitchFamily="34" charset="0"/>
              <a:buNone/>
            </a:pP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Nous vous proposons un rapport moral à deux voix, pour incarner la collégialité du groupement.</a:t>
            </a: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Rapport moral que nous commencerons par le contexte global de cette année 2021. </a:t>
            </a:r>
          </a:p>
          <a:p>
            <a:pPr marL="0" lvl="0" indent="0" fontAlgn="auto">
              <a:buFont typeface="Calibri" panose="020F0502020204030204" pitchFamily="34" charset="0"/>
              <a:buNone/>
            </a:pP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Une année 2021 encore marquée par la crise sanitaire du COVID. Nous saluons l’implication des Centres de santé dans cette gestion de crise. Saluons également leur capacité d’adaptation organisationnelle et leur implication dans la campagne de vaccination qui a débuté en début d’année. Nombre d’entre nous l’ont portée et l’ont organisée pour leur patientèle ou la population de leur territoire. Au niveau du groupement les efforts ont porté sur la représentation des centres au sein des cellules de crise vaccination de l’ARS animées par les délégations territoriale. Un acte de reconnaissance de l’action des centres dans cette campagne et de leur place dans l’offre de soins de premier recours régionale. </a:t>
            </a:r>
          </a:p>
          <a:p>
            <a:pPr marL="0" lvl="0" indent="0" fontAlgn="auto">
              <a:buFont typeface="Calibri" panose="020F0502020204030204" pitchFamily="34" charset="0"/>
              <a:buNone/>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dirty="0">
                <a:effectLst/>
                <a:latin typeface="Arial Narrow" panose="020B0606020202030204" pitchFamily="34" charset="0"/>
                <a:ea typeface="Calibri" panose="020F0502020204030204" pitchFamily="34" charset="0"/>
                <a:cs typeface="Times New Roman" panose="02020603050405020304" pitchFamily="18" charset="0"/>
              </a:rPr>
              <a:t>2021 aura également été marquée par les problématiques de recrutement de professionnels de santé en centres de santé. Problématiques qui perdurent et pour lesquelles les perspectives sont inquiétantes. Nous tenons à alerter les tutelles de ces difficultés qui se couplent aux difficultés financières rencontrées par les centres. Le Ségur de la Santé a eu un impact important sur l’attractivité salariale de nos centres de santé. L’avenant 43 de la convention BAD a eu quant à lui un impact direct sur les budgets de fonctionnement de ceux d’entre nous qui y sont affiliés. C’est une augmentation en moyenne de 12 à 15%. Cela met en réel difficulté certains centres monothématiques qui s’interrogent sur leur </a:t>
            </a:r>
            <a:r>
              <a:rPr lang="fr-FR" sz="1800" dirty="0" err="1">
                <a:effectLst/>
                <a:latin typeface="Arial Narrow" panose="020B0606020202030204" pitchFamily="34" charset="0"/>
                <a:ea typeface="Calibri" panose="020F0502020204030204" pitchFamily="34" charset="0"/>
                <a:cs typeface="Times New Roman" panose="02020603050405020304" pitchFamily="18" charset="0"/>
              </a:rPr>
              <a:t>perennité</a:t>
            </a:r>
            <a:r>
              <a:rPr lang="fr-FR" sz="1800" dirty="0">
                <a:effectLst/>
                <a:latin typeface="Arial Narrow" panose="020B0606020202030204" pitchFamily="34" charset="0"/>
                <a:ea typeface="Calibri" panose="020F0502020204030204" pitchFamily="34" charset="0"/>
                <a:cs typeface="Times New Roman" panose="02020603050405020304" pitchFamily="18" charset="0"/>
              </a:rPr>
              <a:t>. Si le gouvernement a fait preuve d’un coup de pouce en allouant ce printemps une aide d’urgence, c’est bien le modèle économique général des centres de santé qui nous interroge aujourd’hui et sur lequel des réflexions doivent être poursuivies. </a:t>
            </a:r>
          </a:p>
          <a:p>
            <a:pPr marL="0" lvl="0" indent="0" fontAlgn="auto">
              <a:buFont typeface="Calibri" panose="020F0502020204030204" pitchFamily="34" charset="0"/>
              <a:buNone/>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dirty="0">
                <a:effectLst/>
                <a:latin typeface="Arial Narrow" panose="020B0606020202030204" pitchFamily="34" charset="0"/>
                <a:ea typeface="Calibri" panose="020F0502020204030204" pitchFamily="34" charset="0"/>
                <a:cs typeface="Times New Roman" panose="02020603050405020304" pitchFamily="18" charset="0"/>
              </a:rPr>
              <a:t>Outre notre modèle économique, nos interrogations portent plus largement sur le modèle des centres de santé de l’économie sociale et solidaire dans un contexte où le nombre de centres de santé dits non vertueux explose sur certaines agglomérations. C’est le cas notamment à Lyon où ces centres souvent dentaires ou ophtalmologiques s’installent. Comment pérenniser notre modèle qui est sous-tendu par des valeurs de solidarité, de non lucrativité , d’accès à des soins de qualité pour tous et garantir sa viabilité et son attractivité face à de telles structures qui les bousculent et les remettent en cause? Nos marges de manœuvre semblent limitées, si ce n’est en portant haut et fort et en explicitant ce qui fait notre spécificité au-delà de notre diversité. </a:t>
            </a:r>
          </a:p>
          <a:p>
            <a:pPr marL="0" lvl="0" indent="0" fontAlgn="auto">
              <a:buFont typeface="Calibri" panose="020F0502020204030204" pitchFamily="34" charset="0"/>
              <a:buNone/>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Enfin, cette dernière année a aussi vu la pleine appropriation par les centres de santé du dispositif des CPTS, dans lesquelles de plus en plus de centres sont impliqués. L’occasion de rappeler l’importance et la vigilance que nous devons avoir à être présent au sein de ces structures et plus particulièrement de leur gouvernance. Les centres de santé par leur mode d’organisation, leurs habitudes de travail, leurs missions, ont une réelle plus-value à apporter au sein des CPTS ; leur représentation en tant que personne morale dans des collèges de structures d’exercice coordonnée est à revendiquer. L’adhésion en nom propre de nos professionnels étant un plus pour la construction de la dynamique territoriale. </a:t>
            </a:r>
          </a:p>
          <a:p>
            <a:pPr marL="0" lvl="0" indent="0" fontAlgn="auto">
              <a:buFont typeface="Calibri" panose="020F0502020204030204" pitchFamily="34" charset="0"/>
              <a:buNone/>
            </a:pP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En interne, 2021 aura permis la consolidation et la formalisation de notre mode de fonctionnement collégial. Le GRCS veille a représenté l’ensemble de la diversité des centres de santé et des fédérations, quelque soit le type de gestionnaire ou d’activité proposée. Outre une valeur symbolique forte de la reconnaissance statutaire de la collégialité, il s’agit pour les administrateurs d’un partage de responsabilités et d’un engagement inédit qu’ils ont pu éprouver dès l’automne. </a:t>
            </a: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fr-FR" sz="1800" dirty="0">
                <a:effectLst/>
                <a:latin typeface="Arial Narrow" panose="020B0606020202030204" pitchFamily="34" charset="0"/>
                <a:ea typeface="Calibri" panose="020F0502020204030204" pitchFamily="34" charset="0"/>
                <a:cs typeface="Times New Roman" panose="02020603050405020304" pitchFamily="18" charset="0"/>
              </a:rPr>
              <a:t>On tient à rappeler les bonnes relations que nous entretenons avec l’ARS et la Région qui nous soutiennent maintenant depuis 10 ans ; nous tenons à les remercier puisque c’est grâce à leur soutien financier que nous pouvons promouvoir </a:t>
            </a:r>
            <a:r>
              <a:rPr lang="fr-FR" sz="1800" b="0" dirty="0">
                <a:effectLst/>
                <a:latin typeface="Arial Narrow" panose="020B0606020202030204" pitchFamily="34" charset="0"/>
                <a:ea typeface="Calibri" panose="020F0502020204030204" pitchFamily="34" charset="0"/>
                <a:cs typeface="Times New Roman" panose="02020603050405020304" pitchFamily="18" charset="0"/>
              </a:rPr>
              <a:t>le</a:t>
            </a:r>
            <a:r>
              <a:rPr lang="fr-FR" sz="2800" b="0" dirty="0"/>
              <a:t>s centres de santé</a:t>
            </a:r>
            <a:r>
              <a:rPr lang="fr-FR" sz="2800" dirty="0"/>
              <a:t> dans le paysage sanitaire régional, accompagner des porteurs de projet à créer des centres et animer une partie du réseau des centres de santé de notre région ! </a:t>
            </a:r>
            <a:r>
              <a:rPr lang="fr-FR" sz="1800" dirty="0">
                <a:effectLst/>
                <a:latin typeface="Arial Narrow" panose="020B0606020202030204" pitchFamily="34" charset="0"/>
                <a:ea typeface="Calibri" panose="020F0502020204030204" pitchFamily="34" charset="0"/>
                <a:cs typeface="Times New Roman" panose="02020603050405020304" pitchFamily="18" charset="0"/>
              </a:rPr>
              <a:t>Aujourd’hui est un jour qui revêt une symbolique particulière dans notre partenariat avec la Région puisque celle-ci nous sollicite pour intégrer son groupement d’intérêt public qui a pour objet même la création de centres de santé. </a:t>
            </a:r>
          </a:p>
          <a:p>
            <a:pPr marL="0" lvl="0" indent="0" fontAlgn="auto">
              <a:buFont typeface="Calibri" panose="020F0502020204030204" pitchFamily="34" charset="0"/>
              <a:buNone/>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fontAlgn="auto">
              <a:buFont typeface="Calibri" panose="020F0502020204030204" pitchFamily="34" charset="0"/>
              <a:buNone/>
            </a:pPr>
            <a:r>
              <a:rPr lang="fr-FR" sz="1800" dirty="0">
                <a:effectLst/>
                <a:latin typeface="Arial Narrow" panose="020B0606020202030204" pitchFamily="34" charset="0"/>
                <a:ea typeface="Calibri" panose="020F0502020204030204" pitchFamily="34" charset="0"/>
                <a:cs typeface="Times New Roman" panose="02020603050405020304" pitchFamily="18" charset="0"/>
              </a:rPr>
              <a:t>Cela fait donc 10 ans que le groupement est créé, et nous nous réjouissons d’œuvrer avec vous et grâce à vous à la reconnaissance des centres de santé comme acteurs de soins de premiers recours. </a:t>
            </a: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fr-F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Nous remercions aussi nos autres partenaires l’Assurance-maladie qui est toujours partie prenante et impliquée dans les événements que nous organisons et la </a:t>
            </a:r>
            <a:r>
              <a:rPr lang="fr-FR" sz="1800" b="1" dirty="0" err="1">
                <a:effectLst/>
                <a:latin typeface="Arial Narrow" panose="020B0606020202030204" pitchFamily="34" charset="0"/>
                <a:ea typeface="Calibri" panose="020F0502020204030204" pitchFamily="34" charset="0"/>
                <a:cs typeface="Times New Roman" panose="02020603050405020304" pitchFamily="18" charset="0"/>
              </a:rPr>
              <a:t>Femasaura</a:t>
            </a: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 avec qui nous avons noué un partenariat plus étroits en 2021 sur les problématique communes que nous rencontrons en tant que structures d’exercices regroupés. </a:t>
            </a: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fr-FR" sz="1800" b="1" dirty="0">
                <a:effectLst/>
                <a:latin typeface="Arial Narrow" panose="020B0606020202030204" pitchFamily="34" charset="0"/>
                <a:ea typeface="Calibri" panose="020F0502020204030204" pitchFamily="34" charset="0"/>
                <a:cs typeface="Times New Roman" panose="02020603050405020304" pitchFamily="18" charset="0"/>
              </a:rPr>
              <a:t>Nous vous remercions de votre attention et vous laissons découvrir le RA. </a:t>
            </a:r>
          </a:p>
          <a:p>
            <a:endParaRPr lang="fr-FR" dirty="0"/>
          </a:p>
        </p:txBody>
      </p:sp>
      <p:sp>
        <p:nvSpPr>
          <p:cNvPr id="4" name="Espace réservé du numéro de diapositive 3"/>
          <p:cNvSpPr>
            <a:spLocks noGrp="1"/>
          </p:cNvSpPr>
          <p:nvPr>
            <p:ph type="sldNum" sz="quarter" idx="5"/>
          </p:nvPr>
        </p:nvSpPr>
        <p:spPr/>
        <p:txBody>
          <a:bodyPr/>
          <a:lstStyle/>
          <a:p>
            <a:fld id="{B9DFDDB9-1CB0-4B8B-BE99-1393E3D638A1}" type="slidenum">
              <a:rPr lang="fr-FR" smtClean="0"/>
              <a:t>1</a:t>
            </a:fld>
            <a:endParaRPr lang="fr-FR"/>
          </a:p>
        </p:txBody>
      </p:sp>
    </p:spTree>
    <p:extLst>
      <p:ext uri="{BB962C8B-B14F-4D97-AF65-F5344CB8AC3E}">
        <p14:creationId xmlns:p14="http://schemas.microsoft.com/office/powerpoint/2010/main" val="94536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1F230078-CCD9-01B2-7040-25F175AF14E4}"/>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79FB0F8F-B28A-58D2-CBBD-771BF9BA7C28}"/>
              </a:ext>
            </a:extLst>
          </p:cNvPr>
          <p:cNvSpPr>
            <a:spLocks noGrp="1"/>
          </p:cNvSpPr>
          <p:nvPr>
            <p:ph type="body" idx="1"/>
          </p:nvPr>
        </p:nvSpPr>
        <p:spPr/>
        <p:txBody>
          <a:bodyPr/>
          <a:lstStyle/>
          <a:p>
            <a:pPr>
              <a:defRPr/>
            </a:pPr>
            <a:r>
              <a:rPr lang="fr-FR" sz="1000" dirty="0">
                <a:latin typeface="+mn-lt"/>
              </a:rPr>
              <a:t>Annie</a:t>
            </a:r>
          </a:p>
          <a:p>
            <a:pPr>
              <a:defRPr/>
            </a:pPr>
            <a:endParaRPr lang="fr-FR" sz="1000" dirty="0">
              <a:latin typeface="+mn-lt"/>
              <a:cs typeface="+mn-cs"/>
            </a:endParaRPr>
          </a:p>
          <a:p>
            <a:pPr>
              <a:defRPr/>
            </a:pPr>
            <a:r>
              <a:rPr lang="fr-FR" sz="1000" dirty="0">
                <a:latin typeface="+mn-lt"/>
                <a:cs typeface="+mn-cs"/>
              </a:rPr>
              <a:t>L’enjeu principal en terme de représentation des centres est de renforcer leur visibilité et de faire valoir leur activité et leur utilité en tant qu’acteurs de soins de premier recours. </a:t>
            </a:r>
          </a:p>
          <a:p>
            <a:pPr>
              <a:defRPr/>
            </a:pPr>
            <a:endParaRPr lang="fr-FR" sz="1000" dirty="0">
              <a:latin typeface="+mn-lt"/>
              <a:cs typeface="+mn-cs"/>
            </a:endParaRPr>
          </a:p>
          <a:p>
            <a:pPr>
              <a:defRPr/>
            </a:pPr>
            <a:r>
              <a:rPr lang="fr-FR" sz="1000" dirty="0">
                <a:latin typeface="+mn-lt"/>
              </a:rPr>
              <a:t>En 2021, le GRCS a participé aux 5 comités techniques régionaux de l’Accès aux soins animés par l’ARS, l’occasion de rencontrer l’ensemble des acteurs du premier recours, les URPS, la fédérations des maisons de santé, les ordres…</a:t>
            </a:r>
          </a:p>
          <a:p>
            <a:pPr>
              <a:defRPr/>
            </a:pPr>
            <a:endParaRPr lang="fr-FR" sz="1000" dirty="0">
              <a:latin typeface="+mn-lt"/>
            </a:endParaRPr>
          </a:p>
          <a:p>
            <a:pPr>
              <a:defRPr/>
            </a:pPr>
            <a:r>
              <a:rPr lang="fr-FR" sz="1000" dirty="0">
                <a:latin typeface="+mn-lt"/>
              </a:rPr>
              <a:t>Au niveau local, la nouveauté a résidé dans la participation aux cellules opérationnelles vaccination qui ont été portées par les délégations départementales de l’ARS . </a:t>
            </a:r>
          </a:p>
          <a:p>
            <a:pPr>
              <a:defRPr/>
            </a:pPr>
            <a:endParaRPr lang="fr-FR" sz="1000" dirty="0">
              <a:latin typeface="+mn-lt"/>
            </a:endParaRPr>
          </a:p>
          <a:p>
            <a:pPr>
              <a:defRPr/>
            </a:pPr>
            <a:r>
              <a:rPr lang="fr-FR" sz="1000" dirty="0">
                <a:latin typeface="+mn-lt"/>
              </a:rPr>
              <a:t>Nous poursuivons par ailleurs notre engagement dans les Conseils territoriaux de santé et les espaces de concertations départementaux.</a:t>
            </a:r>
          </a:p>
        </p:txBody>
      </p:sp>
      <p:sp>
        <p:nvSpPr>
          <p:cNvPr id="27652" name="Espace réservé du numéro de diapositive 3">
            <a:extLst>
              <a:ext uri="{FF2B5EF4-FFF2-40B4-BE49-F238E27FC236}">
                <a16:creationId xmlns:a16="http://schemas.microsoft.com/office/drawing/2014/main" id="{C87BB58B-9DF9-8FC5-BC10-ED43A6AEB3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457108-C32D-44CB-9DB4-9D42CE04D523}"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6384E54E-3B10-FE26-3C47-A5CF9F780FBF}"/>
              </a:ext>
            </a:extLst>
          </p:cNvPr>
          <p:cNvSpPr>
            <a:spLocks noGrp="1" noRot="1" noChangeAspect="1" noChangeArrowheads="1" noTextEdit="1"/>
          </p:cNvSpPr>
          <p:nvPr>
            <p:ph type="sldImg"/>
          </p:nvPr>
        </p:nvSpPr>
        <p:spPr>
          <a:ln/>
        </p:spPr>
      </p:sp>
      <p:sp>
        <p:nvSpPr>
          <p:cNvPr id="30723" name="Espace réservé des notes 2">
            <a:extLst>
              <a:ext uri="{FF2B5EF4-FFF2-40B4-BE49-F238E27FC236}">
                <a16:creationId xmlns:a16="http://schemas.microsoft.com/office/drawing/2014/main" id="{03316383-9919-E7AD-B725-8F97BA8989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dirty="0">
                <a:latin typeface="+mn-lt"/>
                <a:cs typeface="Arial" panose="020B0604020202020204" pitchFamily="34" charset="0"/>
              </a:rPr>
              <a:t>Anouk</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Une autre mission du groupement est d’encourager le développement de centres de santé dans notre région, notamment les centres de santé polyvalents. </a:t>
            </a:r>
          </a:p>
          <a:p>
            <a:endParaRPr lang="fr-FR" altLang="fr-FR" sz="1000" dirty="0">
              <a:latin typeface="+mn-lt"/>
              <a:cs typeface="Arial" panose="020B0604020202020204" pitchFamily="34" charset="0"/>
            </a:endParaRPr>
          </a:p>
        </p:txBody>
      </p:sp>
      <p:sp>
        <p:nvSpPr>
          <p:cNvPr id="30724" name="Espace réservé du numéro de diapositive 3">
            <a:extLst>
              <a:ext uri="{FF2B5EF4-FFF2-40B4-BE49-F238E27FC236}">
                <a16:creationId xmlns:a16="http://schemas.microsoft.com/office/drawing/2014/main" id="{05860BE2-3C2B-CF1D-98DE-9137C1F78C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51E34E-94FD-42C2-872A-0BF03074A3D6}"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AC1D6F18-434A-BF66-6A92-F89B6558821D}"/>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F0FD5F19-DA99-316D-70BA-C19127123C22}"/>
              </a:ext>
            </a:extLst>
          </p:cNvPr>
          <p:cNvSpPr>
            <a:spLocks noGrp="1"/>
          </p:cNvSpPr>
          <p:nvPr>
            <p:ph type="body" idx="1"/>
          </p:nvPr>
        </p:nvSpPr>
        <p:spPr/>
        <p:txBody>
          <a:bodyPr/>
          <a:lstStyle/>
          <a:p>
            <a:pPr>
              <a:defRPr/>
            </a:pPr>
            <a:r>
              <a:rPr lang="fr-FR" sz="1000" dirty="0">
                <a:latin typeface="+mn-lt"/>
              </a:rPr>
              <a:t>Anouk</a:t>
            </a:r>
          </a:p>
          <a:p>
            <a:pPr>
              <a:defRPr/>
            </a:pPr>
            <a:endParaRPr lang="fr-FR" sz="1000" b="1" dirty="0">
              <a:solidFill>
                <a:schemeClr val="tx1">
                  <a:lumMod val="75000"/>
                  <a:lumOff val="25000"/>
                </a:schemeClr>
              </a:solidFill>
              <a:latin typeface="+mn-lt"/>
              <a:ea typeface="Arial Narrow" panose="020B0606020202030204" pitchFamily="34" charset="0"/>
              <a:cs typeface="Arial" panose="020B0604020202020204" pitchFamily="34" charset="0"/>
            </a:endParaRPr>
          </a:p>
          <a:p>
            <a:pPr>
              <a:defRPr/>
            </a:pPr>
            <a:r>
              <a:rPr lang="fr-FR" sz="1000" dirty="0">
                <a:solidFill>
                  <a:schemeClr val="tx1">
                    <a:lumMod val="75000"/>
                    <a:lumOff val="25000"/>
                  </a:schemeClr>
                </a:solidFill>
                <a:latin typeface="+mn-lt"/>
                <a:ea typeface="Arial Narrow" panose="020B0606020202030204" pitchFamily="34" charset="0"/>
                <a:cs typeface="Arial" panose="020B0604020202020204" pitchFamily="34" charset="0"/>
              </a:rPr>
              <a:t>L’accompagnement que nous proposons est protéiforme :</a:t>
            </a:r>
          </a:p>
          <a:p>
            <a:pPr marL="285750" indent="-285750">
              <a:buFont typeface="Arial" panose="020B0604020202020204" pitchFamily="34" charset="0"/>
              <a:buChar char="•"/>
              <a:defRPr/>
            </a:pPr>
            <a:r>
              <a:rPr lang="fr-FR" sz="1000" dirty="0">
                <a:solidFill>
                  <a:schemeClr val="tx1">
                    <a:lumMod val="75000"/>
                    <a:lumOff val="25000"/>
                  </a:schemeClr>
                </a:solidFill>
                <a:latin typeface="+mn-lt"/>
                <a:ea typeface="Arial Narrow" panose="020B0606020202030204" pitchFamily="34" charset="0"/>
                <a:cs typeface="Arial" panose="020B0604020202020204" pitchFamily="34" charset="0"/>
              </a:rPr>
              <a:t>Qu’il s’agisse d’appui individuel aux porteurs de projet de création de centres de santé. </a:t>
            </a:r>
          </a:p>
          <a:p>
            <a:pPr>
              <a:defRPr/>
            </a:pPr>
            <a:r>
              <a:rPr lang="fr-FR" sz="1000" dirty="0">
                <a:solidFill>
                  <a:schemeClr val="tx1">
                    <a:lumMod val="75000"/>
                    <a:lumOff val="25000"/>
                  </a:schemeClr>
                </a:solidFill>
                <a:latin typeface="+mn-lt"/>
                <a:ea typeface="Arial Narrow" panose="020B0606020202030204" pitchFamily="34" charset="0"/>
                <a:cs typeface="Arial" panose="020B0604020202020204" pitchFamily="34" charset="0"/>
              </a:rPr>
              <a:t>En 2021, 18 projets ont été accompagnés, 8 premiers contacts ont été établis avec des personnes s’interrogeant sur l’opportunité de créer un centre de santé sur leur territoire. 7 centre polyvalents ont ouvert en 2021 rejoints par 5 centres au 1</a:t>
            </a:r>
            <a:r>
              <a:rPr lang="fr-FR" sz="1000" baseline="30000" dirty="0">
                <a:solidFill>
                  <a:schemeClr val="tx1">
                    <a:lumMod val="75000"/>
                    <a:lumOff val="25000"/>
                  </a:schemeClr>
                </a:solidFill>
                <a:latin typeface="+mn-lt"/>
                <a:ea typeface="Arial Narrow" panose="020B0606020202030204" pitchFamily="34" charset="0"/>
                <a:cs typeface="Arial" panose="020B0604020202020204" pitchFamily="34" charset="0"/>
              </a:rPr>
              <a:t>er</a:t>
            </a:r>
            <a:r>
              <a:rPr lang="fr-FR" sz="1000" dirty="0">
                <a:solidFill>
                  <a:schemeClr val="tx1">
                    <a:lumMod val="75000"/>
                    <a:lumOff val="25000"/>
                  </a:schemeClr>
                </a:solidFill>
                <a:latin typeface="+mn-lt"/>
                <a:ea typeface="Arial Narrow" panose="020B0606020202030204" pitchFamily="34" charset="0"/>
                <a:cs typeface="Arial" panose="020B0604020202020204" pitchFamily="34" charset="0"/>
              </a:rPr>
              <a:t> semestre 2022.</a:t>
            </a:r>
            <a:endParaRPr lang="fr-FR" sz="1000" dirty="0">
              <a:solidFill>
                <a:schemeClr val="tx1">
                  <a:lumMod val="65000"/>
                  <a:lumOff val="35000"/>
                </a:schemeClr>
              </a:solidFill>
              <a:latin typeface="+mn-lt"/>
              <a:cs typeface="Arial" panose="020B0604020202020204" pitchFamily="34" charset="0"/>
            </a:endParaRPr>
          </a:p>
          <a:p>
            <a:pPr>
              <a:spcBef>
                <a:spcPct val="0"/>
              </a:spcBef>
              <a:buFont typeface="Wingdings,Sans-Serif"/>
              <a:buNone/>
              <a:defRPr/>
            </a:pPr>
            <a:endParaRPr lang="fr-FR" sz="1000" dirty="0">
              <a:latin typeface="+mn-lt"/>
              <a:cs typeface="Arial"/>
            </a:endParaRPr>
          </a:p>
          <a:p>
            <a:pPr>
              <a:spcBef>
                <a:spcPct val="0"/>
              </a:spcBef>
              <a:buFont typeface="Wingdings,Sans-Serif"/>
              <a:buNone/>
              <a:defRPr/>
            </a:pPr>
            <a:r>
              <a:rPr lang="fr-FR" sz="1000" dirty="0">
                <a:latin typeface="+mn-lt"/>
                <a:cs typeface="Arial"/>
              </a:rPr>
              <a:t>Qu’il s’agisse également d’appui individuel aux centres passant à la polyvalence, nous avons accompagné 4 centres dans ce cas là en 2021. La tendance de ce type de projet étant en augmentation. </a:t>
            </a:r>
          </a:p>
          <a:p>
            <a:pPr>
              <a:spcBef>
                <a:spcPct val="0"/>
              </a:spcBef>
              <a:buFont typeface="Wingdings,Sans-Serif"/>
              <a:buNone/>
              <a:defRPr/>
            </a:pPr>
            <a:endParaRPr lang="fr-FR" sz="1000" dirty="0">
              <a:latin typeface="+mn-lt"/>
              <a:cs typeface="Arial"/>
            </a:endParaRPr>
          </a:p>
          <a:p>
            <a:pPr>
              <a:spcBef>
                <a:spcPct val="0"/>
              </a:spcBef>
              <a:buFont typeface="Wingdings,Sans-Serif"/>
              <a:buNone/>
              <a:defRPr/>
            </a:pPr>
            <a:r>
              <a:rPr lang="fr-FR" sz="1000" dirty="0">
                <a:latin typeface="+mn-lt"/>
                <a:cs typeface="Arial"/>
              </a:rPr>
              <a:t>Nous organisons également des informations collectives et échanges de pratiques entre porteurs de projet. 3 échanges de ce type ont été organisés en 2021 avec à chaque fois un temps spécifique sur «  Comment j’avance sur mon projet de centre de santé » puis des temps thématiques. Ont pu être abordés : </a:t>
            </a:r>
          </a:p>
          <a:p>
            <a:pPr marL="742950" lvl="1" indent="-285750">
              <a:spcBef>
                <a:spcPct val="0"/>
              </a:spcBef>
              <a:buFont typeface="Arial,Sans-Serif"/>
              <a:buChar char="•"/>
              <a:defRPr/>
            </a:pPr>
            <a:r>
              <a:rPr lang="fr-FR" sz="1000" dirty="0">
                <a:latin typeface="+mn-lt"/>
                <a:cs typeface="Arial"/>
              </a:rPr>
              <a:t>les financements et les aides financières des centres de santé avec une intervention de l'ARS et de l’Assurance Maladie</a:t>
            </a:r>
            <a:endParaRPr lang="en-US" sz="1000" dirty="0">
              <a:latin typeface="+mn-lt"/>
              <a:cs typeface="Arial"/>
            </a:endParaRPr>
          </a:p>
          <a:p>
            <a:pPr marL="742950" lvl="1" indent="-285750">
              <a:spcBef>
                <a:spcPct val="0"/>
              </a:spcBef>
              <a:buFont typeface="Arial,Sans-Serif"/>
              <a:buChar char="•"/>
              <a:defRPr/>
            </a:pPr>
            <a:r>
              <a:rPr lang="fr-FR" sz="1000" dirty="0">
                <a:latin typeface="+mn-lt"/>
              </a:rPr>
              <a:t>le choix du système d’information avec l’intervention du Dr Gilles Perrin qui médecin DIM</a:t>
            </a:r>
            <a:endParaRPr lang="en-US" sz="1000" dirty="0">
              <a:latin typeface="+mn-lt"/>
            </a:endParaRPr>
          </a:p>
          <a:p>
            <a:pPr marL="742950" lvl="1" indent="-285750">
              <a:spcBef>
                <a:spcPct val="0"/>
              </a:spcBef>
              <a:buFont typeface="Arial,Sans-Serif"/>
              <a:buChar char="•"/>
              <a:defRPr/>
            </a:pPr>
            <a:r>
              <a:rPr lang="fr-FR" sz="1000" dirty="0">
                <a:latin typeface="+mn-lt"/>
                <a:cs typeface="Arial" panose="020B0604020202020204" pitchFamily="34" charset="0"/>
              </a:rPr>
              <a:t>l'importance du diagnostic de territoire</a:t>
            </a:r>
          </a:p>
          <a:p>
            <a:pPr>
              <a:spcBef>
                <a:spcPct val="0"/>
              </a:spcBef>
              <a:buFont typeface="Arial,Sans-Serif"/>
              <a:buNone/>
              <a:defRPr/>
            </a:pPr>
            <a:endParaRPr lang="fr-FR" sz="1000" dirty="0">
              <a:latin typeface="+mn-lt"/>
              <a:cs typeface="Arial" panose="020B0604020202020204" pitchFamily="34" charset="0"/>
            </a:endParaRPr>
          </a:p>
          <a:p>
            <a:pPr>
              <a:spcBef>
                <a:spcPct val="0"/>
              </a:spcBef>
              <a:buFont typeface="Arial,Sans-Serif"/>
              <a:buNone/>
              <a:defRPr/>
            </a:pPr>
            <a:r>
              <a:rPr lang="fr-FR" sz="1000" dirty="0">
                <a:latin typeface="+mn-lt"/>
                <a:cs typeface="Arial" panose="020B0604020202020204" pitchFamily="34" charset="0"/>
              </a:rPr>
              <a:t>Le GRCS a également pour mission de venir en appui aux centres rencontrant des difficultés financières. 3 centres ont pu bénéficier de ce type d’accompagnement qui s’effectue en lien avec la fédération d’appartenance du centre concerné. </a:t>
            </a:r>
          </a:p>
          <a:p>
            <a:pPr>
              <a:spcBef>
                <a:spcPct val="0"/>
              </a:spcBef>
              <a:buFont typeface="Arial,Sans-Serif"/>
              <a:buNone/>
              <a:defRPr/>
            </a:pPr>
            <a:endParaRPr lang="fr-FR" sz="1000" dirty="0">
              <a:latin typeface="+mn-lt"/>
              <a:cs typeface="Arial" panose="020B0604020202020204" pitchFamily="34" charset="0"/>
            </a:endParaRPr>
          </a:p>
          <a:p>
            <a:pPr>
              <a:spcBef>
                <a:spcPct val="0"/>
              </a:spcBef>
              <a:buFont typeface="Arial,Sans-Serif"/>
              <a:buNone/>
              <a:defRPr/>
            </a:pPr>
            <a:r>
              <a:rPr lang="fr-FR" sz="1000" dirty="0">
                <a:latin typeface="+mn-lt"/>
                <a:cs typeface="Arial" panose="020B0604020202020204" pitchFamily="34" charset="0"/>
              </a:rPr>
              <a:t>Enfin, d’autres accompagnements ponctuels sont proposés, des appuis techniques aux nouveaux centres polyvalents créés ou des appuis spécifiques en lien avec les demandes de financement adressées au Conseil Régional.</a:t>
            </a:r>
            <a:endParaRPr lang="fr-FR" sz="1000" dirty="0">
              <a:latin typeface="+mn-lt"/>
            </a:endParaRPr>
          </a:p>
        </p:txBody>
      </p:sp>
      <p:sp>
        <p:nvSpPr>
          <p:cNvPr id="32772" name="Espace réservé du numéro de diapositive 3">
            <a:extLst>
              <a:ext uri="{FF2B5EF4-FFF2-40B4-BE49-F238E27FC236}">
                <a16:creationId xmlns:a16="http://schemas.microsoft.com/office/drawing/2014/main" id="{03C1676F-0A83-AD21-1273-4FF8B4C640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D703D1-4BED-490D-AD4A-4D5956E66357}"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7FD61008-666F-0101-7422-EA849E682DA8}"/>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B8794DCC-D6C6-84B2-D190-D6D7503B7886}"/>
              </a:ext>
            </a:extLst>
          </p:cNvPr>
          <p:cNvSpPr>
            <a:spLocks noGrp="1"/>
          </p:cNvSpPr>
          <p:nvPr>
            <p:ph type="body" idx="1"/>
          </p:nvPr>
        </p:nvSpPr>
        <p:spPr/>
        <p:txBody>
          <a:bodyPr/>
          <a:lstStyle/>
          <a:p>
            <a:pPr>
              <a:defRPr/>
            </a:pPr>
            <a:r>
              <a:rPr lang="fr-FR" sz="1000" dirty="0">
                <a:latin typeface="+mn-lt"/>
              </a:rPr>
              <a:t>Anouk</a:t>
            </a:r>
          </a:p>
          <a:p>
            <a:pPr>
              <a:defRPr/>
            </a:pPr>
            <a:endParaRPr lang="fr-FR" sz="1000" dirty="0">
              <a:latin typeface="+mn-lt"/>
            </a:endParaRPr>
          </a:p>
          <a:p>
            <a:pPr>
              <a:defRPr/>
            </a:pPr>
            <a:r>
              <a:rPr lang="fr-FR" sz="1000" dirty="0">
                <a:latin typeface="+mn-lt"/>
              </a:rPr>
              <a:t>L’accompagnement proposé dépend du besoin du porteur de projet. </a:t>
            </a:r>
          </a:p>
          <a:p>
            <a:pPr>
              <a:defRPr/>
            </a:pPr>
            <a:r>
              <a:rPr lang="fr-FR" sz="1000" dirty="0">
                <a:latin typeface="+mn-lt"/>
              </a:rPr>
              <a:t>Il peux consister en l’apport d’informations sur le fonctionnement d’un centre de santé, les modalités de création, la méthodologie de projet mais également en la relecture du projet de santé, l’accompagnement à l’établissement du budget prévisionnel et du budget de fonctionnement, ainsi qu’à l’appui à la recherche de financements </a:t>
            </a:r>
          </a:p>
          <a:p>
            <a:pPr>
              <a:defRPr/>
            </a:pPr>
            <a:endParaRPr lang="fr-FR" sz="1000" dirty="0">
              <a:latin typeface="+mn-lt"/>
            </a:endParaRPr>
          </a:p>
          <a:p>
            <a:pPr>
              <a:defRPr/>
            </a:pPr>
            <a:r>
              <a:rPr lang="fr-FR" sz="1000" dirty="0">
                <a:latin typeface="+mn-lt"/>
              </a:rPr>
              <a:t>Les accompagnements induisent des liens réguliers avec les  porteurs mais également avec les délégations territoriales de l’ARS.</a:t>
            </a:r>
          </a:p>
          <a:p>
            <a:pPr>
              <a:defRPr/>
            </a:pPr>
            <a:endParaRPr lang="fr-FR" sz="1000" dirty="0">
              <a:latin typeface="+mn-lt"/>
            </a:endParaRPr>
          </a:p>
          <a:p>
            <a:pPr>
              <a:defRPr/>
            </a:pPr>
            <a:r>
              <a:rPr lang="fr-FR" sz="1000" dirty="0">
                <a:solidFill>
                  <a:schemeClr val="tx1">
                    <a:lumMod val="65000"/>
                    <a:lumOff val="35000"/>
                  </a:schemeClr>
                </a:solidFill>
                <a:latin typeface="+mn-lt"/>
                <a:cs typeface="Arial"/>
              </a:rPr>
              <a:t>En 2021, les modalités d’accompagnement se sont limitées aux échanges téléphoniques et électroniques ainsi qu’à des visioconférences ; nous ne nous sommes pas rendus sur place. </a:t>
            </a:r>
            <a:endParaRPr lang="fr-FR" sz="1000" dirty="0">
              <a:latin typeface="+mn-lt"/>
            </a:endParaRPr>
          </a:p>
          <a:p>
            <a:pPr>
              <a:defRPr/>
            </a:pPr>
            <a:endParaRPr lang="fr-FR" sz="1000" dirty="0">
              <a:latin typeface="+mn-lt"/>
            </a:endParaRPr>
          </a:p>
        </p:txBody>
      </p:sp>
      <p:sp>
        <p:nvSpPr>
          <p:cNvPr id="34820" name="Espace réservé du numéro de diapositive 3">
            <a:extLst>
              <a:ext uri="{FF2B5EF4-FFF2-40B4-BE49-F238E27FC236}">
                <a16:creationId xmlns:a16="http://schemas.microsoft.com/office/drawing/2014/main" id="{0C4EB121-2D29-9DE6-6AC6-6A01C02D21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A1ECBD-554C-4C0B-B2C3-13325613CD25}"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7253178E-F3E0-A26D-28EA-F491FF160733}"/>
              </a:ext>
            </a:extLst>
          </p:cNvPr>
          <p:cNvSpPr>
            <a:spLocks noGrp="1" noRot="1" noChangeAspect="1" noChangeArrowheads="1" noTextEdit="1"/>
          </p:cNvSpPr>
          <p:nvPr>
            <p:ph type="sldImg"/>
          </p:nvPr>
        </p:nvSpPr>
        <p:spPr>
          <a:ln/>
        </p:spPr>
      </p:sp>
      <p:sp>
        <p:nvSpPr>
          <p:cNvPr id="37891" name="Espace réservé des notes 2">
            <a:extLst>
              <a:ext uri="{FF2B5EF4-FFF2-40B4-BE49-F238E27FC236}">
                <a16:creationId xmlns:a16="http://schemas.microsoft.com/office/drawing/2014/main" id="{8B5869EC-4D52-9852-C56C-F772E1CF21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dirty="0">
                <a:latin typeface="+mn-lt"/>
                <a:cs typeface="Arial" panose="020B0604020202020204" pitchFamily="34" charset="0"/>
              </a:rPr>
              <a:t>Anouk</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L’appui à l’intégration des centres de santé dans les CPTS s’est consolidé ces dernières années. </a:t>
            </a:r>
          </a:p>
        </p:txBody>
      </p:sp>
      <p:sp>
        <p:nvSpPr>
          <p:cNvPr id="37892" name="Espace réservé du numéro de diapositive 3">
            <a:extLst>
              <a:ext uri="{FF2B5EF4-FFF2-40B4-BE49-F238E27FC236}">
                <a16:creationId xmlns:a16="http://schemas.microsoft.com/office/drawing/2014/main" id="{902872B4-DE6D-0AF6-77DE-8134763148E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A1DD67-4C8C-4C16-9E78-6B77B699ABAC}"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DCE3AF7F-1FE1-F585-9245-82EC2F50BF73}"/>
              </a:ext>
            </a:extLst>
          </p:cNvPr>
          <p:cNvSpPr>
            <a:spLocks noGrp="1" noRot="1" noChangeAspect="1" noChangeArrowheads="1" noTextEdit="1"/>
          </p:cNvSpPr>
          <p:nvPr>
            <p:ph type="sldImg"/>
          </p:nvPr>
        </p:nvSpPr>
        <p:spPr>
          <a:ln/>
        </p:spPr>
      </p:sp>
      <p:sp>
        <p:nvSpPr>
          <p:cNvPr id="39939" name="Espace réservé des notes 2">
            <a:extLst>
              <a:ext uri="{FF2B5EF4-FFF2-40B4-BE49-F238E27FC236}">
                <a16:creationId xmlns:a16="http://schemas.microsoft.com/office/drawing/2014/main" id="{6820BFC8-0EAA-D7C6-C982-305CE94362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dirty="0">
                <a:latin typeface="+mn-lt"/>
                <a:cs typeface="Arial" panose="020B0604020202020204" pitchFamily="34" charset="0"/>
              </a:rPr>
              <a:t>Anouk</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Il s’agit d’accompagner les centres à s’approprier le dispositif des CPTS à être partie prenantes au sein des CPTS. </a:t>
            </a:r>
          </a:p>
          <a:p>
            <a:r>
              <a:rPr lang="fr-FR" altLang="fr-FR" sz="1000" dirty="0">
                <a:latin typeface="+mn-lt"/>
                <a:cs typeface="Arial" panose="020B0604020202020204" pitchFamily="34" charset="0"/>
              </a:rPr>
              <a:t>Notre action se traduit par des accompagnements individuels, au nombre de 15 en 2021. Des avis rendus en espace de concertation départements sur les projets de CPTS lors desquels nous veillons à défendre et promouvoir la présence des centres, notamment dans les diagnostics territoriaux et dans les acteurs de la CPTS. Ces avis nous permettent également d’identifier les différents projets en cours et d’en informer les centres implantés sur les territoires concernés. </a:t>
            </a:r>
          </a:p>
          <a:p>
            <a:endParaRPr lang="fr-FR" altLang="fr-FR" sz="1000" dirty="0">
              <a:latin typeface="+mn-lt"/>
              <a:cs typeface="Arial" panose="020B0604020202020204" pitchFamily="34" charset="0"/>
            </a:endParaRPr>
          </a:p>
          <a:p>
            <a:pPr lvl="0"/>
            <a:r>
              <a:rPr lang="fr-FR" altLang="fr-FR" sz="1000" dirty="0">
                <a:latin typeface="+mn-lt"/>
                <a:cs typeface="Arial" panose="020B0604020202020204" pitchFamily="34" charset="0"/>
              </a:rPr>
              <a:t>En 2021, deux échanges de pratiques ont été organisés pour r</a:t>
            </a:r>
            <a:r>
              <a:rPr lang="fr-FR" sz="1000" dirty="0">
                <a:latin typeface="+mn-lt"/>
                <a:cs typeface="Arial" panose="020B0604020202020204" pitchFamily="34" charset="0"/>
              </a:rPr>
              <a:t>éfléchir collectivement aux problématiques d’intégration dans les CPTS et i</a:t>
            </a:r>
            <a:r>
              <a:rPr lang="fr-FR" sz="1000" b="0" dirty="0">
                <a:solidFill>
                  <a:schemeClr val="tx1"/>
                </a:solidFill>
                <a:latin typeface="+mn-lt"/>
                <a:cs typeface="Arial" panose="020B0604020202020204" pitchFamily="34" charset="0"/>
              </a:rPr>
              <a:t>dentifier les bonnes pratiques en termes de gouvernance, comme notamment la mise en place d’un collège des structures d’exercice coordonné</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Nous avons consolidé deux partenariats avec la FEMASAURA et la fédération nationale des CPTS et enfin avons réalisé une enquête sur l’implication des centres de santé dans les CPTS et les difficultés rencontrés. Ainsi les 2/3 des répondants rencontraient des difficultés, en lien notamment avec la dynamique des acteurs territoriaux. </a:t>
            </a:r>
          </a:p>
        </p:txBody>
      </p:sp>
      <p:sp>
        <p:nvSpPr>
          <p:cNvPr id="39940" name="Espace réservé du numéro de diapositive 3">
            <a:extLst>
              <a:ext uri="{FF2B5EF4-FFF2-40B4-BE49-F238E27FC236}">
                <a16:creationId xmlns:a16="http://schemas.microsoft.com/office/drawing/2014/main" id="{A1F6611A-9BEA-BD24-DA0D-9665A2B304D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4D9EB7-E41E-42D8-BDEC-3F5B0B1853D3}"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776557E2-1D6C-30B6-6321-D117563851C1}"/>
              </a:ext>
            </a:extLst>
          </p:cNvPr>
          <p:cNvSpPr>
            <a:spLocks noGrp="1" noRot="1" noChangeAspect="1" noChangeArrowheads="1" noTextEdit="1"/>
          </p:cNvSpPr>
          <p:nvPr>
            <p:ph type="sldImg"/>
          </p:nvPr>
        </p:nvSpPr>
        <p:spPr>
          <a:ln/>
        </p:spPr>
      </p:sp>
      <p:sp>
        <p:nvSpPr>
          <p:cNvPr id="44035" name="Espace réservé des notes 2">
            <a:extLst>
              <a:ext uri="{FF2B5EF4-FFF2-40B4-BE49-F238E27FC236}">
                <a16:creationId xmlns:a16="http://schemas.microsoft.com/office/drawing/2014/main" id="{3583D9FB-C038-D281-9070-264BFC6AFF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dirty="0">
                <a:latin typeface="+mn-lt"/>
                <a:cs typeface="Arial" panose="020B0604020202020204" pitchFamily="34" charset="0"/>
              </a:rPr>
              <a:t>Laetitia </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L’animation du réseau régional des centres de santé existant est une mission fondatrice du groupement qui se décline autour de différentes actions collectives. </a:t>
            </a:r>
          </a:p>
        </p:txBody>
      </p:sp>
      <p:sp>
        <p:nvSpPr>
          <p:cNvPr id="44036" name="Espace réservé du numéro de diapositive 3">
            <a:extLst>
              <a:ext uri="{FF2B5EF4-FFF2-40B4-BE49-F238E27FC236}">
                <a16:creationId xmlns:a16="http://schemas.microsoft.com/office/drawing/2014/main" id="{D2B319A9-B09A-E7E8-5339-FAB28CF71F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13D79A-EB3D-4527-9EFB-4832AC8FCB9D}"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D9B29A20-BF5D-8D67-505B-477E9A84BCF4}"/>
              </a:ext>
            </a:extLst>
          </p:cNvPr>
          <p:cNvSpPr>
            <a:spLocks noGrp="1" noRot="1" noChangeAspect="1" noChangeArrowheads="1" noTextEdit="1"/>
          </p:cNvSpPr>
          <p:nvPr>
            <p:ph type="sldImg"/>
          </p:nvPr>
        </p:nvSpPr>
        <p:spPr>
          <a:ln/>
        </p:spPr>
      </p:sp>
      <p:sp>
        <p:nvSpPr>
          <p:cNvPr id="46083" name="Espace réservé des notes 2">
            <a:extLst>
              <a:ext uri="{FF2B5EF4-FFF2-40B4-BE49-F238E27FC236}">
                <a16:creationId xmlns:a16="http://schemas.microsoft.com/office/drawing/2014/main" id="{7C309AAC-3752-C217-E458-A4ACF6CEDF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dirty="0">
                <a:latin typeface="+mn-lt"/>
                <a:cs typeface="Arial" panose="020B0604020202020204" pitchFamily="34" charset="0"/>
              </a:rPr>
              <a:t>Laetitia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Les actions collectives ont lieu tout au long de l’année et sont le fruit d’une programmation définie avec les adhérents lors des temps collectifs comme aujourd’hui ou en commission de travail. La programmation intègre les priorités exprimées par l’ARS et la Région.</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Il s’agit principalement de temps d’échange de pratiques, de temps d’informations, de formations-actions, que ce soit en présentiel ou distanciel. </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Certaines actions donnent lieu à des livrables qui sont ensuite disponibles et diffusés plus largement. En 2021, il y a eu la rédaction du guide sur l’exercice du métier de chirurgien-dentiste en CDS et la publication du guide de bonnes pratiques à l’accueil et au secrétariat.  </a:t>
            </a:r>
          </a:p>
          <a:p>
            <a:endParaRPr lang="fr-FR" altLang="fr-FR" sz="1000" dirty="0">
              <a:latin typeface="+mn-lt"/>
              <a:cs typeface="Arial" panose="020B0604020202020204" pitchFamily="34" charset="0"/>
            </a:endParaRPr>
          </a:p>
        </p:txBody>
      </p:sp>
      <p:sp>
        <p:nvSpPr>
          <p:cNvPr id="46084" name="Espace réservé du numéro de diapositive 3">
            <a:extLst>
              <a:ext uri="{FF2B5EF4-FFF2-40B4-BE49-F238E27FC236}">
                <a16:creationId xmlns:a16="http://schemas.microsoft.com/office/drawing/2014/main" id="{C57FB734-93C2-0A40-7F72-8EAF9243C98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62A895-38A4-4847-B466-998784348285}"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B918DF47-DC1F-6CC1-6DDF-F9D27CAA1729}"/>
              </a:ext>
            </a:extLst>
          </p:cNvPr>
          <p:cNvSpPr>
            <a:spLocks noGrp="1" noRot="1" noChangeAspect="1" noChangeArrowheads="1" noTextEdit="1"/>
          </p:cNvSpPr>
          <p:nvPr>
            <p:ph type="sldImg"/>
          </p:nvPr>
        </p:nvSpPr>
        <p:spPr>
          <a:ln/>
        </p:spPr>
      </p:sp>
      <p:sp>
        <p:nvSpPr>
          <p:cNvPr id="48131" name="Espace réservé des notes 2">
            <a:extLst>
              <a:ext uri="{FF2B5EF4-FFF2-40B4-BE49-F238E27FC236}">
                <a16:creationId xmlns:a16="http://schemas.microsoft.com/office/drawing/2014/main" id="{9007650B-FA06-1251-3621-902C8F5E2D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dirty="0">
                <a:latin typeface="+mn-lt"/>
                <a:cs typeface="Arial" panose="020B0604020202020204" pitchFamily="34" charset="0"/>
              </a:rPr>
              <a:t>Laetitia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sz="1000" dirty="0">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dirty="0">
                <a:latin typeface="+mn-lt"/>
                <a:cs typeface="Arial" panose="020B0604020202020204" pitchFamily="34" charset="0"/>
              </a:rPr>
              <a:t>En 2021, ce sont 334 participants qui ont pu bénéficier sur l’années des 34 événements organisés. En moyenne, nous comptons 12 participants par échanges de pratiques.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dirty="0">
                <a:latin typeface="+mn-lt"/>
                <a:cs typeface="Arial" panose="020B0604020202020204" pitchFamily="34" charset="0"/>
              </a:rPr>
              <a:t>Nous avons ainsi organisé, outre les échanges de pratiques entre porteurs de projets et sur les CPTS : </a:t>
            </a:r>
          </a:p>
          <a:p>
            <a:pPr marL="171450" lvl="0" indent="-171450">
              <a:buFont typeface="Arial" panose="020B0604020202020204" pitchFamily="34" charset="0"/>
              <a:buChar char="•"/>
            </a:pPr>
            <a:r>
              <a:rPr lang="fr-FR" sz="1000" dirty="0">
                <a:latin typeface="+mn-lt"/>
              </a:rPr>
              <a:t>2 sessions de formation sur le management participatif</a:t>
            </a:r>
          </a:p>
          <a:p>
            <a:pPr marL="171450" lvl="0" indent="-171450">
              <a:buFont typeface="Arial" panose="020B0604020202020204" pitchFamily="34" charset="0"/>
              <a:buChar char="•"/>
            </a:pPr>
            <a:r>
              <a:rPr lang="fr-FR" sz="1000" dirty="0">
                <a:latin typeface="+mn-lt"/>
              </a:rPr>
              <a:t>2 sessions de formation action sur l’accueil et le secrétariat et 2 demi-journées d’approfondissement sur le guide de bonnes pratiques</a:t>
            </a:r>
          </a:p>
          <a:p>
            <a:pPr marL="171450" lvl="0" indent="-171450">
              <a:buFont typeface="Arial" panose="020B0604020202020204" pitchFamily="34" charset="0"/>
              <a:buChar char="•"/>
            </a:pPr>
            <a:r>
              <a:rPr lang="fr-FR" sz="1000" dirty="0">
                <a:latin typeface="+mn-lt"/>
              </a:rPr>
              <a:t>5 échanges de pratiques multithématiques dont la journée annuelle de juin et celle de novembre sur le modèle économique</a:t>
            </a:r>
          </a:p>
          <a:p>
            <a:pPr marL="171450" lvl="0" indent="-171450">
              <a:buFont typeface="Arial" panose="020B0604020202020204" pitchFamily="34" charset="0"/>
              <a:buChar char="•"/>
            </a:pPr>
            <a:r>
              <a:rPr lang="fr-FR" sz="1000" dirty="0">
                <a:latin typeface="+mn-lt"/>
              </a:rPr>
              <a:t>3 échanges de pratiques sur la non-discrimination qui s’intégraient dans un nouvelle action portée en 2021 en partenariat avec ISM-Corum</a:t>
            </a:r>
          </a:p>
          <a:p>
            <a:pPr marL="171450" lvl="0" indent="-171450">
              <a:buFont typeface="Arial" panose="020B0604020202020204" pitchFamily="34" charset="0"/>
              <a:buChar char="•"/>
            </a:pPr>
            <a:r>
              <a:rPr lang="fr-FR" sz="1000" dirty="0">
                <a:latin typeface="+mn-lt"/>
              </a:rPr>
              <a:t>et 4 temps d’échanges et formation pour les centres de santé dentaires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sz="1000" dirty="0">
              <a:latin typeface="+mn-lt"/>
              <a:cs typeface="Arial" panose="020B0604020202020204" pitchFamily="34" charset="0"/>
            </a:endParaRPr>
          </a:p>
        </p:txBody>
      </p:sp>
      <p:sp>
        <p:nvSpPr>
          <p:cNvPr id="48132" name="Espace réservé du numéro de diapositive 3">
            <a:extLst>
              <a:ext uri="{FF2B5EF4-FFF2-40B4-BE49-F238E27FC236}">
                <a16:creationId xmlns:a16="http://schemas.microsoft.com/office/drawing/2014/main" id="{4410CA6F-FDE3-E4B1-8E9B-856D49BA320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EA16B5-0AE5-4AF7-8C12-4065733A8DE9}"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BD91821A-D687-36F1-A59E-762F76435E3A}"/>
              </a:ext>
            </a:extLst>
          </p:cNvPr>
          <p:cNvSpPr>
            <a:spLocks noGrp="1" noRot="1" noChangeAspect="1" noChangeArrowheads="1" noTextEdit="1"/>
          </p:cNvSpPr>
          <p:nvPr>
            <p:ph type="sldImg"/>
          </p:nvPr>
        </p:nvSpPr>
        <p:spPr>
          <a:ln/>
        </p:spPr>
      </p:sp>
      <p:sp>
        <p:nvSpPr>
          <p:cNvPr id="52227" name="Espace réservé des notes 2">
            <a:extLst>
              <a:ext uri="{FF2B5EF4-FFF2-40B4-BE49-F238E27FC236}">
                <a16:creationId xmlns:a16="http://schemas.microsoft.com/office/drawing/2014/main" id="{47D25D61-E772-4693-5095-2F2AC7F37E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dirty="0">
                <a:latin typeface="+mn-lt"/>
                <a:cs typeface="Arial" panose="020B0604020202020204" pitchFamily="34" charset="0"/>
              </a:rPr>
              <a:t>Laetitia ou Fanny</a:t>
            </a: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Enfin, le GRCS est un vecteur d’informations pour les centres de santé. Il assure une veille régulière sur les informations régionales susceptibles d’intéresser les centres. </a:t>
            </a:r>
          </a:p>
          <a:p>
            <a:r>
              <a:rPr lang="fr-FR" altLang="fr-FR" sz="1000" dirty="0">
                <a:latin typeface="+mn-lt"/>
                <a:cs typeface="Arial" panose="020B0604020202020204" pitchFamily="34" charset="0"/>
              </a:rPr>
              <a:t>Il relaie aux adhérents et centres de santé de la région les informations des partenaires régionaux. </a:t>
            </a:r>
          </a:p>
          <a:p>
            <a:endParaRPr lang="fr-FR" altLang="fr-FR" sz="1000" dirty="0">
              <a:latin typeface="+mn-lt"/>
              <a:cs typeface="Arial" panose="020B0604020202020204" pitchFamily="34" charset="0"/>
            </a:endParaRPr>
          </a:p>
        </p:txBody>
      </p:sp>
      <p:sp>
        <p:nvSpPr>
          <p:cNvPr id="52228" name="Espace réservé du numéro de diapositive 3">
            <a:extLst>
              <a:ext uri="{FF2B5EF4-FFF2-40B4-BE49-F238E27FC236}">
                <a16:creationId xmlns:a16="http://schemas.microsoft.com/office/drawing/2014/main" id="{FF8D34D1-9E19-C00B-605D-434BC93C55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F03817-CE2C-4AD0-8F31-66C1976BDF05}"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9DFDDB9-1CB0-4B8B-BE99-1393E3D638A1}" type="slidenum">
              <a:rPr lang="fr-FR" smtClean="0"/>
              <a:t>2</a:t>
            </a:fld>
            <a:endParaRPr lang="fr-FR"/>
          </a:p>
        </p:txBody>
      </p:sp>
    </p:spTree>
    <p:extLst>
      <p:ext uri="{BB962C8B-B14F-4D97-AF65-F5344CB8AC3E}">
        <p14:creationId xmlns:p14="http://schemas.microsoft.com/office/powerpoint/2010/main" val="324358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E4EC40A7-BD48-D8A6-9485-95DE219B5177}"/>
              </a:ext>
            </a:extLst>
          </p:cNvPr>
          <p:cNvSpPr>
            <a:spLocks noGrp="1" noRot="1" noChangeAspect="1" noChangeArrowheads="1" noTextEdit="1"/>
          </p:cNvSpPr>
          <p:nvPr>
            <p:ph type="sldImg"/>
          </p:nvPr>
        </p:nvSpPr>
        <p:spPr>
          <a:ln/>
        </p:spPr>
      </p:sp>
      <p:sp>
        <p:nvSpPr>
          <p:cNvPr id="54275" name="Espace réservé des notes 2">
            <a:extLst>
              <a:ext uri="{FF2B5EF4-FFF2-40B4-BE49-F238E27FC236}">
                <a16:creationId xmlns:a16="http://schemas.microsoft.com/office/drawing/2014/main" id="{21D72AC9-C2E4-9572-BE28-B0B6F2610E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dirty="0">
                <a:latin typeface="+mn-lt"/>
                <a:cs typeface="Arial" panose="020B0604020202020204" pitchFamily="34" charset="0"/>
              </a:rPr>
              <a:t>Laetitia ou Fanny</a:t>
            </a:r>
          </a:p>
          <a:p>
            <a:endParaRPr lang="fr-FR" altLang="fr-FR" sz="1000" dirty="0">
              <a:solidFill>
                <a:srgbClr val="000000"/>
              </a:solidFill>
              <a:latin typeface="+mn-lt"/>
              <a:cs typeface="Arial" panose="020B0604020202020204" pitchFamily="34" charset="0"/>
            </a:endParaRPr>
          </a:p>
          <a:p>
            <a:r>
              <a:rPr lang="fr-FR" altLang="fr-FR" sz="1000" dirty="0">
                <a:solidFill>
                  <a:srgbClr val="000000"/>
                </a:solidFill>
                <a:latin typeface="+mn-lt"/>
                <a:cs typeface="Arial" panose="020B0604020202020204" pitchFamily="34" charset="0"/>
              </a:rPr>
              <a:t>Notre site internet est régulièrement mis à jour, et comporte un espace adhérent sur lequel vous pouvez retrouver l’ensemble des comptes-rendus des différents échanges de pratiques et réunions partenariales auxquelles participe le groupement. </a:t>
            </a:r>
          </a:p>
          <a:p>
            <a:r>
              <a:rPr lang="fr-FR" altLang="fr-FR" sz="1000" dirty="0">
                <a:solidFill>
                  <a:srgbClr val="000000"/>
                </a:solidFill>
                <a:latin typeface="+mn-lt"/>
                <a:cs typeface="Arial" panose="020B0604020202020204" pitchFamily="34" charset="0"/>
              </a:rPr>
              <a:t>L’activité du site continue de croitre avec 22 188 visites en 2021, soit une augmentation de 8,5% par rapport à l’année précédente. </a:t>
            </a:r>
          </a:p>
          <a:p>
            <a:endParaRPr lang="fr-FR" altLang="fr-FR" sz="1000" dirty="0">
              <a:solidFill>
                <a:srgbClr val="000000"/>
              </a:solidFill>
              <a:latin typeface="+mn-lt"/>
              <a:cs typeface="Arial" panose="020B0604020202020204" pitchFamily="34" charset="0"/>
            </a:endParaRPr>
          </a:p>
          <a:p>
            <a:r>
              <a:rPr lang="fr-FR" altLang="fr-FR" sz="1000" dirty="0">
                <a:solidFill>
                  <a:srgbClr val="000000"/>
                </a:solidFill>
                <a:latin typeface="+mn-lt"/>
                <a:cs typeface="Arial" panose="020B0604020202020204" pitchFamily="34" charset="0"/>
              </a:rPr>
              <a:t>Nous envoyons chaque mois une lettre d’information mensuelle, 13 lettres ont été envoyées en 2021 à environ 450 contacts.</a:t>
            </a:r>
          </a:p>
          <a:p>
            <a:endParaRPr lang="fr-FR" altLang="fr-FR" sz="1000" dirty="0">
              <a:solidFill>
                <a:srgbClr val="000000"/>
              </a:solidFill>
              <a:latin typeface="+mn-lt"/>
              <a:cs typeface="Arial" panose="020B0604020202020204" pitchFamily="34" charset="0"/>
            </a:endParaRPr>
          </a:p>
          <a:p>
            <a:r>
              <a:rPr lang="fr-FR" altLang="fr-FR" sz="1000" dirty="0">
                <a:solidFill>
                  <a:srgbClr val="000000"/>
                </a:solidFill>
                <a:latin typeface="+mn-lt"/>
                <a:cs typeface="Arial" panose="020B0604020202020204" pitchFamily="34" charset="0"/>
              </a:rPr>
              <a:t>Nous relayons des informations sur nos pages </a:t>
            </a:r>
            <a:r>
              <a:rPr lang="fr-FR" altLang="fr-FR" sz="1000" dirty="0" err="1">
                <a:solidFill>
                  <a:srgbClr val="000000"/>
                </a:solidFill>
                <a:latin typeface="+mn-lt"/>
                <a:cs typeface="Arial" panose="020B0604020202020204" pitchFamily="34" charset="0"/>
              </a:rPr>
              <a:t>Fadebook</a:t>
            </a:r>
            <a:r>
              <a:rPr lang="fr-FR" altLang="fr-FR" sz="1000" dirty="0">
                <a:solidFill>
                  <a:srgbClr val="000000"/>
                </a:solidFill>
                <a:latin typeface="+mn-lt"/>
                <a:cs typeface="Arial" panose="020B0604020202020204" pitchFamily="34" charset="0"/>
              </a:rPr>
              <a:t> et </a:t>
            </a:r>
            <a:r>
              <a:rPr lang="fr-FR" altLang="fr-FR" sz="1000" dirty="0" err="1">
                <a:solidFill>
                  <a:srgbClr val="000000"/>
                </a:solidFill>
                <a:latin typeface="+mn-lt"/>
                <a:cs typeface="Arial" panose="020B0604020202020204" pitchFamily="34" charset="0"/>
              </a:rPr>
              <a:t>LinKedIn</a:t>
            </a:r>
            <a:r>
              <a:rPr lang="fr-FR" altLang="fr-FR" sz="1000" dirty="0">
                <a:solidFill>
                  <a:srgbClr val="000000"/>
                </a:solidFill>
                <a:latin typeface="+mn-lt"/>
                <a:cs typeface="Arial" panose="020B0604020202020204" pitchFamily="34" charset="0"/>
              </a:rPr>
              <a:t> et diffusons et tenons à disposition des adhérents différentes plaquettes de communication. </a:t>
            </a:r>
            <a:endParaRPr lang="fr-FR" altLang="fr-FR" sz="1000" dirty="0">
              <a:latin typeface="+mn-lt"/>
              <a:cs typeface="Times New Roman" panose="02020603050405020304" pitchFamily="18" charset="0"/>
            </a:endParaRPr>
          </a:p>
          <a:p>
            <a:endParaRPr lang="fr-FR" altLang="fr-FR" sz="1000" dirty="0">
              <a:latin typeface="+mn-lt"/>
              <a:cs typeface="Arial" panose="020B0604020202020204" pitchFamily="34" charset="0"/>
            </a:endParaRPr>
          </a:p>
        </p:txBody>
      </p:sp>
      <p:sp>
        <p:nvSpPr>
          <p:cNvPr id="54276" name="Espace réservé du numéro de diapositive 3">
            <a:extLst>
              <a:ext uri="{FF2B5EF4-FFF2-40B4-BE49-F238E27FC236}">
                <a16:creationId xmlns:a16="http://schemas.microsoft.com/office/drawing/2014/main" id="{B1CC2859-2E27-F1DE-7F79-DE04DD4E3C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027639-D9A1-4D87-87FF-7B780FD08B9A}"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1FE989F5-B2D0-8502-445A-6EC6027D0B7C}"/>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C70850E9-AA41-B49F-A148-F60BC6C88022}"/>
              </a:ext>
            </a:extLst>
          </p:cNvPr>
          <p:cNvSpPr>
            <a:spLocks noGrp="1"/>
          </p:cNvSpPr>
          <p:nvPr>
            <p:ph type="body" idx="1"/>
          </p:nvPr>
        </p:nvSpPr>
        <p:spPr/>
        <p:txBody>
          <a:bodyPr/>
          <a:lstStyle/>
          <a:p>
            <a:pPr algn="just">
              <a:lnSpc>
                <a:spcPct val="170000"/>
              </a:lnSpc>
              <a:defRPr/>
            </a:pPr>
            <a:r>
              <a:rPr lang="fr-FR" sz="1000" dirty="0">
                <a:solidFill>
                  <a:srgbClr val="000000"/>
                </a:solidFill>
                <a:latin typeface="+mn-lt"/>
                <a:ea typeface="Arial Narrow" panose="020B0606020202030204" pitchFamily="34" charset="0"/>
                <a:cs typeface="Arial" panose="020B0604020202020204" pitchFamily="34" charset="0"/>
              </a:rPr>
              <a:t>Lionel</a:t>
            </a:r>
          </a:p>
          <a:p>
            <a:pPr algn="just">
              <a:lnSpc>
                <a:spcPct val="170000"/>
              </a:lnSpc>
              <a:defRPr/>
            </a:pPr>
            <a:endParaRPr lang="fr-FR" sz="1000" dirty="0">
              <a:solidFill>
                <a:srgbClr val="000000"/>
              </a:solidFill>
              <a:latin typeface="+mn-lt"/>
              <a:ea typeface="Arial Narrow" panose="020B0606020202030204" pitchFamily="34" charset="0"/>
              <a:cs typeface="Arial" panose="020B0604020202020204" pitchFamily="34" charset="0"/>
            </a:endParaRPr>
          </a:p>
          <a:p>
            <a:pPr algn="just">
              <a:lnSpc>
                <a:spcPct val="170000"/>
              </a:lnSpc>
              <a:defRPr/>
            </a:pPr>
            <a:r>
              <a:rPr lang="fr-FR" sz="1000" dirty="0">
                <a:solidFill>
                  <a:srgbClr val="000000"/>
                </a:solidFill>
                <a:latin typeface="+mn-lt"/>
                <a:ea typeface="Arial Narrow" panose="020B0606020202030204" pitchFamily="34" charset="0"/>
                <a:cs typeface="Arial" panose="020B0604020202020204" pitchFamily="34" charset="0"/>
              </a:rPr>
              <a:t>Nous vous proposons une présentation qui s’articule autour des différentes missions du groupement :</a:t>
            </a:r>
          </a:p>
          <a:p>
            <a:pPr algn="just">
              <a:lnSpc>
                <a:spcPct val="170000"/>
              </a:lnSpc>
              <a:buFont typeface="Wingdings" panose="05000000000000000000" pitchFamily="2" charset="2"/>
              <a:buChar char="Ø"/>
              <a:defRPr/>
            </a:pPr>
            <a:r>
              <a:rPr lang="fr-FR" sz="1000" dirty="0">
                <a:solidFill>
                  <a:srgbClr val="000000"/>
                </a:solidFill>
                <a:latin typeface="+mn-lt"/>
                <a:ea typeface="Arial Narrow" panose="020B0606020202030204" pitchFamily="34" charset="0"/>
                <a:cs typeface="Arial" panose="020B0604020202020204" pitchFamily="34" charset="0"/>
              </a:rPr>
              <a:t> Pour commencer un panorama du GRCS en 2021</a:t>
            </a:r>
          </a:p>
          <a:p>
            <a:pPr algn="just">
              <a:lnSpc>
                <a:spcPct val="170000"/>
              </a:lnSpc>
              <a:buFont typeface="Wingdings" panose="05000000000000000000" pitchFamily="2" charset="2"/>
              <a:buChar char="Ø"/>
              <a:defRPr/>
            </a:pPr>
            <a:r>
              <a:rPr lang="fr-FR" sz="1000" dirty="0">
                <a:solidFill>
                  <a:srgbClr val="000000"/>
                </a:solidFill>
                <a:latin typeface="+mn-lt"/>
                <a:ea typeface="Arial Narrow" panose="020B0606020202030204" pitchFamily="34" charset="0"/>
                <a:cs typeface="Arial" panose="020B0604020202020204" pitchFamily="34" charset="0"/>
              </a:rPr>
              <a:t>Puis la participation aux </a:t>
            </a:r>
            <a:r>
              <a:rPr lang="fr-FR" sz="1000" b="1" dirty="0">
                <a:solidFill>
                  <a:srgbClr val="000000"/>
                </a:solidFill>
                <a:latin typeface="+mn-lt"/>
                <a:ea typeface="Arial Narrow" panose="020B0606020202030204" pitchFamily="34" charset="0"/>
                <a:cs typeface="Arial" panose="020B0604020202020204" pitchFamily="34" charset="0"/>
              </a:rPr>
              <a:t>réflexions régionales </a:t>
            </a:r>
            <a:r>
              <a:rPr lang="fr-FR" sz="1000" dirty="0">
                <a:solidFill>
                  <a:srgbClr val="000000"/>
                </a:solidFill>
                <a:latin typeface="+mn-lt"/>
                <a:ea typeface="Arial Narrow" panose="020B0606020202030204" pitchFamily="34" charset="0"/>
                <a:cs typeface="Arial" panose="020B0604020202020204" pitchFamily="34" charset="0"/>
              </a:rPr>
              <a:t>sur </a:t>
            </a:r>
            <a:r>
              <a:rPr lang="fr-FR" sz="1000" b="1" dirty="0">
                <a:solidFill>
                  <a:srgbClr val="000000"/>
                </a:solidFill>
                <a:latin typeface="+mn-lt"/>
                <a:ea typeface="Arial Narrow" panose="020B0606020202030204" pitchFamily="34" charset="0"/>
                <a:cs typeface="Arial" panose="020B0604020202020204" pitchFamily="34" charset="0"/>
              </a:rPr>
              <a:t>l’offre de soins de premiers recours</a:t>
            </a:r>
          </a:p>
          <a:p>
            <a:pPr algn="just">
              <a:lnSpc>
                <a:spcPct val="170000"/>
              </a:lnSpc>
              <a:buFont typeface="Wingdings" panose="05000000000000000000" pitchFamily="2" charset="2"/>
              <a:buChar char="Ø"/>
              <a:defRPr/>
            </a:pPr>
            <a:r>
              <a:rPr lang="fr-FR" sz="1000" b="1" dirty="0">
                <a:solidFill>
                  <a:srgbClr val="000000"/>
                </a:solidFill>
                <a:latin typeface="+mn-lt"/>
                <a:ea typeface="Arial Narrow" panose="020B0606020202030204" pitchFamily="34" charset="0"/>
                <a:cs typeface="Arial" panose="020B0604020202020204" pitchFamily="34" charset="0"/>
              </a:rPr>
              <a:t> L’appui aux porteurs de projet de création de centres de santé</a:t>
            </a:r>
            <a:endParaRPr lang="fr-FR" sz="1000" dirty="0">
              <a:solidFill>
                <a:srgbClr val="000000"/>
              </a:solidFill>
              <a:latin typeface="+mn-lt"/>
              <a:ea typeface="Arial Narrow" panose="020B0606020202030204" pitchFamily="34" charset="0"/>
              <a:cs typeface="Arial" panose="020B0604020202020204" pitchFamily="34" charset="0"/>
            </a:endParaRPr>
          </a:p>
          <a:p>
            <a:pPr algn="just">
              <a:lnSpc>
                <a:spcPct val="170000"/>
              </a:lnSpc>
              <a:buFont typeface="Wingdings" panose="05000000000000000000" pitchFamily="2" charset="2"/>
              <a:buChar char="Ø"/>
              <a:defRPr/>
            </a:pPr>
            <a:r>
              <a:rPr lang="fr-FR" sz="1000" dirty="0">
                <a:solidFill>
                  <a:srgbClr val="000000"/>
                </a:solidFill>
                <a:latin typeface="+mn-lt"/>
                <a:ea typeface="Arial Narrow" panose="020B0606020202030204" pitchFamily="34" charset="0"/>
                <a:cs typeface="Arial" panose="020B0604020202020204" pitchFamily="34" charset="0"/>
              </a:rPr>
              <a:t> </a:t>
            </a:r>
            <a:r>
              <a:rPr lang="fr-FR" sz="1000" b="1" dirty="0">
                <a:solidFill>
                  <a:srgbClr val="000000"/>
                </a:solidFill>
                <a:latin typeface="+mn-lt"/>
                <a:ea typeface="Arial Narrow" panose="020B0606020202030204" pitchFamily="34" charset="0"/>
                <a:cs typeface="Arial" panose="020B0604020202020204" pitchFamily="34" charset="0"/>
              </a:rPr>
              <a:t>L’appui à l’intégration</a:t>
            </a:r>
            <a:r>
              <a:rPr lang="fr-FR" sz="1000" dirty="0">
                <a:solidFill>
                  <a:srgbClr val="000000"/>
                </a:solidFill>
                <a:latin typeface="+mn-lt"/>
                <a:ea typeface="Arial Narrow" panose="020B0606020202030204" pitchFamily="34" charset="0"/>
                <a:cs typeface="Arial" panose="020B0604020202020204" pitchFamily="34" charset="0"/>
              </a:rPr>
              <a:t> des centres au sein des CPTS</a:t>
            </a:r>
          </a:p>
          <a:p>
            <a:pPr algn="just">
              <a:lnSpc>
                <a:spcPct val="170000"/>
              </a:lnSpc>
              <a:buFont typeface="Wingdings" panose="05000000000000000000" pitchFamily="2" charset="2"/>
              <a:buChar char="Ø"/>
              <a:defRPr/>
            </a:pPr>
            <a:r>
              <a:rPr lang="fr-FR" sz="1000" dirty="0">
                <a:solidFill>
                  <a:srgbClr val="000000"/>
                </a:solidFill>
                <a:latin typeface="+mn-lt"/>
                <a:ea typeface="Arial Narrow" panose="020B0606020202030204" pitchFamily="34" charset="0"/>
                <a:cs typeface="Arial" panose="020B0604020202020204" pitchFamily="34" charset="0"/>
              </a:rPr>
              <a:t> </a:t>
            </a:r>
            <a:r>
              <a:rPr lang="fr-FR" sz="1000" dirty="0">
                <a:latin typeface="+mn-lt"/>
                <a:ea typeface="+mn-lt"/>
                <a:cs typeface="Arial" panose="020B0604020202020204" pitchFamily="34" charset="0"/>
              </a:rPr>
              <a:t>L’animation du réseau des centres existants au travers d'actions collectives</a:t>
            </a:r>
            <a:endParaRPr lang="fr-FR" sz="1000" dirty="0">
              <a:latin typeface="+mn-lt"/>
              <a:cs typeface="Arial" panose="020B0604020202020204" pitchFamily="34" charset="0"/>
            </a:endParaRPr>
          </a:p>
          <a:p>
            <a:pPr algn="just">
              <a:lnSpc>
                <a:spcPct val="170000"/>
              </a:lnSpc>
              <a:buFont typeface="Wingdings" panose="05000000000000000000" pitchFamily="2" charset="2"/>
              <a:buChar char="Ø"/>
              <a:defRPr/>
            </a:pPr>
            <a:r>
              <a:rPr lang="fr-FR" sz="1000" b="1" dirty="0">
                <a:solidFill>
                  <a:srgbClr val="000000"/>
                </a:solidFill>
                <a:latin typeface="+mn-lt"/>
                <a:ea typeface="Arial Narrow" panose="020B0606020202030204" pitchFamily="34" charset="0"/>
                <a:cs typeface="Arial" panose="020B0604020202020204" pitchFamily="34" charset="0"/>
              </a:rPr>
              <a:t>Les actions de communication conduites</a:t>
            </a:r>
            <a:endParaRPr lang="fr-FR" sz="1000" dirty="0">
              <a:solidFill>
                <a:srgbClr val="000000"/>
              </a:solidFill>
              <a:latin typeface="+mn-lt"/>
              <a:ea typeface="Arial Narrow" panose="020B0606020202030204" pitchFamily="34" charset="0"/>
              <a:cs typeface="Arial" panose="020B0604020202020204" pitchFamily="34" charset="0"/>
            </a:endParaRPr>
          </a:p>
          <a:p>
            <a:pPr algn="just">
              <a:lnSpc>
                <a:spcPct val="170000"/>
              </a:lnSpc>
              <a:buFont typeface="Wingdings" panose="05000000000000000000" pitchFamily="2" charset="2"/>
              <a:buNone/>
              <a:defRPr/>
            </a:pPr>
            <a:endParaRPr lang="fr-FR" sz="1000" dirty="0">
              <a:solidFill>
                <a:srgbClr val="000000"/>
              </a:solidFill>
              <a:latin typeface="+mn-lt"/>
              <a:ea typeface="Times New Roman" panose="02020603050405020304" pitchFamily="18" charset="0"/>
              <a:cs typeface="Arial" panose="020B0604020202020204" pitchFamily="34" charset="0"/>
            </a:endParaRPr>
          </a:p>
        </p:txBody>
      </p:sp>
      <p:sp>
        <p:nvSpPr>
          <p:cNvPr id="13316" name="Espace réservé du numéro de diapositive 3">
            <a:extLst>
              <a:ext uri="{FF2B5EF4-FFF2-40B4-BE49-F238E27FC236}">
                <a16:creationId xmlns:a16="http://schemas.microsoft.com/office/drawing/2014/main" id="{6AD35E16-9ADD-E2F7-3C33-E072029CB4A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4B7F05-643C-4C67-83CD-AB23E9D58855}"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537AF682-8D05-8B98-49C5-F84DD5A5197D}"/>
              </a:ext>
            </a:extLst>
          </p:cNvPr>
          <p:cNvSpPr>
            <a:spLocks noGrp="1" noRot="1" noChangeAspect="1" noChangeArrowheads="1" noTextEdit="1"/>
          </p:cNvSpPr>
          <p:nvPr>
            <p:ph type="sldImg"/>
          </p:nvPr>
        </p:nvSpPr>
        <p:spPr>
          <a:ln/>
        </p:spPr>
      </p:sp>
      <p:sp>
        <p:nvSpPr>
          <p:cNvPr id="15363" name="Espace réservé des notes 2">
            <a:extLst>
              <a:ext uri="{FF2B5EF4-FFF2-40B4-BE49-F238E27FC236}">
                <a16:creationId xmlns:a16="http://schemas.microsoft.com/office/drawing/2014/main" id="{C05FB88D-5AC0-651D-27DD-80DD8F7B87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1000" dirty="0">
                <a:solidFill>
                  <a:srgbClr val="000000"/>
                </a:solidFill>
                <a:latin typeface="+mn-lt"/>
                <a:ea typeface="Arial Narrow" panose="020B0606020202030204" pitchFamily="34" charset="0"/>
                <a:cs typeface="Arial" panose="020B0604020202020204" pitchFamily="34" charset="0"/>
              </a:rPr>
              <a:t>Lionel</a:t>
            </a:r>
            <a:endParaRPr lang="fr-FR" altLang="fr-FR" sz="1000" dirty="0">
              <a:latin typeface="+mn-lt"/>
              <a:cs typeface="Arial" panose="020B0604020202020204" pitchFamily="34" charset="0"/>
            </a:endParaRPr>
          </a:p>
          <a:p>
            <a:endParaRPr lang="fr-FR" altLang="fr-FR" sz="1000" dirty="0">
              <a:latin typeface="+mn-lt"/>
              <a:cs typeface="Arial" panose="020B0604020202020204" pitchFamily="34" charset="0"/>
            </a:endParaRPr>
          </a:p>
          <a:p>
            <a:r>
              <a:rPr lang="fr-FR" altLang="fr-FR" sz="1000" dirty="0">
                <a:latin typeface="+mn-lt"/>
                <a:cs typeface="Arial" panose="020B0604020202020204" pitchFamily="34" charset="0"/>
              </a:rPr>
              <a:t>Comme nous allons pouvoir le voir sur chacune des illustrations, l’année 2021 aura vu une reprise de l’activité en présentiel et tous masqués! </a:t>
            </a:r>
          </a:p>
        </p:txBody>
      </p:sp>
      <p:sp>
        <p:nvSpPr>
          <p:cNvPr id="15364" name="Espace réservé du numéro de diapositive 3">
            <a:extLst>
              <a:ext uri="{FF2B5EF4-FFF2-40B4-BE49-F238E27FC236}">
                <a16:creationId xmlns:a16="http://schemas.microsoft.com/office/drawing/2014/main" id="{78FE692A-FEBE-C1F5-7387-1FB80C10C6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3F1BD4-83E2-4FF0-A227-8FB7F5C0EB56}"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A9AE841F-EEB8-8C27-2781-28884C71116C}"/>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5686D18D-A82D-D7FB-5D5D-FB541B91CBA5}"/>
              </a:ext>
            </a:extLst>
          </p:cNvPr>
          <p:cNvSpPr>
            <a:spLocks noGrp="1"/>
          </p:cNvSpPr>
          <p:nvPr>
            <p:ph type="body" idx="1"/>
          </p:nvPr>
        </p:nvSpPr>
        <p:spPr/>
        <p:txBody>
          <a:bodyPr/>
          <a:lstStyle/>
          <a:p>
            <a:pPr algn="just">
              <a:defRPr/>
            </a:pPr>
            <a:r>
              <a:rPr lang="fr-FR" sz="1000" dirty="0">
                <a:solidFill>
                  <a:srgbClr val="000000"/>
                </a:solidFill>
                <a:latin typeface="+mn-lt"/>
                <a:ea typeface="Arial Narrow" panose="020B0606020202030204" pitchFamily="34" charset="0"/>
                <a:cs typeface="Arial" panose="020B0604020202020204" pitchFamily="34" charset="0"/>
              </a:rPr>
              <a:t>Lionel</a:t>
            </a:r>
          </a:p>
          <a:p>
            <a:pPr algn="just">
              <a:defRPr/>
            </a:pPr>
            <a:endParaRPr lang="fr-FR" sz="1000" dirty="0">
              <a:latin typeface="+mn-lt"/>
            </a:endParaRPr>
          </a:p>
          <a:p>
            <a:pPr algn="just">
              <a:defRPr/>
            </a:pPr>
            <a:r>
              <a:rPr lang="fr-FR" sz="1000" dirty="0">
                <a:latin typeface="+mn-lt"/>
              </a:rPr>
              <a:t>Le GRCS en 2021, c’est 58 adhérents : </a:t>
            </a:r>
          </a:p>
          <a:p>
            <a:pPr marL="285750" indent="-285750">
              <a:buFont typeface="Arial" panose="020B0604020202020204" pitchFamily="34" charset="0"/>
              <a:buChar char="•"/>
              <a:defRPr/>
            </a:pPr>
            <a:r>
              <a:rPr lang="fr-FR" sz="1000" b="1" dirty="0">
                <a:latin typeface="+mn-lt"/>
              </a:rPr>
              <a:t>4 fédérations</a:t>
            </a:r>
          </a:p>
          <a:p>
            <a:pPr marL="285750" indent="-285750">
              <a:buFont typeface="Arial" panose="020B0604020202020204" pitchFamily="34" charset="0"/>
              <a:buChar char="•"/>
              <a:defRPr/>
            </a:pPr>
            <a:r>
              <a:rPr lang="fr-FR" sz="1000" b="1" dirty="0">
                <a:latin typeface="+mn-lt"/>
              </a:rPr>
              <a:t>52 gestionnaires de centres de santé </a:t>
            </a:r>
          </a:p>
          <a:p>
            <a:pPr marL="285750" indent="-285750">
              <a:buFont typeface="Arial" panose="020B0604020202020204" pitchFamily="34" charset="0"/>
              <a:buChar char="•"/>
              <a:defRPr/>
            </a:pPr>
            <a:r>
              <a:rPr lang="fr-FR" sz="1000" b="1" dirty="0">
                <a:latin typeface="+mn-lt"/>
              </a:rPr>
              <a:t>1 porteur de projet</a:t>
            </a:r>
          </a:p>
          <a:p>
            <a:pPr marL="285750" indent="-285750">
              <a:buFont typeface="Arial" panose="020B0604020202020204" pitchFamily="34" charset="0"/>
              <a:buChar char="•"/>
              <a:defRPr/>
            </a:pPr>
            <a:r>
              <a:rPr lang="fr-FR" sz="1000" b="1" dirty="0">
                <a:latin typeface="+mn-lt"/>
              </a:rPr>
              <a:t>1 membre honoraire : l’URIOPSS</a:t>
            </a:r>
          </a:p>
          <a:p>
            <a:pPr algn="just">
              <a:defRPr/>
            </a:pPr>
            <a:endParaRPr lang="fr-FR" sz="1000" dirty="0">
              <a:latin typeface="+mn-lt"/>
            </a:endParaRPr>
          </a:p>
          <a:p>
            <a:pPr algn="just">
              <a:defRPr/>
            </a:pPr>
            <a:r>
              <a:rPr lang="fr-FR" sz="1000" dirty="0">
                <a:latin typeface="+mn-lt"/>
              </a:rPr>
              <a:t>Les adhérents représentent l’ensemble des type de gestionnaires de l’économie sociale et solidaire avec une répartition stable, puisque nous avons toujours 2/3 de nos adhérents qui sont des structures associatives. </a:t>
            </a:r>
          </a:p>
          <a:p>
            <a:pPr algn="just">
              <a:defRPr/>
            </a:pPr>
            <a:r>
              <a:rPr lang="fr-FR" sz="1000" dirty="0">
                <a:latin typeface="+mn-lt"/>
              </a:rPr>
              <a:t>La seule évolution notable est la part des collectivités locales qui continue de croitre. </a:t>
            </a:r>
          </a:p>
        </p:txBody>
      </p:sp>
      <p:sp>
        <p:nvSpPr>
          <p:cNvPr id="17412" name="Espace réservé du numéro de diapositive 3">
            <a:extLst>
              <a:ext uri="{FF2B5EF4-FFF2-40B4-BE49-F238E27FC236}">
                <a16:creationId xmlns:a16="http://schemas.microsoft.com/office/drawing/2014/main" id="{AD08B695-9D3E-8F87-3066-3062C03116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43CF48-D527-4515-9A95-A4E28280870B}"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55DE6F0F-7651-010F-005F-D27701DD86AF}"/>
              </a:ext>
            </a:extLst>
          </p:cNvPr>
          <p:cNvSpPr>
            <a:spLocks noGrp="1" noRot="1" noChangeAspect="1" noChangeArrowheads="1" noTextEdit="1"/>
          </p:cNvSpPr>
          <p:nvPr>
            <p:ph type="sldImg"/>
          </p:nvPr>
        </p:nvSpPr>
        <p:spPr>
          <a:ln/>
        </p:spPr>
      </p:sp>
      <p:sp>
        <p:nvSpPr>
          <p:cNvPr id="19459" name="Espace réservé des notes 2">
            <a:extLst>
              <a:ext uri="{FF2B5EF4-FFF2-40B4-BE49-F238E27FC236}">
                <a16:creationId xmlns:a16="http://schemas.microsoft.com/office/drawing/2014/main" id="{809E480E-8F4C-647A-789E-3017796078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fr-FR" altLang="fr-FR" sz="1000" dirty="0">
                <a:solidFill>
                  <a:srgbClr val="000000"/>
                </a:solidFill>
                <a:latin typeface="+mn-lt"/>
                <a:cs typeface="Arial" panose="020B0604020202020204" pitchFamily="34" charset="0"/>
              </a:rPr>
              <a:t>Lionel</a:t>
            </a:r>
          </a:p>
          <a:p>
            <a:pPr algn="just"/>
            <a:endParaRPr lang="fr-FR" altLang="fr-FR" sz="1000" dirty="0">
              <a:solidFill>
                <a:srgbClr val="000000"/>
              </a:solidFill>
              <a:latin typeface="+mn-lt"/>
              <a:cs typeface="Arial" panose="020B0604020202020204" pitchFamily="34" charset="0"/>
            </a:endParaRPr>
          </a:p>
          <a:p>
            <a:pPr algn="just"/>
            <a:r>
              <a:rPr lang="fr-FR" altLang="fr-FR" sz="1000" dirty="0">
                <a:solidFill>
                  <a:srgbClr val="000000"/>
                </a:solidFill>
                <a:latin typeface="+mn-lt"/>
                <a:cs typeface="Arial" panose="020B0604020202020204" pitchFamily="34" charset="0"/>
              </a:rPr>
              <a:t>En 2021, 142 centres de santé sont représentés par le GRCS, soit 50% des centres si l’on considère les 282 centres de santé recensés par l’ARS. </a:t>
            </a:r>
          </a:p>
          <a:p>
            <a:pPr algn="just"/>
            <a:r>
              <a:rPr lang="fr-FR" altLang="fr-FR" sz="1000" dirty="0">
                <a:solidFill>
                  <a:srgbClr val="000000"/>
                </a:solidFill>
                <a:latin typeface="+mn-lt"/>
                <a:cs typeface="Arial" panose="020B0604020202020204" pitchFamily="34" charset="0"/>
              </a:rPr>
              <a:t>En revanche cette part s’élève à 65% des centres de santé si l’on exclu les centres « non vertueux » qui florissent depuis plusieurs années. </a:t>
            </a:r>
          </a:p>
          <a:p>
            <a:pPr algn="just"/>
            <a:endParaRPr lang="fr-FR" altLang="fr-FR" sz="1000" dirty="0">
              <a:solidFill>
                <a:srgbClr val="000000"/>
              </a:solidFill>
              <a:latin typeface="+mn-lt"/>
              <a:cs typeface="Arial" panose="020B0604020202020204" pitchFamily="34" charset="0"/>
            </a:endParaRPr>
          </a:p>
          <a:p>
            <a:pPr algn="just"/>
            <a:r>
              <a:rPr lang="fr-FR" altLang="fr-FR" sz="1000" dirty="0">
                <a:solidFill>
                  <a:srgbClr val="000000"/>
                </a:solidFill>
                <a:latin typeface="+mn-lt"/>
                <a:cs typeface="Arial" panose="020B0604020202020204" pitchFamily="34" charset="0"/>
              </a:rPr>
              <a:t>En termes d’activité la représentation des gestionnaires est stable avec une part équivalente de centre de soins infirmiers et de centre polyvalents qui s’élève à 45% environ.</a:t>
            </a:r>
            <a:endParaRPr lang="fr-FR" altLang="fr-FR" sz="1000" dirty="0">
              <a:latin typeface="+mn-lt"/>
              <a:cs typeface="Arial" panose="020B0604020202020204" pitchFamily="34" charset="0"/>
            </a:endParaRPr>
          </a:p>
        </p:txBody>
      </p:sp>
      <p:sp>
        <p:nvSpPr>
          <p:cNvPr id="19460" name="Espace réservé du numéro de diapositive 3">
            <a:extLst>
              <a:ext uri="{FF2B5EF4-FFF2-40B4-BE49-F238E27FC236}">
                <a16:creationId xmlns:a16="http://schemas.microsoft.com/office/drawing/2014/main" id="{3771622D-3397-5AA6-026C-94CF7D928C2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534B6-2826-4BD5-8B1F-09D84BED4818}"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8079BDCC-B5C7-CB71-84D1-9FE27756B240}"/>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604F3E61-148B-9362-6C78-C8A96BC46F5B}"/>
              </a:ext>
            </a:extLst>
          </p:cNvPr>
          <p:cNvSpPr>
            <a:spLocks noGrp="1"/>
          </p:cNvSpPr>
          <p:nvPr>
            <p:ph type="body" idx="1"/>
          </p:nvPr>
        </p:nvSpPr>
        <p:spPr/>
        <p:txBody>
          <a:bodyPr/>
          <a:lstStyle/>
          <a:p>
            <a:pPr>
              <a:defRPr/>
            </a:pPr>
            <a:r>
              <a:rPr lang="en-US" sz="1000" dirty="0">
                <a:latin typeface="+mn-lt"/>
                <a:cs typeface="Arial"/>
              </a:rPr>
              <a:t>Lionel </a:t>
            </a:r>
          </a:p>
          <a:p>
            <a:pPr>
              <a:defRPr/>
            </a:pPr>
            <a:endParaRPr lang="en-US" sz="1000" dirty="0">
              <a:latin typeface="+mn-lt"/>
              <a:cs typeface="Arial"/>
            </a:endParaRPr>
          </a:p>
          <a:p>
            <a:pPr>
              <a:defRPr/>
            </a:pPr>
            <a:r>
              <a:rPr lang="en-US" sz="1000" dirty="0" err="1">
                <a:latin typeface="+mn-lt"/>
                <a:cs typeface="Arial"/>
              </a:rPr>
              <a:t>Concernant</a:t>
            </a:r>
            <a:r>
              <a:rPr lang="en-US" sz="1000" dirty="0">
                <a:latin typeface="+mn-lt"/>
                <a:cs typeface="Arial"/>
              </a:rPr>
              <a:t> le mode de </a:t>
            </a:r>
            <a:r>
              <a:rPr lang="en-US" sz="1000" dirty="0" err="1">
                <a:latin typeface="+mn-lt"/>
                <a:cs typeface="Arial"/>
              </a:rPr>
              <a:t>fonctionnement</a:t>
            </a:r>
            <a:r>
              <a:rPr lang="en-US" sz="1000" dirty="0">
                <a:latin typeface="+mn-lt"/>
                <a:cs typeface="Arial"/>
              </a:rPr>
              <a:t> du </a:t>
            </a:r>
            <a:r>
              <a:rPr lang="en-US" sz="1000" dirty="0" err="1">
                <a:latin typeface="+mn-lt"/>
                <a:cs typeface="Arial"/>
              </a:rPr>
              <a:t>groupement</a:t>
            </a:r>
            <a:r>
              <a:rPr lang="en-US" sz="1000" dirty="0">
                <a:latin typeface="+mn-lt"/>
                <a:cs typeface="Arial"/>
              </a:rPr>
              <a:t>, </a:t>
            </a:r>
            <a:r>
              <a:rPr lang="en-US" sz="1000" dirty="0" err="1">
                <a:latin typeface="+mn-lt"/>
                <a:cs typeface="Arial"/>
              </a:rPr>
              <a:t>c’est</a:t>
            </a:r>
            <a:r>
              <a:rPr lang="en-US" sz="1000" dirty="0">
                <a:latin typeface="+mn-lt"/>
                <a:cs typeface="Arial"/>
              </a:rPr>
              <a:t> un </a:t>
            </a:r>
            <a:r>
              <a:rPr lang="en-US" sz="1000" dirty="0" err="1">
                <a:latin typeface="+mn-lt"/>
                <a:cs typeface="Arial"/>
              </a:rPr>
              <a:t>fonctionnement</a:t>
            </a:r>
            <a:r>
              <a:rPr lang="en-US" sz="1000" dirty="0">
                <a:latin typeface="+mn-lt"/>
                <a:cs typeface="Arial"/>
              </a:rPr>
              <a:t> collegial. Nous </a:t>
            </a:r>
            <a:r>
              <a:rPr lang="en-US" sz="1000" dirty="0" err="1">
                <a:latin typeface="+mn-lt"/>
                <a:cs typeface="Arial"/>
              </a:rPr>
              <a:t>veillons</a:t>
            </a:r>
            <a:r>
              <a:rPr lang="en-US" sz="1000" dirty="0">
                <a:latin typeface="+mn-lt"/>
                <a:cs typeface="Arial"/>
              </a:rPr>
              <a:t> à la </a:t>
            </a:r>
            <a:r>
              <a:rPr lang="en-US" sz="1000" dirty="0" err="1">
                <a:latin typeface="+mn-lt"/>
                <a:cs typeface="Arial"/>
              </a:rPr>
              <a:t>prise</a:t>
            </a:r>
            <a:r>
              <a:rPr lang="en-US" sz="1000" dirty="0">
                <a:latin typeface="+mn-lt"/>
                <a:cs typeface="Arial"/>
              </a:rPr>
              <a:t> </a:t>
            </a:r>
            <a:r>
              <a:rPr lang="en-US" sz="1000" dirty="0" err="1">
                <a:latin typeface="+mn-lt"/>
                <a:cs typeface="Arial"/>
              </a:rPr>
              <a:t>en</a:t>
            </a:r>
            <a:r>
              <a:rPr lang="en-US" sz="1000" dirty="0">
                <a:latin typeface="+mn-lt"/>
                <a:cs typeface="Arial"/>
              </a:rPr>
              <a:t> </a:t>
            </a:r>
            <a:r>
              <a:rPr lang="en-US" sz="1000" dirty="0" err="1">
                <a:latin typeface="+mn-lt"/>
                <a:cs typeface="Arial"/>
              </a:rPr>
              <a:t>compte</a:t>
            </a:r>
            <a:r>
              <a:rPr lang="en-US" sz="1000" dirty="0">
                <a:latin typeface="+mn-lt"/>
                <a:cs typeface="Arial"/>
              </a:rPr>
              <a:t> des points de </a:t>
            </a:r>
            <a:r>
              <a:rPr lang="en-US" sz="1000" dirty="0" err="1">
                <a:latin typeface="+mn-lt"/>
                <a:cs typeface="Arial"/>
              </a:rPr>
              <a:t>vue</a:t>
            </a:r>
            <a:r>
              <a:rPr lang="en-US" sz="1000" dirty="0">
                <a:latin typeface="+mn-lt"/>
                <a:cs typeface="Arial"/>
              </a:rPr>
              <a:t> de </a:t>
            </a:r>
            <a:r>
              <a:rPr lang="en-US" sz="1000" dirty="0" err="1">
                <a:latin typeface="+mn-lt"/>
                <a:cs typeface="Arial"/>
              </a:rPr>
              <a:t>chacun</a:t>
            </a:r>
            <a:r>
              <a:rPr lang="en-US" sz="1000" dirty="0">
                <a:latin typeface="+mn-lt"/>
                <a:cs typeface="Arial"/>
              </a:rPr>
              <a:t> et à </a:t>
            </a:r>
            <a:r>
              <a:rPr lang="en-US" sz="1000" dirty="0" err="1">
                <a:latin typeface="+mn-lt"/>
                <a:cs typeface="Arial"/>
              </a:rPr>
              <a:t>ce</a:t>
            </a:r>
            <a:r>
              <a:rPr lang="en-US" sz="1000" dirty="0">
                <a:latin typeface="+mn-lt"/>
                <a:cs typeface="Arial"/>
              </a:rPr>
              <a:t> que tout le monde </a:t>
            </a:r>
            <a:r>
              <a:rPr lang="en-US" sz="1000" dirty="0" err="1">
                <a:latin typeface="+mn-lt"/>
                <a:cs typeface="Arial"/>
              </a:rPr>
              <a:t>puisse</a:t>
            </a:r>
            <a:r>
              <a:rPr lang="en-US" sz="1000" dirty="0">
                <a:latin typeface="+mn-lt"/>
                <a:cs typeface="Arial"/>
              </a:rPr>
              <a:t> </a:t>
            </a:r>
            <a:r>
              <a:rPr lang="en-US" sz="1000" dirty="0" err="1">
                <a:latin typeface="+mn-lt"/>
                <a:cs typeface="Arial"/>
              </a:rPr>
              <a:t>contribuer</a:t>
            </a:r>
            <a:r>
              <a:rPr lang="en-US" sz="1000" dirty="0">
                <a:latin typeface="+mn-lt"/>
                <a:cs typeface="Arial"/>
              </a:rPr>
              <a:t>.</a:t>
            </a:r>
          </a:p>
          <a:p>
            <a:pPr>
              <a:defRPr/>
            </a:pPr>
            <a:r>
              <a:rPr lang="en-US" sz="1000" dirty="0">
                <a:latin typeface="+mn-lt"/>
                <a:cs typeface="Arial"/>
              </a:rPr>
              <a:t>Les decisions </a:t>
            </a:r>
            <a:r>
              <a:rPr lang="en-US" sz="1000" dirty="0" err="1">
                <a:latin typeface="+mn-lt"/>
                <a:cs typeface="Arial"/>
              </a:rPr>
              <a:t>sont</a:t>
            </a:r>
            <a:r>
              <a:rPr lang="en-US" sz="1000" dirty="0">
                <a:latin typeface="+mn-lt"/>
                <a:cs typeface="Arial"/>
              </a:rPr>
              <a:t> </a:t>
            </a:r>
            <a:r>
              <a:rPr lang="en-US" sz="1000" dirty="0" err="1">
                <a:latin typeface="+mn-lt"/>
                <a:cs typeface="Arial"/>
              </a:rPr>
              <a:t>prises</a:t>
            </a:r>
            <a:r>
              <a:rPr lang="en-US" sz="1000" dirty="0">
                <a:latin typeface="+mn-lt"/>
                <a:cs typeface="Arial"/>
              </a:rPr>
              <a:t> au </a:t>
            </a:r>
            <a:r>
              <a:rPr lang="en-US" sz="1000" dirty="0" err="1">
                <a:latin typeface="+mn-lt"/>
                <a:cs typeface="Arial"/>
              </a:rPr>
              <a:t>consentement</a:t>
            </a:r>
            <a:r>
              <a:rPr lang="en-US" sz="1000" dirty="0">
                <a:latin typeface="+mn-lt"/>
                <a:cs typeface="Arial"/>
              </a:rPr>
              <a:t>.</a:t>
            </a:r>
          </a:p>
          <a:p>
            <a:pPr>
              <a:defRPr/>
            </a:pPr>
            <a:endParaRPr lang="en-US" sz="1000" dirty="0">
              <a:latin typeface="+mn-lt"/>
              <a:cs typeface="Arial"/>
            </a:endParaRPr>
          </a:p>
          <a:p>
            <a:pPr>
              <a:defRPr/>
            </a:pPr>
            <a:r>
              <a:rPr lang="en-US" sz="1000" dirty="0">
                <a:latin typeface="+mn-lt"/>
                <a:cs typeface="Arial"/>
              </a:rPr>
              <a:t>2 instances de pilotage se </a:t>
            </a:r>
            <a:r>
              <a:rPr lang="en-US" sz="1000" dirty="0" err="1">
                <a:latin typeface="+mn-lt"/>
                <a:cs typeface="Arial"/>
              </a:rPr>
              <a:t>réunissent</a:t>
            </a:r>
            <a:r>
              <a:rPr lang="en-US" sz="1000" dirty="0">
                <a:latin typeface="+mn-lt"/>
                <a:cs typeface="Arial"/>
              </a:rPr>
              <a:t> </a:t>
            </a:r>
            <a:r>
              <a:rPr lang="en-US" sz="1000" dirty="0" err="1">
                <a:latin typeface="+mn-lt"/>
                <a:cs typeface="Arial"/>
              </a:rPr>
              <a:t>régulièrement</a:t>
            </a:r>
            <a:r>
              <a:rPr lang="en-US" sz="1000" dirty="0">
                <a:latin typeface="+mn-lt"/>
                <a:cs typeface="Arial"/>
              </a:rPr>
              <a:t> : </a:t>
            </a:r>
          </a:p>
          <a:p>
            <a:pPr>
              <a:defRPr/>
            </a:pPr>
            <a:r>
              <a:rPr lang="en-US" sz="1000" dirty="0">
                <a:latin typeface="+mn-lt"/>
                <a:cs typeface="Arial"/>
              </a:rPr>
              <a:t>Le Conseil </a:t>
            </a:r>
            <a:r>
              <a:rPr lang="en-US" sz="1000" dirty="0" err="1">
                <a:latin typeface="+mn-lt"/>
                <a:cs typeface="Arial"/>
              </a:rPr>
              <a:t>d’administration</a:t>
            </a:r>
            <a:r>
              <a:rPr lang="en-US" sz="1000" dirty="0">
                <a:latin typeface="+mn-lt"/>
                <a:cs typeface="Arial"/>
              </a:rPr>
              <a:t> compose de 12 </a:t>
            </a:r>
            <a:r>
              <a:rPr lang="en-US" sz="1000" dirty="0" err="1">
                <a:latin typeface="+mn-lt"/>
                <a:cs typeface="Arial"/>
              </a:rPr>
              <a:t>admistrateurs</a:t>
            </a:r>
            <a:r>
              <a:rPr lang="en-US" sz="1000" dirty="0">
                <a:latin typeface="+mn-lt"/>
                <a:cs typeface="Arial"/>
              </a:rPr>
              <a:t> </a:t>
            </a:r>
            <a:r>
              <a:rPr lang="en-US" sz="1000" dirty="0" err="1">
                <a:latin typeface="+mn-lt"/>
                <a:cs typeface="Arial"/>
              </a:rPr>
              <a:t>bénévoles</a:t>
            </a:r>
            <a:r>
              <a:rPr lang="en-US" sz="1000" dirty="0">
                <a:latin typeface="+mn-lt"/>
                <a:cs typeface="Arial"/>
              </a:rPr>
              <a:t> </a:t>
            </a:r>
          </a:p>
          <a:p>
            <a:pPr>
              <a:defRPr/>
            </a:pPr>
            <a:r>
              <a:rPr lang="en-US" sz="1000" dirty="0">
                <a:latin typeface="+mn-lt"/>
                <a:cs typeface="Arial"/>
              </a:rPr>
              <a:t>Et le bureau collegial compose de 6 </a:t>
            </a:r>
            <a:r>
              <a:rPr lang="en-US" sz="1000" dirty="0" err="1">
                <a:latin typeface="+mn-lt"/>
                <a:cs typeface="Arial"/>
              </a:rPr>
              <a:t>membres</a:t>
            </a:r>
            <a:r>
              <a:rPr lang="en-US" sz="1000" dirty="0">
                <a:latin typeface="+mn-lt"/>
                <a:cs typeface="Arial"/>
              </a:rPr>
              <a:t>. La mise </a:t>
            </a:r>
            <a:r>
              <a:rPr lang="en-US" sz="1000" dirty="0" err="1">
                <a:latin typeface="+mn-lt"/>
                <a:cs typeface="Arial"/>
              </a:rPr>
              <a:t>en</a:t>
            </a:r>
            <a:r>
              <a:rPr lang="en-US" sz="1000" dirty="0">
                <a:latin typeface="+mn-lt"/>
                <a:cs typeface="Arial"/>
              </a:rPr>
              <a:t> place de </a:t>
            </a:r>
            <a:r>
              <a:rPr lang="en-US" sz="1000" dirty="0" err="1">
                <a:latin typeface="+mn-lt"/>
                <a:cs typeface="Arial"/>
              </a:rPr>
              <a:t>ce</a:t>
            </a:r>
            <a:r>
              <a:rPr lang="en-US" sz="1000" dirty="0">
                <a:latin typeface="+mn-lt"/>
                <a:cs typeface="Arial"/>
              </a:rPr>
              <a:t> bureau collegial </a:t>
            </a:r>
            <a:r>
              <a:rPr lang="en-US" sz="1000" dirty="0" err="1">
                <a:latin typeface="+mn-lt"/>
                <a:cs typeface="Arial"/>
              </a:rPr>
              <a:t>en</a:t>
            </a:r>
            <a:r>
              <a:rPr lang="en-US" sz="1000" dirty="0">
                <a:latin typeface="+mn-lt"/>
                <a:cs typeface="Arial"/>
              </a:rPr>
              <a:t> 2021 a </a:t>
            </a:r>
            <a:r>
              <a:rPr lang="en-US" sz="1000" dirty="0" err="1">
                <a:latin typeface="+mn-lt"/>
                <a:cs typeface="Arial"/>
              </a:rPr>
              <a:t>fortement</a:t>
            </a:r>
            <a:r>
              <a:rPr lang="en-US" sz="1000" dirty="0">
                <a:latin typeface="+mn-lt"/>
                <a:cs typeface="Arial"/>
              </a:rPr>
              <a:t> </a:t>
            </a:r>
            <a:r>
              <a:rPr lang="en-US" sz="1000" dirty="0" err="1">
                <a:latin typeface="+mn-lt"/>
                <a:cs typeface="Arial"/>
              </a:rPr>
              <a:t>occupé</a:t>
            </a:r>
            <a:r>
              <a:rPr lang="en-US" sz="1000" dirty="0">
                <a:latin typeface="+mn-lt"/>
                <a:cs typeface="Arial"/>
              </a:rPr>
              <a:t> le conseil </a:t>
            </a:r>
            <a:r>
              <a:rPr lang="en-US" sz="1000" dirty="0" err="1">
                <a:latin typeface="+mn-lt"/>
                <a:cs typeface="Arial"/>
              </a:rPr>
              <a:t>d’administration</a:t>
            </a:r>
            <a:r>
              <a:rPr lang="en-US" sz="1000" dirty="0">
                <a:latin typeface="+mn-lt"/>
                <a:cs typeface="Arial"/>
              </a:rPr>
              <a:t> </a:t>
            </a:r>
            <a:r>
              <a:rPr lang="en-US" sz="1000" dirty="0" err="1">
                <a:latin typeface="+mn-lt"/>
                <a:cs typeface="Arial"/>
              </a:rPr>
              <a:t>puisque</a:t>
            </a:r>
            <a:r>
              <a:rPr lang="en-US" sz="1000" dirty="0">
                <a:latin typeface="+mn-lt"/>
                <a:cs typeface="Arial"/>
              </a:rPr>
              <a:t> </a:t>
            </a:r>
            <a:r>
              <a:rPr lang="en-US" sz="1000" dirty="0" err="1">
                <a:latin typeface="+mn-lt"/>
                <a:cs typeface="Arial"/>
              </a:rPr>
              <a:t>désormais</a:t>
            </a:r>
            <a:r>
              <a:rPr lang="en-US" sz="1000" dirty="0">
                <a:latin typeface="+mn-lt"/>
                <a:cs typeface="Arial"/>
              </a:rPr>
              <a:t> le bureau </a:t>
            </a:r>
            <a:r>
              <a:rPr lang="en-US" sz="1000" dirty="0" err="1">
                <a:latin typeface="+mn-lt"/>
                <a:cs typeface="Arial"/>
              </a:rPr>
              <a:t>est</a:t>
            </a:r>
            <a:r>
              <a:rPr lang="en-US" sz="1000" dirty="0">
                <a:latin typeface="+mn-lt"/>
                <a:cs typeface="Arial"/>
              </a:rPr>
              <a:t> compose </a:t>
            </a:r>
            <a:r>
              <a:rPr lang="en-US" sz="1000" dirty="0" err="1">
                <a:latin typeface="+mn-lt"/>
                <a:cs typeface="Arial"/>
              </a:rPr>
              <a:t>uniquement</a:t>
            </a:r>
            <a:r>
              <a:rPr lang="en-US" sz="1000" dirty="0">
                <a:latin typeface="+mn-lt"/>
                <a:cs typeface="Arial"/>
              </a:rPr>
              <a:t>  de copresidents et </a:t>
            </a:r>
            <a:r>
              <a:rPr lang="en-US" sz="1000" dirty="0" err="1">
                <a:latin typeface="+mn-lt"/>
                <a:cs typeface="Arial"/>
              </a:rPr>
              <a:t>copresidentes</a:t>
            </a:r>
            <a:r>
              <a:rPr lang="en-US" sz="1000" dirty="0">
                <a:latin typeface="+mn-lt"/>
                <a:cs typeface="Arial"/>
              </a:rPr>
              <a:t> qui se </a:t>
            </a:r>
            <a:r>
              <a:rPr lang="en-US" sz="1000" dirty="0" err="1">
                <a:latin typeface="+mn-lt"/>
                <a:cs typeface="Arial"/>
              </a:rPr>
              <a:t>répartissent</a:t>
            </a:r>
            <a:r>
              <a:rPr lang="en-US" sz="1000" dirty="0">
                <a:latin typeface="+mn-lt"/>
                <a:cs typeface="Arial"/>
              </a:rPr>
              <a:t> les missions ; pour rappel </a:t>
            </a:r>
            <a:r>
              <a:rPr lang="en-US" sz="1000" dirty="0" err="1">
                <a:latin typeface="+mn-lt"/>
                <a:cs typeface="Arial"/>
              </a:rPr>
              <a:t>ce</a:t>
            </a:r>
            <a:r>
              <a:rPr lang="en-US" sz="1000" dirty="0">
                <a:latin typeface="+mn-lt"/>
                <a:cs typeface="Arial"/>
              </a:rPr>
              <a:t> </a:t>
            </a:r>
            <a:r>
              <a:rPr lang="en-US" sz="1000" dirty="0" err="1">
                <a:latin typeface="+mn-lt"/>
                <a:cs typeface="Arial"/>
              </a:rPr>
              <a:t>fonctionnement</a:t>
            </a:r>
            <a:r>
              <a:rPr lang="en-US" sz="1000" dirty="0">
                <a:latin typeface="+mn-lt"/>
                <a:cs typeface="Arial"/>
              </a:rPr>
              <a:t> a </a:t>
            </a:r>
            <a:r>
              <a:rPr lang="en-US" sz="1000" dirty="0" err="1">
                <a:latin typeface="+mn-lt"/>
                <a:cs typeface="Arial"/>
              </a:rPr>
              <a:t>été</a:t>
            </a:r>
            <a:r>
              <a:rPr lang="en-US" sz="1000" dirty="0">
                <a:latin typeface="+mn-lt"/>
                <a:cs typeface="Arial"/>
              </a:rPr>
              <a:t> </a:t>
            </a:r>
            <a:r>
              <a:rPr lang="en-US" sz="1000" dirty="0" err="1">
                <a:latin typeface="+mn-lt"/>
                <a:cs typeface="Arial"/>
              </a:rPr>
              <a:t>approuvé</a:t>
            </a:r>
            <a:r>
              <a:rPr lang="en-US" sz="1000" dirty="0">
                <a:latin typeface="+mn-lt"/>
                <a:cs typeface="Arial"/>
              </a:rPr>
              <a:t> </a:t>
            </a:r>
            <a:r>
              <a:rPr lang="en-US" sz="1000" dirty="0" err="1">
                <a:latin typeface="+mn-lt"/>
                <a:cs typeface="Arial"/>
              </a:rPr>
              <a:t>lors</a:t>
            </a:r>
            <a:r>
              <a:rPr lang="en-US" sz="1000" dirty="0">
                <a:latin typeface="+mn-lt"/>
                <a:cs typeface="Arial"/>
              </a:rPr>
              <a:t> de </a:t>
            </a:r>
            <a:r>
              <a:rPr lang="en-US" sz="1000" dirty="0" err="1">
                <a:latin typeface="+mn-lt"/>
                <a:cs typeface="Arial"/>
              </a:rPr>
              <a:t>l’Assemblée</a:t>
            </a:r>
            <a:r>
              <a:rPr lang="en-US" sz="1000" dirty="0">
                <a:latin typeface="+mn-lt"/>
                <a:cs typeface="Arial"/>
              </a:rPr>
              <a:t> </a:t>
            </a:r>
            <a:r>
              <a:rPr lang="en-US" sz="1000" dirty="0" err="1">
                <a:latin typeface="+mn-lt"/>
                <a:cs typeface="Arial"/>
              </a:rPr>
              <a:t>génrale</a:t>
            </a:r>
            <a:r>
              <a:rPr lang="en-US" sz="1000" dirty="0">
                <a:latin typeface="+mn-lt"/>
                <a:cs typeface="Arial"/>
              </a:rPr>
              <a:t> ordinaire de </a:t>
            </a:r>
            <a:r>
              <a:rPr lang="en-US" sz="1000" dirty="0" err="1">
                <a:latin typeface="+mn-lt"/>
                <a:cs typeface="Arial"/>
              </a:rPr>
              <a:t>janvier</a:t>
            </a:r>
            <a:r>
              <a:rPr lang="en-US" sz="1000" dirty="0">
                <a:latin typeface="+mn-lt"/>
                <a:cs typeface="Arial"/>
              </a:rPr>
              <a:t> dernier. </a:t>
            </a:r>
          </a:p>
          <a:p>
            <a:pPr>
              <a:defRPr/>
            </a:pPr>
            <a:endParaRPr lang="en-US" sz="1000" dirty="0">
              <a:latin typeface="+mn-lt"/>
              <a:cs typeface="Arial"/>
            </a:endParaRPr>
          </a:p>
          <a:p>
            <a:pPr>
              <a:defRPr/>
            </a:pPr>
            <a:r>
              <a:rPr lang="en-US" sz="1000" dirty="0">
                <a:latin typeface="+mn-lt"/>
                <a:cs typeface="Arial"/>
              </a:rPr>
              <a:t>Le GRCS </a:t>
            </a:r>
            <a:r>
              <a:rPr lang="en-US" sz="1000" dirty="0" err="1">
                <a:latin typeface="+mn-lt"/>
                <a:cs typeface="Arial"/>
              </a:rPr>
              <a:t>s’appuie</a:t>
            </a:r>
            <a:r>
              <a:rPr lang="en-US" sz="1000" dirty="0">
                <a:latin typeface="+mn-lt"/>
                <a:cs typeface="Arial"/>
              </a:rPr>
              <a:t> pour la </a:t>
            </a:r>
            <a:r>
              <a:rPr lang="en-US" sz="1000" dirty="0" err="1">
                <a:latin typeface="+mn-lt"/>
                <a:cs typeface="Arial"/>
              </a:rPr>
              <a:t>conduite</a:t>
            </a:r>
            <a:r>
              <a:rPr lang="en-US" sz="1000" dirty="0">
                <a:latin typeface="+mn-lt"/>
                <a:cs typeface="Arial"/>
              </a:rPr>
              <a:t> des </a:t>
            </a:r>
            <a:r>
              <a:rPr lang="en-US" sz="1000" dirty="0" err="1">
                <a:latin typeface="+mn-lt"/>
                <a:cs typeface="Arial"/>
              </a:rPr>
              <a:t>projets</a:t>
            </a:r>
            <a:r>
              <a:rPr lang="en-US" sz="1000" dirty="0">
                <a:latin typeface="+mn-lt"/>
                <a:cs typeface="Arial"/>
              </a:rPr>
              <a:t> sur </a:t>
            </a:r>
            <a:r>
              <a:rPr lang="en-US" sz="1000" dirty="0" err="1">
                <a:latin typeface="+mn-lt"/>
                <a:cs typeface="Arial"/>
              </a:rPr>
              <a:t>différents</a:t>
            </a:r>
            <a:r>
              <a:rPr lang="en-US" sz="1000" dirty="0">
                <a:latin typeface="+mn-lt"/>
                <a:cs typeface="Arial"/>
              </a:rPr>
              <a:t> </a:t>
            </a:r>
            <a:r>
              <a:rPr lang="en-US" sz="1000" dirty="0" err="1">
                <a:latin typeface="+mn-lt"/>
                <a:cs typeface="Arial"/>
              </a:rPr>
              <a:t>prestataires</a:t>
            </a:r>
            <a:r>
              <a:rPr lang="en-US" sz="1000" dirty="0">
                <a:latin typeface="+mn-lt"/>
                <a:cs typeface="Arial"/>
              </a:rPr>
              <a:t> : </a:t>
            </a:r>
            <a:r>
              <a:rPr lang="en-US" sz="1000" dirty="0" err="1">
                <a:latin typeface="+mn-lt"/>
                <a:cs typeface="Arial"/>
              </a:rPr>
              <a:t>une</a:t>
            </a:r>
            <a:r>
              <a:rPr lang="en-US" sz="1000" dirty="0">
                <a:latin typeface="+mn-lt"/>
                <a:cs typeface="Arial"/>
              </a:rPr>
              <a:t> </a:t>
            </a:r>
            <a:r>
              <a:rPr lang="en-US" sz="1000" dirty="0" err="1">
                <a:latin typeface="+mn-lt"/>
                <a:cs typeface="Arial"/>
              </a:rPr>
              <a:t>coordinatrice</a:t>
            </a:r>
            <a:r>
              <a:rPr lang="en-US" sz="1000" dirty="0">
                <a:latin typeface="+mn-lt"/>
                <a:cs typeface="Arial"/>
              </a:rPr>
              <a:t> Anouk, qui a pris </a:t>
            </a:r>
            <a:r>
              <a:rPr lang="en-US" sz="1000" dirty="0" err="1">
                <a:latin typeface="+mn-lt"/>
                <a:cs typeface="Arial"/>
              </a:rPr>
              <a:t>cette</a:t>
            </a:r>
            <a:r>
              <a:rPr lang="en-US" sz="1000" dirty="0">
                <a:latin typeface="+mn-lt"/>
                <a:cs typeface="Arial"/>
              </a:rPr>
              <a:t> </a:t>
            </a:r>
            <a:r>
              <a:rPr lang="en-US" sz="1000" dirty="0" err="1">
                <a:latin typeface="+mn-lt"/>
                <a:cs typeface="Arial"/>
              </a:rPr>
              <a:t>fonction</a:t>
            </a:r>
            <a:r>
              <a:rPr lang="en-US" sz="1000" dirty="0">
                <a:latin typeface="+mn-lt"/>
                <a:cs typeface="Arial"/>
              </a:rPr>
              <a:t> à la suite du depart </a:t>
            </a:r>
            <a:r>
              <a:rPr lang="en-US" sz="1000" dirty="0" err="1">
                <a:latin typeface="+mn-lt"/>
                <a:cs typeface="Arial"/>
              </a:rPr>
              <a:t>d’anna</a:t>
            </a:r>
            <a:r>
              <a:rPr lang="en-US" sz="1000" dirty="0">
                <a:latin typeface="+mn-lt"/>
                <a:cs typeface="Arial"/>
              </a:rPr>
              <a:t> </a:t>
            </a:r>
            <a:r>
              <a:rPr lang="en-US" sz="1000" dirty="0" err="1">
                <a:latin typeface="+mn-lt"/>
                <a:cs typeface="Arial"/>
              </a:rPr>
              <a:t>cruaud</a:t>
            </a:r>
            <a:r>
              <a:rPr lang="en-US" sz="1000" dirty="0">
                <a:latin typeface="+mn-lt"/>
                <a:cs typeface="Arial"/>
              </a:rPr>
              <a:t> </a:t>
            </a:r>
            <a:r>
              <a:rPr lang="en-US" sz="1000" dirty="0" err="1">
                <a:latin typeface="+mn-lt"/>
                <a:cs typeface="Arial"/>
              </a:rPr>
              <a:t>en</a:t>
            </a:r>
            <a:r>
              <a:rPr lang="en-US" sz="1000" dirty="0">
                <a:latin typeface="+mn-lt"/>
                <a:cs typeface="Arial"/>
              </a:rPr>
              <a:t> Janvier 2022, 2 chargés de mission Fanny et Cyril et </a:t>
            </a:r>
            <a:r>
              <a:rPr lang="en-US" sz="1000" dirty="0" err="1">
                <a:latin typeface="+mn-lt"/>
                <a:cs typeface="Arial"/>
              </a:rPr>
              <a:t>une</a:t>
            </a:r>
            <a:r>
              <a:rPr lang="en-US" sz="1000" dirty="0">
                <a:latin typeface="+mn-lt"/>
                <a:cs typeface="Arial"/>
              </a:rPr>
              <a:t> </a:t>
            </a:r>
            <a:r>
              <a:rPr lang="en-US" sz="1000" dirty="0" err="1">
                <a:latin typeface="+mn-lt"/>
                <a:cs typeface="Arial"/>
              </a:rPr>
              <a:t>assistante</a:t>
            </a:r>
            <a:r>
              <a:rPr lang="en-US" sz="1000" dirty="0">
                <a:latin typeface="+mn-lt"/>
                <a:cs typeface="Arial"/>
              </a:rPr>
              <a:t> administrative Céline. </a:t>
            </a:r>
          </a:p>
          <a:p>
            <a:pPr>
              <a:defRPr/>
            </a:pPr>
            <a:endParaRPr lang="en-US" sz="1000" dirty="0">
              <a:latin typeface="+mn-lt"/>
              <a:cs typeface="Arial"/>
            </a:endParaRPr>
          </a:p>
          <a:p>
            <a:pPr>
              <a:defRPr/>
            </a:pPr>
            <a:r>
              <a:rPr lang="en-US" sz="1000" dirty="0">
                <a:latin typeface="+mn-lt"/>
                <a:cs typeface="Arial"/>
              </a:rPr>
              <a:t>Les travaux du </a:t>
            </a:r>
            <a:r>
              <a:rPr lang="en-US" sz="1000" dirty="0" err="1">
                <a:latin typeface="+mn-lt"/>
                <a:cs typeface="Arial"/>
              </a:rPr>
              <a:t>groupement</a:t>
            </a:r>
            <a:r>
              <a:rPr lang="en-US" sz="1000" dirty="0">
                <a:latin typeface="+mn-lt"/>
                <a:cs typeface="Arial"/>
              </a:rPr>
              <a:t> </a:t>
            </a:r>
            <a:r>
              <a:rPr lang="en-US" sz="1000" dirty="0" err="1">
                <a:latin typeface="+mn-lt"/>
                <a:cs typeface="Arial"/>
              </a:rPr>
              <a:t>s’organisent</a:t>
            </a:r>
            <a:r>
              <a:rPr lang="en-US" sz="1000" dirty="0">
                <a:latin typeface="+mn-lt"/>
                <a:cs typeface="Arial"/>
              </a:rPr>
              <a:t> au sein de commissions de travail : il y a 15 commissions au total dans </a:t>
            </a:r>
            <a:r>
              <a:rPr lang="en-US" sz="1000" dirty="0" err="1">
                <a:latin typeface="+mn-lt"/>
                <a:cs typeface="Arial"/>
              </a:rPr>
              <a:t>lesquelles</a:t>
            </a:r>
            <a:r>
              <a:rPr lang="en-US" sz="1000" dirty="0">
                <a:latin typeface="+mn-lt"/>
                <a:cs typeface="Arial"/>
              </a:rPr>
              <a:t> 28 </a:t>
            </a:r>
            <a:r>
              <a:rPr lang="en-US" sz="1000" dirty="0" err="1">
                <a:latin typeface="+mn-lt"/>
                <a:cs typeface="Arial"/>
              </a:rPr>
              <a:t>bénévoles</a:t>
            </a:r>
            <a:r>
              <a:rPr lang="en-US" sz="1000" dirty="0">
                <a:latin typeface="+mn-lt"/>
                <a:cs typeface="Arial"/>
              </a:rPr>
              <a:t> </a:t>
            </a:r>
            <a:r>
              <a:rPr lang="en-US" sz="1000" dirty="0" err="1">
                <a:latin typeface="+mn-lt"/>
                <a:cs typeface="Arial"/>
              </a:rPr>
              <a:t>adhérents</a:t>
            </a:r>
            <a:r>
              <a:rPr lang="en-US" sz="1000" dirty="0">
                <a:latin typeface="+mn-lt"/>
                <a:cs typeface="Arial"/>
              </a:rPr>
              <a:t> </a:t>
            </a:r>
            <a:r>
              <a:rPr lang="en-US" sz="1000" dirty="0" err="1">
                <a:latin typeface="+mn-lt"/>
                <a:cs typeface="Arial"/>
              </a:rPr>
              <a:t>sont</a:t>
            </a:r>
            <a:r>
              <a:rPr lang="en-US" sz="1000" dirty="0">
                <a:latin typeface="+mn-lt"/>
                <a:cs typeface="Arial"/>
              </a:rPr>
              <a:t> </a:t>
            </a:r>
            <a:r>
              <a:rPr lang="en-US" sz="1000" dirty="0" err="1">
                <a:latin typeface="+mn-lt"/>
                <a:cs typeface="Arial"/>
              </a:rPr>
              <a:t>engagés</a:t>
            </a:r>
            <a:r>
              <a:rPr lang="en-US" sz="1000" dirty="0">
                <a:latin typeface="+mn-lt"/>
                <a:cs typeface="Arial"/>
              </a:rPr>
              <a:t> </a:t>
            </a:r>
          </a:p>
          <a:p>
            <a:pPr marL="171450" indent="-171450">
              <a:buFontTx/>
              <a:buChar char="-"/>
              <a:defRPr/>
            </a:pPr>
            <a:r>
              <a:rPr lang="en-US" sz="1000" dirty="0">
                <a:latin typeface="+mn-lt"/>
                <a:cs typeface="Arial"/>
              </a:rPr>
              <a:t>2 commissions pour la vie du GRCS</a:t>
            </a:r>
          </a:p>
          <a:p>
            <a:pPr marL="171450" indent="-171450">
              <a:buFontTx/>
              <a:buChar char="-"/>
              <a:defRPr/>
            </a:pPr>
            <a:r>
              <a:rPr lang="en-US" sz="1000" dirty="0">
                <a:latin typeface="+mn-lt"/>
                <a:cs typeface="Arial"/>
              </a:rPr>
              <a:t>6 commissions </a:t>
            </a:r>
            <a:r>
              <a:rPr lang="en-US" sz="1000" dirty="0" err="1">
                <a:latin typeface="+mn-lt"/>
                <a:cs typeface="Arial"/>
              </a:rPr>
              <a:t>thématiques</a:t>
            </a:r>
            <a:r>
              <a:rPr lang="en-US" sz="1000" dirty="0">
                <a:latin typeface="+mn-lt"/>
                <a:cs typeface="Arial"/>
              </a:rPr>
              <a:t> pour porter des actions</a:t>
            </a:r>
          </a:p>
          <a:p>
            <a:pPr marL="171450" indent="-171450">
              <a:buFontTx/>
              <a:buChar char="-"/>
              <a:defRPr/>
            </a:pPr>
            <a:r>
              <a:rPr lang="en-US" sz="1000" dirty="0">
                <a:latin typeface="+mn-lt"/>
                <a:cs typeface="Arial"/>
              </a:rPr>
              <a:t>3 commissions </a:t>
            </a:r>
            <a:r>
              <a:rPr lang="en-US" sz="1000" dirty="0" err="1">
                <a:latin typeface="+mn-lt"/>
                <a:cs typeface="Arial"/>
              </a:rPr>
              <a:t>en</a:t>
            </a:r>
            <a:r>
              <a:rPr lang="en-US" sz="1000" dirty="0">
                <a:latin typeface="+mn-lt"/>
                <a:cs typeface="Arial"/>
              </a:rPr>
              <a:t> </a:t>
            </a:r>
            <a:r>
              <a:rPr lang="en-US" sz="1000" dirty="0" err="1">
                <a:latin typeface="+mn-lt"/>
                <a:cs typeface="Arial"/>
              </a:rPr>
              <a:t>appui</a:t>
            </a:r>
            <a:r>
              <a:rPr lang="en-US" sz="1000" dirty="0">
                <a:latin typeface="+mn-lt"/>
                <a:cs typeface="Arial"/>
              </a:rPr>
              <a:t> aux </a:t>
            </a:r>
            <a:r>
              <a:rPr lang="en-US" sz="1000" dirty="0" err="1">
                <a:latin typeface="+mn-lt"/>
                <a:cs typeface="Arial"/>
              </a:rPr>
              <a:t>centres</a:t>
            </a:r>
            <a:r>
              <a:rPr lang="en-US" sz="1000" dirty="0">
                <a:latin typeface="+mn-lt"/>
                <a:cs typeface="Arial"/>
              </a:rPr>
              <a:t> de </a:t>
            </a:r>
            <a:r>
              <a:rPr lang="en-US" sz="1000" dirty="0" err="1">
                <a:latin typeface="+mn-lt"/>
                <a:cs typeface="Arial"/>
              </a:rPr>
              <a:t>santé</a:t>
            </a:r>
            <a:r>
              <a:rPr lang="en-US" sz="1000" dirty="0">
                <a:latin typeface="+mn-lt"/>
                <a:cs typeface="Arial"/>
              </a:rPr>
              <a:t> et </a:t>
            </a:r>
            <a:r>
              <a:rPr lang="en-US" sz="1000" dirty="0" err="1">
                <a:latin typeface="+mn-lt"/>
                <a:cs typeface="Arial"/>
              </a:rPr>
              <a:t>porteurs</a:t>
            </a:r>
            <a:r>
              <a:rPr lang="en-US" sz="1000" dirty="0">
                <a:latin typeface="+mn-lt"/>
                <a:cs typeface="Arial"/>
              </a:rPr>
              <a:t> de </a:t>
            </a:r>
            <a:r>
              <a:rPr lang="en-US" sz="1000" dirty="0" err="1">
                <a:latin typeface="+mn-lt"/>
                <a:cs typeface="Arial"/>
              </a:rPr>
              <a:t>projet</a:t>
            </a:r>
            <a:endParaRPr lang="en-US" sz="1000" dirty="0">
              <a:latin typeface="+mn-lt"/>
              <a:cs typeface="Arial"/>
            </a:endParaRPr>
          </a:p>
          <a:p>
            <a:pPr marL="171450" indent="-171450">
              <a:buFontTx/>
              <a:buChar char="-"/>
              <a:defRPr/>
            </a:pPr>
            <a:r>
              <a:rPr lang="en-US" sz="1000" dirty="0">
                <a:latin typeface="+mn-lt"/>
                <a:cs typeface="Arial"/>
              </a:rPr>
              <a:t>4 commissions </a:t>
            </a:r>
            <a:r>
              <a:rPr lang="en-US" sz="1000" dirty="0" err="1">
                <a:latin typeface="+mn-lt"/>
                <a:cs typeface="Arial"/>
              </a:rPr>
              <a:t>en</a:t>
            </a:r>
            <a:r>
              <a:rPr lang="en-US" sz="1000" dirty="0">
                <a:latin typeface="+mn-lt"/>
                <a:cs typeface="Arial"/>
              </a:rPr>
              <a:t> lien avec les relations </a:t>
            </a:r>
            <a:r>
              <a:rPr lang="en-US" sz="1000" dirty="0" err="1">
                <a:latin typeface="+mn-lt"/>
                <a:cs typeface="Arial"/>
              </a:rPr>
              <a:t>partenariales</a:t>
            </a:r>
            <a:endParaRPr lang="en-US" sz="1000" dirty="0">
              <a:latin typeface="+mn-lt"/>
              <a:cs typeface="Arial"/>
            </a:endParaRPr>
          </a:p>
        </p:txBody>
      </p:sp>
      <p:sp>
        <p:nvSpPr>
          <p:cNvPr id="21508" name="Espace réservé du numéro de diapositive 3">
            <a:extLst>
              <a:ext uri="{FF2B5EF4-FFF2-40B4-BE49-F238E27FC236}">
                <a16:creationId xmlns:a16="http://schemas.microsoft.com/office/drawing/2014/main" id="{7B7DE994-5472-39CE-0BD8-712231B197F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2A6BB9-1109-4688-B4F0-6712EB391795}"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B2D78A12-C579-CB4E-FBED-52AF7CC46268}"/>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B2D56E58-F5A5-92CA-605C-A50335B6B43C}"/>
              </a:ext>
            </a:extLst>
          </p:cNvPr>
          <p:cNvSpPr>
            <a:spLocks noGrp="1"/>
          </p:cNvSpPr>
          <p:nvPr>
            <p:ph type="body" idx="1"/>
          </p:nvPr>
        </p:nvSpPr>
        <p:spPr/>
        <p:txBody>
          <a:bodyPr/>
          <a:lstStyle/>
          <a:p>
            <a:pPr>
              <a:defRPr/>
            </a:pPr>
            <a:r>
              <a:rPr lang="fr-FR" sz="1000" dirty="0">
                <a:latin typeface="+mn-lt"/>
              </a:rPr>
              <a:t>Annie</a:t>
            </a:r>
          </a:p>
          <a:p>
            <a:pPr>
              <a:defRPr/>
            </a:pPr>
            <a:endParaRPr lang="fr-FR" sz="1000" dirty="0">
              <a:latin typeface="+mn-lt"/>
            </a:endParaRPr>
          </a:p>
          <a:p>
            <a:pPr>
              <a:defRPr/>
            </a:pPr>
            <a:r>
              <a:rPr lang="fr-FR" sz="1000" dirty="0">
                <a:latin typeface="+mn-lt"/>
              </a:rPr>
              <a:t>Le GRCS a effectivement pour mission de venir en appui à la réflexion régionale sur l’offre de soins de premier recours et de </a:t>
            </a:r>
            <a:r>
              <a:rPr lang="fr-FR" sz="1000" dirty="0">
                <a:latin typeface="+mn-lt"/>
                <a:cs typeface="+mn-cs"/>
              </a:rPr>
              <a:t>représenter les centres de santé dans le paysage sanitaire régional.</a:t>
            </a:r>
          </a:p>
          <a:p>
            <a:pPr>
              <a:defRPr/>
            </a:pPr>
            <a:endParaRPr lang="fr-FR" sz="1000" dirty="0">
              <a:latin typeface="+mn-lt"/>
              <a:cs typeface="+mn-cs"/>
            </a:endParaRPr>
          </a:p>
          <a:p>
            <a:pPr>
              <a:defRPr/>
            </a:pPr>
            <a:endParaRPr lang="fr-FR" sz="1000" dirty="0">
              <a:latin typeface="+mn-lt"/>
            </a:endParaRPr>
          </a:p>
        </p:txBody>
      </p:sp>
      <p:sp>
        <p:nvSpPr>
          <p:cNvPr id="23556" name="Espace réservé du numéro de diapositive 3">
            <a:extLst>
              <a:ext uri="{FF2B5EF4-FFF2-40B4-BE49-F238E27FC236}">
                <a16:creationId xmlns:a16="http://schemas.microsoft.com/office/drawing/2014/main" id="{6E1DA954-CFD9-B8B5-CBC0-A0D80B89657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4939BC-7CA3-44DC-A8D5-4C4DC80C56D9}"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68AD308D-31A4-0C07-FC15-51FB3AFE39BB}"/>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95F03758-3EED-3738-4F7A-98F438BB6862}"/>
              </a:ext>
            </a:extLst>
          </p:cNvPr>
          <p:cNvSpPr>
            <a:spLocks noGrp="1"/>
          </p:cNvSpPr>
          <p:nvPr>
            <p:ph type="body" idx="1"/>
          </p:nvPr>
        </p:nvSpPr>
        <p:spPr/>
        <p:txBody>
          <a:bodyPr/>
          <a:lstStyle/>
          <a:p>
            <a:pPr>
              <a:defRPr/>
            </a:pPr>
            <a:r>
              <a:rPr lang="fr-FR" sz="1000" dirty="0">
                <a:latin typeface="+mn-lt"/>
              </a:rPr>
              <a:t>Annie</a:t>
            </a:r>
          </a:p>
          <a:p>
            <a:pPr>
              <a:defRPr/>
            </a:pPr>
            <a:endParaRPr lang="fr-FR" sz="1000" dirty="0">
              <a:latin typeface="+mn-lt"/>
              <a:cs typeface="+mn-cs"/>
            </a:endParaRPr>
          </a:p>
          <a:p>
            <a:pPr>
              <a:defRPr/>
            </a:pPr>
            <a:r>
              <a:rPr lang="fr-FR" sz="1000" dirty="0">
                <a:latin typeface="+mn-lt"/>
                <a:cs typeface="+mn-cs"/>
              </a:rPr>
              <a:t>Pour rappel, le GRCS est l’interlocuteur représentatif des centres de santé et fédérations en région . </a:t>
            </a:r>
          </a:p>
          <a:p>
            <a:pPr>
              <a:defRPr/>
            </a:pPr>
            <a:endParaRPr lang="fr-FR" sz="1000" dirty="0">
              <a:latin typeface="+mn-lt"/>
              <a:cs typeface="+mn-cs"/>
            </a:endParaRPr>
          </a:p>
          <a:p>
            <a:pPr>
              <a:defRPr/>
            </a:pPr>
            <a:r>
              <a:rPr lang="fr-FR" sz="1000" dirty="0">
                <a:latin typeface="+mn-lt"/>
                <a:cs typeface="+mn-cs"/>
              </a:rPr>
              <a:t>Il a pour mission de contribuer à l’élaboration des politiques publiques de santé. </a:t>
            </a:r>
          </a:p>
          <a:p>
            <a:pPr>
              <a:defRPr/>
            </a:pPr>
            <a:endParaRPr lang="fr-FR" sz="1000" dirty="0">
              <a:latin typeface="+mn-lt"/>
              <a:cs typeface="+mn-cs"/>
            </a:endParaRPr>
          </a:p>
          <a:p>
            <a:pPr>
              <a:defRPr/>
            </a:pPr>
            <a:r>
              <a:rPr lang="fr-FR" sz="1000" dirty="0">
                <a:latin typeface="+mn-lt"/>
                <a:cs typeface="+mn-cs"/>
              </a:rPr>
              <a:t>Son champ d’intervention est régional </a:t>
            </a:r>
          </a:p>
          <a:p>
            <a:pPr>
              <a:defRPr/>
            </a:pPr>
            <a:endParaRPr lang="fr-FR" sz="1000" dirty="0">
              <a:latin typeface="+mn-lt"/>
              <a:cs typeface="+mn-cs"/>
            </a:endParaRPr>
          </a:p>
          <a:p>
            <a:pPr>
              <a:defRPr/>
            </a:pPr>
            <a:r>
              <a:rPr lang="fr-FR" sz="1000" dirty="0">
                <a:latin typeface="+mn-lt"/>
                <a:cs typeface="+mn-cs"/>
              </a:rPr>
              <a:t>Pour ce faire, il s’appuie sur un réseau de représentants volontaires au niveau départemental et conduit des travaux en liens étroits avec l’ARS, la Région et la DCGDR. </a:t>
            </a:r>
          </a:p>
          <a:p>
            <a:pPr>
              <a:defRPr/>
            </a:pPr>
            <a:endParaRPr lang="fr-FR" sz="1000" dirty="0">
              <a:latin typeface="+mn-lt"/>
              <a:cs typeface="+mn-cs"/>
            </a:endParaRPr>
          </a:p>
          <a:p>
            <a:pPr>
              <a:defRPr/>
            </a:pPr>
            <a:r>
              <a:rPr lang="fr-FR" sz="1000" dirty="0">
                <a:latin typeface="+mn-lt"/>
                <a:cs typeface="+mn-cs"/>
              </a:rPr>
              <a:t>Nous avons par exemple tenu </a:t>
            </a:r>
            <a:r>
              <a:rPr lang="fr-FR" sz="1000" dirty="0">
                <a:solidFill>
                  <a:srgbClr val="000000"/>
                </a:solidFill>
                <a:latin typeface="+mn-lt"/>
                <a:ea typeface="Arial Narrow" panose="020B0606020202030204" pitchFamily="34" charset="0"/>
                <a:cs typeface="Arial Narrow" panose="020B0606020202030204" pitchFamily="34" charset="0"/>
              </a:rPr>
              <a:t>8 visio-conférences avec l’ARS 2021 afin de p</a:t>
            </a:r>
            <a:r>
              <a:rPr lang="fr-FR" sz="1000" b="1" dirty="0">
                <a:solidFill>
                  <a:srgbClr val="000000"/>
                </a:solidFill>
                <a:latin typeface="+mn-lt"/>
                <a:ea typeface="Arial Narrow" panose="020B0606020202030204" pitchFamily="34" charset="0"/>
                <a:cs typeface="Arial Narrow" panose="020B0606020202030204" pitchFamily="34" charset="0"/>
              </a:rPr>
              <a:t>orter les remontées terrain</a:t>
            </a:r>
            <a:r>
              <a:rPr lang="fr-FR" sz="1000" dirty="0">
                <a:solidFill>
                  <a:srgbClr val="000000"/>
                </a:solidFill>
                <a:latin typeface="+mn-lt"/>
                <a:ea typeface="Arial Narrow" panose="020B0606020202030204" pitchFamily="34" charset="0"/>
                <a:cs typeface="Arial Narrow" panose="020B0606020202030204" pitchFamily="34" charset="0"/>
              </a:rPr>
              <a:t> des centres de santé, faire part des d</a:t>
            </a:r>
            <a:r>
              <a:rPr lang="fr-FR" sz="1000" b="1" dirty="0">
                <a:solidFill>
                  <a:srgbClr val="000000"/>
                </a:solidFill>
                <a:latin typeface="+mn-lt"/>
                <a:ea typeface="Arial Narrow" panose="020B0606020202030204" pitchFamily="34" charset="0"/>
                <a:cs typeface="Arial Narrow" panose="020B0606020202030204" pitchFamily="34" charset="0"/>
              </a:rPr>
              <a:t>ifficultés rencontrées </a:t>
            </a:r>
            <a:r>
              <a:rPr lang="fr-FR" sz="1000" dirty="0">
                <a:latin typeface="+mn-lt"/>
                <a:ea typeface="Arial Narrow" panose="020B0606020202030204" pitchFamily="34" charset="0"/>
                <a:cs typeface="Calibri" panose="020F0502020204030204" pitchFamily="34" charset="0"/>
              </a:rPr>
              <a:t>et réfléchir </a:t>
            </a:r>
            <a:r>
              <a:rPr lang="fr-FR" sz="1000" b="1" dirty="0">
                <a:solidFill>
                  <a:srgbClr val="000000"/>
                </a:solidFill>
                <a:latin typeface="+mn-lt"/>
                <a:ea typeface="Arial Narrow" panose="020B0606020202030204" pitchFamily="34" charset="0"/>
                <a:cs typeface="Arial Narrow" panose="020B0606020202030204" pitchFamily="34" charset="0"/>
              </a:rPr>
              <a:t>aux dispositifs</a:t>
            </a:r>
            <a:r>
              <a:rPr lang="fr-FR" sz="1000" dirty="0">
                <a:solidFill>
                  <a:srgbClr val="000000"/>
                </a:solidFill>
                <a:latin typeface="+mn-lt"/>
                <a:ea typeface="Arial Narrow" panose="020B0606020202030204" pitchFamily="34" charset="0"/>
                <a:cs typeface="Arial Narrow" panose="020B0606020202030204" pitchFamily="34" charset="0"/>
              </a:rPr>
              <a:t> à déployer </a:t>
            </a:r>
            <a:r>
              <a:rPr lang="fr-FR" sz="1000" b="1" dirty="0">
                <a:solidFill>
                  <a:srgbClr val="000000"/>
                </a:solidFill>
                <a:latin typeface="+mn-lt"/>
                <a:ea typeface="Arial Narrow" panose="020B0606020202030204" pitchFamily="34" charset="0"/>
                <a:cs typeface="Arial Narrow" panose="020B0606020202030204" pitchFamily="34" charset="0"/>
              </a:rPr>
              <a:t>pour favoriser et ou faciliter l'action </a:t>
            </a:r>
            <a:r>
              <a:rPr lang="fr-FR" sz="1000" dirty="0">
                <a:solidFill>
                  <a:srgbClr val="000000"/>
                </a:solidFill>
                <a:latin typeface="+mn-lt"/>
                <a:ea typeface="Arial Narrow" panose="020B0606020202030204" pitchFamily="34" charset="0"/>
                <a:cs typeface="Arial Narrow" panose="020B0606020202030204" pitchFamily="34" charset="0"/>
              </a:rPr>
              <a:t>des centres de santé. C’est dans ce cadre notamment qu’a été mise en place l’aide financière pour les </a:t>
            </a:r>
            <a:r>
              <a:rPr lang="fr-FR" sz="1000" dirty="0" err="1">
                <a:solidFill>
                  <a:srgbClr val="000000"/>
                </a:solidFill>
                <a:latin typeface="+mn-lt"/>
                <a:ea typeface="Arial Narrow" panose="020B0606020202030204" pitchFamily="34" charset="0"/>
                <a:cs typeface="Arial Narrow" panose="020B0606020202030204" pitchFamily="34" charset="0"/>
              </a:rPr>
              <a:t>infimiers</a:t>
            </a:r>
            <a:r>
              <a:rPr lang="fr-FR" sz="1000" dirty="0">
                <a:solidFill>
                  <a:srgbClr val="000000"/>
                </a:solidFill>
                <a:latin typeface="+mn-lt"/>
                <a:ea typeface="Arial Narrow" panose="020B0606020202030204" pitchFamily="34" charset="0"/>
                <a:cs typeface="Arial Narrow" panose="020B0606020202030204" pitchFamily="34" charset="0"/>
              </a:rPr>
              <a:t> et </a:t>
            </a:r>
            <a:r>
              <a:rPr lang="fr-FR" sz="1000" dirty="0" err="1">
                <a:solidFill>
                  <a:srgbClr val="000000"/>
                </a:solidFill>
                <a:latin typeface="+mn-lt"/>
                <a:ea typeface="Arial Narrow" panose="020B0606020202030204" pitchFamily="34" charset="0"/>
                <a:cs typeface="Arial Narrow" panose="020B0606020202030204" pitchFamily="34" charset="0"/>
              </a:rPr>
              <a:t>infirmieres</a:t>
            </a:r>
            <a:r>
              <a:rPr lang="fr-FR" sz="1000" dirty="0">
                <a:solidFill>
                  <a:srgbClr val="000000"/>
                </a:solidFill>
                <a:latin typeface="+mn-lt"/>
                <a:ea typeface="Arial Narrow" panose="020B0606020202030204" pitchFamily="34" charset="0"/>
                <a:cs typeface="Arial Narrow" panose="020B0606020202030204" pitchFamily="34" charset="0"/>
              </a:rPr>
              <a:t> salariées des centre de santé qui partent en formation IPA. </a:t>
            </a:r>
          </a:p>
          <a:p>
            <a:pPr>
              <a:defRPr/>
            </a:pPr>
            <a:endParaRPr lang="fr-FR" sz="1000" dirty="0">
              <a:solidFill>
                <a:srgbClr val="000000"/>
              </a:solidFill>
              <a:latin typeface="+mn-lt"/>
            </a:endParaRPr>
          </a:p>
          <a:p>
            <a:pPr>
              <a:defRPr/>
            </a:pPr>
            <a:r>
              <a:rPr lang="fr-FR" sz="1000" dirty="0">
                <a:solidFill>
                  <a:srgbClr val="000000"/>
                </a:solidFill>
                <a:latin typeface="+mn-lt"/>
              </a:rPr>
              <a:t>Par ailleurs, nous construisons des partenariats avec toutes structures régionales intéressées pour renforcer la visibilité des centres de santé.</a:t>
            </a:r>
          </a:p>
          <a:p>
            <a:pPr>
              <a:defRPr/>
            </a:pPr>
            <a:endParaRPr lang="fr-FR" sz="1000" dirty="0">
              <a:latin typeface="+mn-lt"/>
            </a:endParaRPr>
          </a:p>
          <a:p>
            <a:pPr>
              <a:defRPr/>
            </a:pPr>
            <a:endParaRPr lang="fr-FR" sz="1000" dirty="0">
              <a:latin typeface="+mn-lt"/>
            </a:endParaRPr>
          </a:p>
        </p:txBody>
      </p:sp>
      <p:sp>
        <p:nvSpPr>
          <p:cNvPr id="25604" name="Espace réservé du numéro de diapositive 3">
            <a:extLst>
              <a:ext uri="{FF2B5EF4-FFF2-40B4-BE49-F238E27FC236}">
                <a16:creationId xmlns:a16="http://schemas.microsoft.com/office/drawing/2014/main" id="{5CC08FAD-BE0B-E608-3D2F-D1C6386A124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E65336-3B76-4ECF-A3B1-BCA4668F411B}" type="slidenum">
              <a:rPr kumimoji="0" lang="fr-FR" altLang="fr-FR"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4"/>
            <a:ext cx="7768959" cy="1646302"/>
          </a:xfrm>
        </p:spPr>
        <p:txBody>
          <a:bodyPr anchor="b">
            <a:noAutofit/>
          </a:bodyPr>
          <a:lstStyle>
            <a:lvl1pPr algn="r">
              <a:defRPr sz="5400">
                <a:solidFill>
                  <a:schemeClr val="accent1">
                    <a:lumMod val="7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507462" y="4050837"/>
            <a:ext cx="7768959"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583D95C-D6A2-44AB-8892-ED7A31E75095}"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67149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6CC50E-B037-462F-A200-3016AD185C3A}"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10637516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470400"/>
            <a:ext cx="8463620"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6ED8BA3-96FA-4D93-A2C0-6C84FC140DF6}"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
        <p:nvSpPr>
          <p:cNvPr id="24" name="TextBox 23"/>
          <p:cNvSpPr txBox="1"/>
          <p:nvPr/>
        </p:nvSpPr>
        <p:spPr>
          <a:xfrm>
            <a:off x="643617" y="790378"/>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Tree>
    <p:extLst>
      <p:ext uri="{BB962C8B-B14F-4D97-AF65-F5344CB8AC3E}">
        <p14:creationId xmlns:p14="http://schemas.microsoft.com/office/powerpoint/2010/main" val="26043343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12799" y="1931988"/>
            <a:ext cx="8463620"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90FC356-0D51-4F52-804F-E9BC6C592CAF}"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22706916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24" name="TextBox 23"/>
          <p:cNvSpPr txBox="1"/>
          <p:nvPr/>
        </p:nvSpPr>
        <p:spPr>
          <a:xfrm>
            <a:off x="643617" y="790378"/>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Tree>
    <p:extLst>
      <p:ext uri="{BB962C8B-B14F-4D97-AF65-F5344CB8AC3E}">
        <p14:creationId xmlns:p14="http://schemas.microsoft.com/office/powerpoint/2010/main" val="1664281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821133" y="609600"/>
            <a:ext cx="8455287"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5627611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196233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3"/>
            <a:ext cx="130508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812800" y="609603"/>
            <a:ext cx="6926701"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1618FE-5AE3-4887-BDAC-A621E2D2082D}"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347952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847-D356-703B-8523-70AEFF2C695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02A88CB-CA7B-6770-9EF2-527F17C05776}"/>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02B1CFCC-6B42-7E8C-49BF-D31612C6D5E2}"/>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Image 14">
            <a:extLst>
              <a:ext uri="{FF2B5EF4-FFF2-40B4-BE49-F238E27FC236}">
                <a16:creationId xmlns:a16="http://schemas.microsoft.com/office/drawing/2014/main" id="{92C307CD-DFA7-3F07-C8B0-F646A64F7C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78425" y="6462713"/>
            <a:ext cx="1831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8" name="Date Placeholder 3">
            <a:extLst>
              <a:ext uri="{FF2B5EF4-FFF2-40B4-BE49-F238E27FC236}">
                <a16:creationId xmlns:a16="http://schemas.microsoft.com/office/drawing/2014/main" id="{DAA5AB08-C94D-5472-79C3-CCAA56EAD15B}"/>
              </a:ext>
            </a:extLst>
          </p:cNvPr>
          <p:cNvSpPr>
            <a:spLocks noGrp="1"/>
          </p:cNvSpPr>
          <p:nvPr>
            <p:ph type="dt" sz="half" idx="10"/>
          </p:nvPr>
        </p:nvSpPr>
        <p:spPr/>
        <p:txBody>
          <a:bodyPr/>
          <a:lstStyle>
            <a:lvl1pPr>
              <a:defRPr/>
            </a:lvl1pPr>
          </a:lstStyle>
          <a:p>
            <a:pPr>
              <a:defRPr/>
            </a:pPr>
            <a:fld id="{5E4E0433-E787-4F9F-8A15-11C72206926E}" type="datetimeFigureOut">
              <a:rPr lang="en-US"/>
              <a:pPr>
                <a:defRPr/>
              </a:pPr>
              <a:t>6/30/2022</a:t>
            </a:fld>
            <a:endParaRPr lang="en-US"/>
          </a:p>
        </p:txBody>
      </p:sp>
      <p:sp>
        <p:nvSpPr>
          <p:cNvPr id="9" name="Footer Placeholder 4">
            <a:extLst>
              <a:ext uri="{FF2B5EF4-FFF2-40B4-BE49-F238E27FC236}">
                <a16:creationId xmlns:a16="http://schemas.microsoft.com/office/drawing/2014/main" id="{76232DC6-3882-3EFC-A6EB-4C5C843D4D3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98B7A48-7698-167E-54B7-441257830609}"/>
              </a:ext>
            </a:extLst>
          </p:cNvPr>
          <p:cNvSpPr>
            <a:spLocks noGrp="1"/>
          </p:cNvSpPr>
          <p:nvPr>
            <p:ph type="sldNum" sz="quarter" idx="12"/>
          </p:nvPr>
        </p:nvSpPr>
        <p:spPr/>
        <p:txBody>
          <a:bodyPr/>
          <a:lstStyle>
            <a:lvl1pPr>
              <a:defRPr/>
            </a:lvl1pPr>
          </a:lstStyle>
          <a:p>
            <a:pPr>
              <a:defRPr/>
            </a:pPr>
            <a:fld id="{EDF14E45-447E-4258-BFC6-3F9BC4B3CCF7}" type="slidenum">
              <a:rPr lang="en-US"/>
              <a:pPr>
                <a:defRPr/>
              </a:pPr>
              <a:t>‹N°›</a:t>
            </a:fld>
            <a:endParaRPr lang="en-US"/>
          </a:p>
        </p:txBody>
      </p:sp>
    </p:spTree>
    <p:extLst>
      <p:ext uri="{BB962C8B-B14F-4D97-AF65-F5344CB8AC3E}">
        <p14:creationId xmlns:p14="http://schemas.microsoft.com/office/powerpoint/2010/main" val="254178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655B970F-2D9D-219B-C709-CE5FA1864504}"/>
              </a:ext>
            </a:extLst>
          </p:cNvPr>
          <p:cNvSpPr>
            <a:spLocks noGrp="1"/>
          </p:cNvSpPr>
          <p:nvPr>
            <p:ph type="dt" sz="half" idx="10"/>
          </p:nvPr>
        </p:nvSpPr>
        <p:spPr/>
        <p:txBody>
          <a:bodyPr/>
          <a:lstStyle>
            <a:lvl1pPr>
              <a:defRPr/>
            </a:lvl1pPr>
          </a:lstStyle>
          <a:p>
            <a:pPr>
              <a:defRPr/>
            </a:pPr>
            <a:fld id="{B4E47CF8-1F09-4898-AB51-B96B9BADF674}" type="datetimeFigureOut">
              <a:rPr lang="en-US"/>
              <a:pPr>
                <a:defRPr/>
              </a:pPr>
              <a:t>6/30/2022</a:t>
            </a:fld>
            <a:endParaRPr lang="en-US"/>
          </a:p>
        </p:txBody>
      </p:sp>
      <p:sp>
        <p:nvSpPr>
          <p:cNvPr id="5" name="Footer Placeholder 4">
            <a:extLst>
              <a:ext uri="{FF2B5EF4-FFF2-40B4-BE49-F238E27FC236}">
                <a16:creationId xmlns:a16="http://schemas.microsoft.com/office/drawing/2014/main" id="{405ACC9D-0633-AF6A-ED1A-1E603C0A32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4B96D9-0850-8206-961E-6334CC0FBB81}"/>
              </a:ext>
            </a:extLst>
          </p:cNvPr>
          <p:cNvSpPr>
            <a:spLocks noGrp="1"/>
          </p:cNvSpPr>
          <p:nvPr>
            <p:ph type="sldNum" sz="quarter" idx="12"/>
          </p:nvPr>
        </p:nvSpPr>
        <p:spPr/>
        <p:txBody>
          <a:bodyPr/>
          <a:lstStyle>
            <a:lvl1pPr>
              <a:defRPr/>
            </a:lvl1pPr>
          </a:lstStyle>
          <a:p>
            <a:pPr>
              <a:defRPr/>
            </a:pPr>
            <a:fld id="{2D5D315B-E365-4912-B6F9-3C9626D1317C}" type="slidenum">
              <a:rPr lang="en-US"/>
              <a:pPr>
                <a:defRPr/>
              </a:pPr>
              <a:t>‹N°›</a:t>
            </a:fld>
            <a:endParaRPr lang="en-US"/>
          </a:p>
        </p:txBody>
      </p:sp>
    </p:spTree>
    <p:extLst>
      <p:ext uri="{BB962C8B-B14F-4D97-AF65-F5344CB8AC3E}">
        <p14:creationId xmlns:p14="http://schemas.microsoft.com/office/powerpoint/2010/main" val="3392800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D98B9-672C-9DA7-E835-A6F27FCDB156}"/>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5204FC0-3E71-EB87-3F31-EECB30FCF215}"/>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FF1A512A-2294-4929-592C-F0FCA71720B3}"/>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7" name="Date Placeholder 3">
            <a:extLst>
              <a:ext uri="{FF2B5EF4-FFF2-40B4-BE49-F238E27FC236}">
                <a16:creationId xmlns:a16="http://schemas.microsoft.com/office/drawing/2014/main" id="{E0B548F5-5A8D-83FB-F000-5CA18FB8F043}"/>
              </a:ext>
            </a:extLst>
          </p:cNvPr>
          <p:cNvSpPr>
            <a:spLocks noGrp="1"/>
          </p:cNvSpPr>
          <p:nvPr>
            <p:ph type="dt" sz="half" idx="10"/>
          </p:nvPr>
        </p:nvSpPr>
        <p:spPr/>
        <p:txBody>
          <a:bodyPr/>
          <a:lstStyle>
            <a:lvl1pPr>
              <a:defRPr/>
            </a:lvl1pPr>
          </a:lstStyle>
          <a:p>
            <a:pPr>
              <a:defRPr/>
            </a:pPr>
            <a:fld id="{15A7B3B1-FFC0-4DE2-85D4-B2FDCBAA2C31}" type="datetimeFigureOut">
              <a:rPr lang="en-US"/>
              <a:pPr>
                <a:defRPr/>
              </a:pPr>
              <a:t>6/30/2022</a:t>
            </a:fld>
            <a:endParaRPr lang="en-US"/>
          </a:p>
        </p:txBody>
      </p:sp>
      <p:sp>
        <p:nvSpPr>
          <p:cNvPr id="8" name="Footer Placeholder 4">
            <a:extLst>
              <a:ext uri="{FF2B5EF4-FFF2-40B4-BE49-F238E27FC236}">
                <a16:creationId xmlns:a16="http://schemas.microsoft.com/office/drawing/2014/main" id="{B7FB14E9-27D1-5BBC-A428-8842BFF18A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C97CA12-7577-94AF-2CF0-C9221E9977A3}"/>
              </a:ext>
            </a:extLst>
          </p:cNvPr>
          <p:cNvSpPr>
            <a:spLocks noGrp="1"/>
          </p:cNvSpPr>
          <p:nvPr>
            <p:ph type="sldNum" sz="quarter" idx="12"/>
          </p:nvPr>
        </p:nvSpPr>
        <p:spPr/>
        <p:txBody>
          <a:bodyPr/>
          <a:lstStyle>
            <a:lvl1pPr>
              <a:defRPr/>
            </a:lvl1pPr>
          </a:lstStyle>
          <a:p>
            <a:pPr>
              <a:defRPr/>
            </a:pPr>
            <a:fld id="{8149BCD1-19E8-4DEB-8C5F-B875BD36147A}" type="slidenum">
              <a:rPr lang="en-US"/>
              <a:pPr>
                <a:defRPr/>
              </a:pPr>
              <a:t>‹N°›</a:t>
            </a:fld>
            <a:endParaRPr lang="en-US"/>
          </a:p>
        </p:txBody>
      </p:sp>
    </p:spTree>
    <p:extLst>
      <p:ext uri="{BB962C8B-B14F-4D97-AF65-F5344CB8AC3E}">
        <p14:creationId xmlns:p14="http://schemas.microsoft.com/office/powerpoint/2010/main" val="120791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89097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45ECB719-F776-1895-5C72-297A4BF5669D}"/>
              </a:ext>
            </a:extLst>
          </p:cNvPr>
          <p:cNvSpPr>
            <a:spLocks noGrp="1"/>
          </p:cNvSpPr>
          <p:nvPr>
            <p:ph type="dt" sz="half" idx="10"/>
          </p:nvPr>
        </p:nvSpPr>
        <p:spPr/>
        <p:txBody>
          <a:bodyPr/>
          <a:lstStyle>
            <a:lvl1pPr>
              <a:defRPr/>
            </a:lvl1pPr>
          </a:lstStyle>
          <a:p>
            <a:pPr>
              <a:defRPr/>
            </a:pPr>
            <a:fld id="{D69A488A-FC69-4AC4-A4C5-2088802BE28C}" type="datetimeFigureOut">
              <a:rPr lang="en-US"/>
              <a:pPr>
                <a:defRPr/>
              </a:pPr>
              <a:t>6/30/2022</a:t>
            </a:fld>
            <a:endParaRPr lang="en-US"/>
          </a:p>
        </p:txBody>
      </p:sp>
      <p:sp>
        <p:nvSpPr>
          <p:cNvPr id="6" name="Footer Placeholder 4">
            <a:extLst>
              <a:ext uri="{FF2B5EF4-FFF2-40B4-BE49-F238E27FC236}">
                <a16:creationId xmlns:a16="http://schemas.microsoft.com/office/drawing/2014/main" id="{7E4AF209-1BB7-5882-47A7-F8DCD29452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751B92-0E8D-3D83-1FC5-7EE05B125707}"/>
              </a:ext>
            </a:extLst>
          </p:cNvPr>
          <p:cNvSpPr>
            <a:spLocks noGrp="1"/>
          </p:cNvSpPr>
          <p:nvPr>
            <p:ph type="sldNum" sz="quarter" idx="12"/>
          </p:nvPr>
        </p:nvSpPr>
        <p:spPr/>
        <p:txBody>
          <a:bodyPr/>
          <a:lstStyle>
            <a:lvl1pPr>
              <a:defRPr/>
            </a:lvl1pPr>
          </a:lstStyle>
          <a:p>
            <a:pPr>
              <a:defRPr/>
            </a:pPr>
            <a:fld id="{4FF2FC06-524C-469C-A012-4A2FE040A168}" type="slidenum">
              <a:rPr lang="en-US"/>
              <a:pPr>
                <a:defRPr/>
              </a:pPr>
              <a:t>‹N°›</a:t>
            </a:fld>
            <a:endParaRPr lang="en-US"/>
          </a:p>
        </p:txBody>
      </p:sp>
    </p:spTree>
    <p:extLst>
      <p:ext uri="{BB962C8B-B14F-4D97-AF65-F5344CB8AC3E}">
        <p14:creationId xmlns:p14="http://schemas.microsoft.com/office/powerpoint/2010/main" val="703040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dirty="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6EAFCCE8-D3F1-3F4E-5836-94656EFB046F}"/>
              </a:ext>
            </a:extLst>
          </p:cNvPr>
          <p:cNvSpPr>
            <a:spLocks noGrp="1"/>
          </p:cNvSpPr>
          <p:nvPr>
            <p:ph type="dt" sz="half" idx="10"/>
          </p:nvPr>
        </p:nvSpPr>
        <p:spPr/>
        <p:txBody>
          <a:bodyPr/>
          <a:lstStyle>
            <a:lvl1pPr>
              <a:defRPr/>
            </a:lvl1pPr>
          </a:lstStyle>
          <a:p>
            <a:pPr>
              <a:defRPr/>
            </a:pPr>
            <a:fld id="{46C0EF96-3E8A-4319-AB5B-580B11CF7D85}" type="datetimeFigureOut">
              <a:rPr lang="en-US"/>
              <a:pPr>
                <a:defRPr/>
              </a:pPr>
              <a:t>6/30/2022</a:t>
            </a:fld>
            <a:endParaRPr lang="en-US"/>
          </a:p>
        </p:txBody>
      </p:sp>
      <p:sp>
        <p:nvSpPr>
          <p:cNvPr id="8" name="Footer Placeholder 4">
            <a:extLst>
              <a:ext uri="{FF2B5EF4-FFF2-40B4-BE49-F238E27FC236}">
                <a16:creationId xmlns:a16="http://schemas.microsoft.com/office/drawing/2014/main" id="{0551539A-1C01-636F-D876-A09A82AD14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EC99269-1FD0-C43C-8097-2D868FEC022C}"/>
              </a:ext>
            </a:extLst>
          </p:cNvPr>
          <p:cNvSpPr>
            <a:spLocks noGrp="1"/>
          </p:cNvSpPr>
          <p:nvPr>
            <p:ph type="sldNum" sz="quarter" idx="12"/>
          </p:nvPr>
        </p:nvSpPr>
        <p:spPr/>
        <p:txBody>
          <a:bodyPr/>
          <a:lstStyle>
            <a:lvl1pPr>
              <a:defRPr/>
            </a:lvl1pPr>
          </a:lstStyle>
          <a:p>
            <a:pPr>
              <a:defRPr/>
            </a:pPr>
            <a:fld id="{5A4EEFFC-5E05-4714-A892-266454913545}" type="slidenum">
              <a:rPr lang="en-US"/>
              <a:pPr>
                <a:defRPr/>
              </a:pPr>
              <a:t>‹N°›</a:t>
            </a:fld>
            <a:endParaRPr lang="en-US"/>
          </a:p>
        </p:txBody>
      </p:sp>
    </p:spTree>
    <p:extLst>
      <p:ext uri="{BB962C8B-B14F-4D97-AF65-F5344CB8AC3E}">
        <p14:creationId xmlns:p14="http://schemas.microsoft.com/office/powerpoint/2010/main" val="114649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DF16E32C-6EC9-87CE-C40B-DA667CC09B38}"/>
              </a:ext>
            </a:extLst>
          </p:cNvPr>
          <p:cNvSpPr>
            <a:spLocks noGrp="1"/>
          </p:cNvSpPr>
          <p:nvPr>
            <p:ph type="dt" sz="half" idx="10"/>
          </p:nvPr>
        </p:nvSpPr>
        <p:spPr/>
        <p:txBody>
          <a:bodyPr/>
          <a:lstStyle>
            <a:lvl1pPr>
              <a:defRPr/>
            </a:lvl1pPr>
          </a:lstStyle>
          <a:p>
            <a:pPr>
              <a:defRPr/>
            </a:pPr>
            <a:fld id="{BEC61A13-0D79-406A-812C-9FA0F24701D4}" type="datetimeFigureOut">
              <a:rPr lang="en-US"/>
              <a:pPr>
                <a:defRPr/>
              </a:pPr>
              <a:t>6/30/2022</a:t>
            </a:fld>
            <a:endParaRPr lang="en-US"/>
          </a:p>
        </p:txBody>
      </p:sp>
      <p:sp>
        <p:nvSpPr>
          <p:cNvPr id="4" name="Footer Placeholder 4">
            <a:extLst>
              <a:ext uri="{FF2B5EF4-FFF2-40B4-BE49-F238E27FC236}">
                <a16:creationId xmlns:a16="http://schemas.microsoft.com/office/drawing/2014/main" id="{1CEE6677-0033-D30B-F2C9-E86833AE86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7C206E3-1711-F92A-E886-DF009FB34892}"/>
              </a:ext>
            </a:extLst>
          </p:cNvPr>
          <p:cNvSpPr>
            <a:spLocks noGrp="1"/>
          </p:cNvSpPr>
          <p:nvPr>
            <p:ph type="sldNum" sz="quarter" idx="12"/>
          </p:nvPr>
        </p:nvSpPr>
        <p:spPr/>
        <p:txBody>
          <a:bodyPr/>
          <a:lstStyle>
            <a:lvl1pPr>
              <a:defRPr/>
            </a:lvl1pPr>
          </a:lstStyle>
          <a:p>
            <a:pPr>
              <a:defRPr/>
            </a:pPr>
            <a:fld id="{44AA3A52-F77F-4F69-A9C0-3505CF0C9FF5}" type="slidenum">
              <a:rPr lang="en-US"/>
              <a:pPr>
                <a:defRPr/>
              </a:pPr>
              <a:t>‹N°›</a:t>
            </a:fld>
            <a:endParaRPr lang="en-US"/>
          </a:p>
        </p:txBody>
      </p:sp>
    </p:spTree>
    <p:extLst>
      <p:ext uri="{BB962C8B-B14F-4D97-AF65-F5344CB8AC3E}">
        <p14:creationId xmlns:p14="http://schemas.microsoft.com/office/powerpoint/2010/main" val="2630457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00E2-79AA-CEB4-33A9-AE2CF3563A3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D46AA36-63DC-07CC-D55A-9DDF96A5443B}"/>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0C2B2F5-D3F2-E432-C925-A862B8BAE8CA}"/>
              </a:ext>
            </a:extLst>
          </p:cNvPr>
          <p:cNvSpPr>
            <a:spLocks noGrp="1"/>
          </p:cNvSpPr>
          <p:nvPr>
            <p:ph type="dt" sz="half" idx="10"/>
          </p:nvPr>
        </p:nvSpPr>
        <p:spPr/>
        <p:txBody>
          <a:bodyPr/>
          <a:lstStyle>
            <a:lvl1pPr>
              <a:defRPr/>
            </a:lvl1pPr>
          </a:lstStyle>
          <a:p>
            <a:pPr>
              <a:defRPr/>
            </a:pPr>
            <a:fld id="{FD0B0359-B314-49ED-B08A-1B3F1E0A9311}" type="datetimeFigureOut">
              <a:rPr lang="en-US"/>
              <a:pPr>
                <a:defRPr/>
              </a:pPr>
              <a:t>6/30/2022</a:t>
            </a:fld>
            <a:endParaRPr lang="en-US"/>
          </a:p>
        </p:txBody>
      </p:sp>
      <p:sp>
        <p:nvSpPr>
          <p:cNvPr id="5" name="Footer Placeholder 7">
            <a:extLst>
              <a:ext uri="{FF2B5EF4-FFF2-40B4-BE49-F238E27FC236}">
                <a16:creationId xmlns:a16="http://schemas.microsoft.com/office/drawing/2014/main" id="{40C2AAB4-6981-C668-C3E3-DF7FDCA5FA5C}"/>
              </a:ext>
            </a:extLst>
          </p:cNvPr>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283B82D3-DCE6-E927-9042-64C044C30850}"/>
              </a:ext>
            </a:extLst>
          </p:cNvPr>
          <p:cNvSpPr>
            <a:spLocks noGrp="1"/>
          </p:cNvSpPr>
          <p:nvPr>
            <p:ph type="sldNum" sz="quarter" idx="12"/>
          </p:nvPr>
        </p:nvSpPr>
        <p:spPr/>
        <p:txBody>
          <a:bodyPr/>
          <a:lstStyle>
            <a:lvl1pPr>
              <a:defRPr/>
            </a:lvl1pPr>
          </a:lstStyle>
          <a:p>
            <a:pPr>
              <a:defRPr/>
            </a:pPr>
            <a:fld id="{18FDE640-5003-4FDD-85DA-94759A088FCC}" type="slidenum">
              <a:rPr lang="en-US"/>
              <a:pPr>
                <a:defRPr/>
              </a:pPr>
              <a:t>‹N°›</a:t>
            </a:fld>
            <a:endParaRPr lang="en-US"/>
          </a:p>
        </p:txBody>
      </p:sp>
    </p:spTree>
    <p:extLst>
      <p:ext uri="{BB962C8B-B14F-4D97-AF65-F5344CB8AC3E}">
        <p14:creationId xmlns:p14="http://schemas.microsoft.com/office/powerpoint/2010/main" val="3998919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D89BC1-6D47-7A78-6A09-8ABFFFEE1598}"/>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7271BE6-BABA-D3CE-3616-FED643DCE4FA}"/>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Date Placeholder 4">
            <a:extLst>
              <a:ext uri="{FF2B5EF4-FFF2-40B4-BE49-F238E27FC236}">
                <a16:creationId xmlns:a16="http://schemas.microsoft.com/office/drawing/2014/main" id="{187CBCFD-B7A1-E28B-6CFE-4D5C834091F6}"/>
              </a:ext>
            </a:extLst>
          </p:cNvPr>
          <p:cNvSpPr>
            <a:spLocks noGrp="1"/>
          </p:cNvSpPr>
          <p:nvPr>
            <p:ph type="dt" sz="half" idx="10"/>
          </p:nvPr>
        </p:nvSpPr>
        <p:spPr>
          <a:xfrm>
            <a:off x="465138" y="6459538"/>
            <a:ext cx="2619375" cy="365125"/>
          </a:xfrm>
        </p:spPr>
        <p:txBody>
          <a:bodyPr/>
          <a:lstStyle>
            <a:lvl1pPr algn="l">
              <a:defRPr dirty="0"/>
            </a:lvl1pPr>
          </a:lstStyle>
          <a:p>
            <a:pPr>
              <a:defRPr/>
            </a:pPr>
            <a:fld id="{B4DE0A27-D42A-462B-9B70-D0A6ABBCF02E}" type="datetimeFigureOut">
              <a:rPr lang="en-US"/>
              <a:pPr>
                <a:defRPr/>
              </a:pPr>
              <a:t>6/30/2022</a:t>
            </a:fld>
            <a:endParaRPr lang="en-US"/>
          </a:p>
        </p:txBody>
      </p:sp>
      <p:sp>
        <p:nvSpPr>
          <p:cNvPr id="8" name="Footer Placeholder 5">
            <a:extLst>
              <a:ext uri="{FF2B5EF4-FFF2-40B4-BE49-F238E27FC236}">
                <a16:creationId xmlns:a16="http://schemas.microsoft.com/office/drawing/2014/main" id="{1D542FE1-FAD1-B486-72F0-968B59BAEC89}"/>
              </a:ext>
            </a:extLst>
          </p:cNvPr>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61E1B87B-E52D-3853-BBE1-8D6B215BAC9C}"/>
              </a:ext>
            </a:extLst>
          </p:cNvPr>
          <p:cNvSpPr>
            <a:spLocks noGrp="1"/>
          </p:cNvSpPr>
          <p:nvPr>
            <p:ph type="sldNum" sz="quarter" idx="12"/>
          </p:nvPr>
        </p:nvSpPr>
        <p:spPr/>
        <p:txBody>
          <a:bodyPr/>
          <a:lstStyle>
            <a:lvl1pPr>
              <a:defRPr dirty="0">
                <a:solidFill>
                  <a:schemeClr val="tx2"/>
                </a:solidFill>
              </a:defRPr>
            </a:lvl1pPr>
          </a:lstStyle>
          <a:p>
            <a:pPr>
              <a:defRPr/>
            </a:pPr>
            <a:fld id="{8BD52076-1BF5-43B6-BF5C-5D38F5BC26E3}" type="slidenum">
              <a:rPr lang="en-US"/>
              <a:pPr>
                <a:defRPr/>
              </a:pPr>
              <a:t>‹N°›</a:t>
            </a:fld>
            <a:endParaRPr lang="en-US"/>
          </a:p>
        </p:txBody>
      </p:sp>
    </p:spTree>
    <p:extLst>
      <p:ext uri="{BB962C8B-B14F-4D97-AF65-F5344CB8AC3E}">
        <p14:creationId xmlns:p14="http://schemas.microsoft.com/office/powerpoint/2010/main" val="3450660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44C251-C932-DE08-7234-8E8F0BE64070}"/>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8AE4026-6999-71D4-E1B6-E825079953A0}"/>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27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Date Placeholder 4">
            <a:extLst>
              <a:ext uri="{FF2B5EF4-FFF2-40B4-BE49-F238E27FC236}">
                <a16:creationId xmlns:a16="http://schemas.microsoft.com/office/drawing/2014/main" id="{F6D75E27-3534-5E1D-2779-CD558DA4702F}"/>
              </a:ext>
            </a:extLst>
          </p:cNvPr>
          <p:cNvSpPr>
            <a:spLocks noGrp="1"/>
          </p:cNvSpPr>
          <p:nvPr>
            <p:ph type="dt" sz="half" idx="10"/>
          </p:nvPr>
        </p:nvSpPr>
        <p:spPr/>
        <p:txBody>
          <a:bodyPr/>
          <a:lstStyle>
            <a:lvl1pPr>
              <a:defRPr/>
            </a:lvl1pPr>
          </a:lstStyle>
          <a:p>
            <a:pPr>
              <a:defRPr/>
            </a:pPr>
            <a:fld id="{E8FD0ECF-7796-4F7A-BCCD-A78F0DDF6D7E}" type="datetimeFigureOut">
              <a:rPr lang="en-US"/>
              <a:pPr>
                <a:defRPr/>
              </a:pPr>
              <a:t>6/30/2022</a:t>
            </a:fld>
            <a:endParaRPr lang="en-US"/>
          </a:p>
        </p:txBody>
      </p:sp>
      <p:sp>
        <p:nvSpPr>
          <p:cNvPr id="8" name="Footer Placeholder 5">
            <a:extLst>
              <a:ext uri="{FF2B5EF4-FFF2-40B4-BE49-F238E27FC236}">
                <a16:creationId xmlns:a16="http://schemas.microsoft.com/office/drawing/2014/main" id="{48563B36-2B06-51E4-540C-9071709FE0D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F1251F31-A8FC-20C0-A061-F1933459EA69}"/>
              </a:ext>
            </a:extLst>
          </p:cNvPr>
          <p:cNvSpPr>
            <a:spLocks noGrp="1"/>
          </p:cNvSpPr>
          <p:nvPr>
            <p:ph type="sldNum" sz="quarter" idx="12"/>
          </p:nvPr>
        </p:nvSpPr>
        <p:spPr/>
        <p:txBody>
          <a:bodyPr/>
          <a:lstStyle>
            <a:lvl1pPr>
              <a:defRPr/>
            </a:lvl1pPr>
          </a:lstStyle>
          <a:p>
            <a:pPr>
              <a:defRPr/>
            </a:pPr>
            <a:fld id="{133C6751-C7C1-42B4-A6E2-295CAA2BD083}" type="slidenum">
              <a:rPr lang="en-US"/>
              <a:pPr>
                <a:defRPr/>
              </a:pPr>
              <a:t>‹N°›</a:t>
            </a:fld>
            <a:endParaRPr lang="en-US"/>
          </a:p>
        </p:txBody>
      </p:sp>
    </p:spTree>
    <p:extLst>
      <p:ext uri="{BB962C8B-B14F-4D97-AF65-F5344CB8AC3E}">
        <p14:creationId xmlns:p14="http://schemas.microsoft.com/office/powerpoint/2010/main" val="3325946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5BC4FEC3-49DB-3A57-641E-F8BF9465CEEC}"/>
              </a:ext>
            </a:extLst>
          </p:cNvPr>
          <p:cNvSpPr>
            <a:spLocks noGrp="1"/>
          </p:cNvSpPr>
          <p:nvPr>
            <p:ph type="dt" sz="half" idx="10"/>
          </p:nvPr>
        </p:nvSpPr>
        <p:spPr/>
        <p:txBody>
          <a:bodyPr/>
          <a:lstStyle>
            <a:lvl1pPr>
              <a:defRPr/>
            </a:lvl1pPr>
          </a:lstStyle>
          <a:p>
            <a:pPr>
              <a:defRPr/>
            </a:pPr>
            <a:fld id="{A8F0CA1F-4558-4F65-A1FA-4EEE116EABA0}" type="datetimeFigureOut">
              <a:rPr lang="en-US"/>
              <a:pPr>
                <a:defRPr/>
              </a:pPr>
              <a:t>6/30/2022</a:t>
            </a:fld>
            <a:endParaRPr lang="en-US"/>
          </a:p>
        </p:txBody>
      </p:sp>
      <p:sp>
        <p:nvSpPr>
          <p:cNvPr id="5" name="Footer Placeholder 4">
            <a:extLst>
              <a:ext uri="{FF2B5EF4-FFF2-40B4-BE49-F238E27FC236}">
                <a16:creationId xmlns:a16="http://schemas.microsoft.com/office/drawing/2014/main" id="{81A363DC-D7F8-6679-2E2C-A02A52AE27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50AFBD-C8BB-F5B9-53E1-1EBB1C3C2AE5}"/>
              </a:ext>
            </a:extLst>
          </p:cNvPr>
          <p:cNvSpPr>
            <a:spLocks noGrp="1"/>
          </p:cNvSpPr>
          <p:nvPr>
            <p:ph type="sldNum" sz="quarter" idx="12"/>
          </p:nvPr>
        </p:nvSpPr>
        <p:spPr/>
        <p:txBody>
          <a:bodyPr/>
          <a:lstStyle>
            <a:lvl1pPr>
              <a:defRPr/>
            </a:lvl1pPr>
          </a:lstStyle>
          <a:p>
            <a:pPr>
              <a:defRPr/>
            </a:pPr>
            <a:fld id="{6B25CC3E-4FE4-49BE-A11A-B5208121DB8B}" type="slidenum">
              <a:rPr lang="en-US"/>
              <a:pPr>
                <a:defRPr/>
              </a:pPr>
              <a:t>‹N°›</a:t>
            </a:fld>
            <a:endParaRPr lang="en-US"/>
          </a:p>
        </p:txBody>
      </p:sp>
    </p:spTree>
    <p:extLst>
      <p:ext uri="{BB962C8B-B14F-4D97-AF65-F5344CB8AC3E}">
        <p14:creationId xmlns:p14="http://schemas.microsoft.com/office/powerpoint/2010/main" val="4269584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5A91C-543D-3D67-7FDB-B9EC79EDCC1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58C8BC9-FBD5-D156-BBE8-699B3CD4B1B6}"/>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a:extLst>
              <a:ext uri="{FF2B5EF4-FFF2-40B4-BE49-F238E27FC236}">
                <a16:creationId xmlns:a16="http://schemas.microsoft.com/office/drawing/2014/main" id="{3061D5E4-82F7-4BEF-A9D7-6A0D3D173561}"/>
              </a:ext>
            </a:extLst>
          </p:cNvPr>
          <p:cNvSpPr>
            <a:spLocks noGrp="1"/>
          </p:cNvSpPr>
          <p:nvPr>
            <p:ph type="dt" sz="half" idx="10"/>
          </p:nvPr>
        </p:nvSpPr>
        <p:spPr/>
        <p:txBody>
          <a:bodyPr/>
          <a:lstStyle>
            <a:lvl1pPr>
              <a:defRPr/>
            </a:lvl1pPr>
          </a:lstStyle>
          <a:p>
            <a:pPr>
              <a:defRPr/>
            </a:pPr>
            <a:fld id="{644C7012-F520-4AA9-85AD-6E1063B0682E}" type="datetimeFigureOut">
              <a:rPr lang="en-US"/>
              <a:pPr>
                <a:defRPr/>
              </a:pPr>
              <a:t>6/30/2022</a:t>
            </a:fld>
            <a:endParaRPr lang="en-US"/>
          </a:p>
        </p:txBody>
      </p:sp>
      <p:sp>
        <p:nvSpPr>
          <p:cNvPr id="7" name="Footer Placeholder 4">
            <a:extLst>
              <a:ext uri="{FF2B5EF4-FFF2-40B4-BE49-F238E27FC236}">
                <a16:creationId xmlns:a16="http://schemas.microsoft.com/office/drawing/2014/main" id="{41288061-4174-AF52-07CE-AC0540898B8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F1AC75A-1042-397A-A960-D5D93CA29547}"/>
              </a:ext>
            </a:extLst>
          </p:cNvPr>
          <p:cNvSpPr>
            <a:spLocks noGrp="1"/>
          </p:cNvSpPr>
          <p:nvPr>
            <p:ph type="sldNum" sz="quarter" idx="12"/>
          </p:nvPr>
        </p:nvSpPr>
        <p:spPr/>
        <p:txBody>
          <a:bodyPr/>
          <a:lstStyle>
            <a:lvl1pPr>
              <a:defRPr/>
            </a:lvl1pPr>
          </a:lstStyle>
          <a:p>
            <a:pPr>
              <a:defRPr/>
            </a:pPr>
            <a:fld id="{945E7687-2EA1-4AF0-B9A3-6A946C3FDFBB}" type="slidenum">
              <a:rPr lang="en-US"/>
              <a:pPr>
                <a:defRPr/>
              </a:pPr>
              <a:t>‹N°›</a:t>
            </a:fld>
            <a:endParaRPr lang="en-US"/>
          </a:p>
        </p:txBody>
      </p:sp>
    </p:spTree>
    <p:extLst>
      <p:ext uri="{BB962C8B-B14F-4D97-AF65-F5344CB8AC3E}">
        <p14:creationId xmlns:p14="http://schemas.microsoft.com/office/powerpoint/2010/main" val="63942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2700871"/>
            <a:ext cx="8463620"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12799" y="4527448"/>
            <a:ext cx="8463620"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197973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812802"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424075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7"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12799" y="2737249"/>
            <a:ext cx="4120896"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155520" y="2737249"/>
            <a:ext cx="4120896"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06082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139472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91533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0" y="1498604"/>
            <a:ext cx="3720243"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1702" y="514928"/>
            <a:ext cx="4514716"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12800" y="2777069"/>
            <a:ext cx="3720243" cy="2584449"/>
          </a:xfrm>
        </p:spPr>
        <p:txBody>
          <a:bodyPr>
            <a:normAutofit/>
          </a:bodyPr>
          <a:lstStyle>
            <a:lvl1pPr marL="0" indent="0">
              <a:buNone/>
              <a:defRPr sz="14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grpSp>
        <p:nvGrpSpPr>
          <p:cNvPr id="8" name="Group 7"/>
          <p:cNvGrpSpPr>
            <a:grpSpLocks/>
          </p:cNvGrpSpPr>
          <p:nvPr userDrawn="1"/>
        </p:nvGrpSpPr>
        <p:grpSpPr bwMode="auto">
          <a:xfrm>
            <a:off x="-2117" y="0"/>
            <a:ext cx="12194117" cy="6861175"/>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7"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8"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sp>
        <p:nvSpPr>
          <p:cNvPr id="19" name="Rectangle 18"/>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34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0" y="4800600"/>
            <a:ext cx="846361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12800" y="609600"/>
            <a:ext cx="8463619"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12800" y="5367338"/>
            <a:ext cx="8463619"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8" name="Rectangle 7"/>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544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8" y="-8468"/>
            <a:ext cx="1222842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609600"/>
            <a:ext cx="8463617"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812800" y="2160590"/>
            <a:ext cx="8463619"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7011" y="6041366"/>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fr-FR">
              <a:solidFill>
                <a:prstClr val="black">
                  <a:tint val="75000"/>
                </a:prstClr>
              </a:solidFill>
            </a:endParaRPr>
          </a:p>
        </p:txBody>
      </p:sp>
      <p:sp>
        <p:nvSpPr>
          <p:cNvPr id="5" name="Footer Placeholder 4"/>
          <p:cNvSpPr>
            <a:spLocks noGrp="1"/>
          </p:cNvSpPr>
          <p:nvPr>
            <p:ph type="ftr" sz="quarter" idx="3"/>
          </p:nvPr>
        </p:nvSpPr>
        <p:spPr>
          <a:xfrm>
            <a:off x="812799" y="6041366"/>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8592903" y="6041366"/>
            <a:ext cx="683517"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18" name="Rectangle 17"/>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9" name="Image 1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784300" y="245696"/>
            <a:ext cx="3057757" cy="454285"/>
          </a:xfrm>
          <a:prstGeom prst="rect">
            <a:avLst/>
          </a:prstGeom>
        </p:spPr>
      </p:pic>
    </p:spTree>
    <p:extLst>
      <p:ext uri="{BB962C8B-B14F-4D97-AF65-F5344CB8AC3E}">
        <p14:creationId xmlns:p14="http://schemas.microsoft.com/office/powerpoint/2010/main" val="203568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189"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0C02FD-B54A-3140-EF4F-E3F5EFBFD6D2}"/>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6BC59EFD-18E6-F0B7-D39D-B2791247F0D9}"/>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9594450-7846-F6B0-187F-CE595AD253F8}"/>
              </a:ext>
            </a:extLst>
          </p:cNvPr>
          <p:cNvSpPr>
            <a:spLocks noGrp="1"/>
          </p:cNvSpPr>
          <p:nvPr>
            <p:ph type="title"/>
          </p:nvPr>
        </p:nvSpPr>
        <p:spPr>
          <a:xfrm>
            <a:off x="1096963" y="287338"/>
            <a:ext cx="10058400" cy="98107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CDCB7097-FAE9-C125-5D2D-D6E0CB73964F}"/>
              </a:ext>
            </a:extLst>
          </p:cNvPr>
          <p:cNvSpPr>
            <a:spLocks noGrp="1"/>
          </p:cNvSpPr>
          <p:nvPr>
            <p:ph type="body" idx="1"/>
          </p:nvPr>
        </p:nvSpPr>
        <p:spPr>
          <a:xfrm>
            <a:off x="1096963" y="1846263"/>
            <a:ext cx="10058400" cy="4022725"/>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2C24CF55-A576-ECA2-60DC-89A7F1C8BF94}"/>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hangingPunct="1">
              <a:defRPr sz="675" dirty="0">
                <a:solidFill>
                  <a:srgbClr val="FFFFFF"/>
                </a:solidFill>
              </a:defRPr>
            </a:lvl1pPr>
          </a:lstStyle>
          <a:p>
            <a:pPr>
              <a:defRPr/>
            </a:pPr>
            <a:fld id="{53F27BCA-0C2A-4316-A3CC-287ACA10903A}" type="datetimeFigureOut">
              <a:rPr lang="en-US"/>
              <a:pPr>
                <a:defRPr/>
              </a:pPr>
              <a:t>6/30/2022</a:t>
            </a:fld>
            <a:endParaRPr lang="en-US"/>
          </a:p>
        </p:txBody>
      </p:sp>
      <p:sp>
        <p:nvSpPr>
          <p:cNvPr id="5" name="Footer Placeholder 4">
            <a:extLst>
              <a:ext uri="{FF2B5EF4-FFF2-40B4-BE49-F238E27FC236}">
                <a16:creationId xmlns:a16="http://schemas.microsoft.com/office/drawing/2014/main" id="{76CF4994-7C51-A87A-93F0-59E8547CE60F}"/>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hangingPunct="1">
              <a:defRPr sz="675" cap="all" baseline="0" dirty="0">
                <a:solidFill>
                  <a:srgbClr val="FFFFFF"/>
                </a:solidFill>
              </a:defRPr>
            </a:lvl1pPr>
          </a:lstStyle>
          <a:p>
            <a:pPr>
              <a:defRPr/>
            </a:pPr>
            <a:endParaRPr lang="en-US"/>
          </a:p>
        </p:txBody>
      </p:sp>
      <p:sp>
        <p:nvSpPr>
          <p:cNvPr id="6" name="Slide Number Placeholder 5">
            <a:extLst>
              <a:ext uri="{FF2B5EF4-FFF2-40B4-BE49-F238E27FC236}">
                <a16:creationId xmlns:a16="http://schemas.microsoft.com/office/drawing/2014/main" id="{83A869EA-E332-7A92-9A8E-D0A0A4C4D212}"/>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hangingPunct="1">
              <a:defRPr sz="788" dirty="0">
                <a:solidFill>
                  <a:srgbClr val="FFFFFF"/>
                </a:solidFill>
              </a:defRPr>
            </a:lvl1pPr>
          </a:lstStyle>
          <a:p>
            <a:pPr>
              <a:defRPr/>
            </a:pPr>
            <a:fld id="{5A1C36A5-B66D-4769-893D-C8FD4A09290E}" type="slidenum">
              <a:rPr lang="en-US"/>
              <a:pPr>
                <a:defRPr/>
              </a:pPr>
              <a:t>‹N°›</a:t>
            </a:fld>
            <a:endParaRPr lang="en-US"/>
          </a:p>
        </p:txBody>
      </p:sp>
      <p:cxnSp>
        <p:nvCxnSpPr>
          <p:cNvPr id="10" name="Straight Connector 9">
            <a:extLst>
              <a:ext uri="{FF2B5EF4-FFF2-40B4-BE49-F238E27FC236}">
                <a16:creationId xmlns:a16="http://schemas.microsoft.com/office/drawing/2014/main" id="{916DB866-7733-A411-DEB2-2074EACBBE40}"/>
              </a:ext>
            </a:extLst>
          </p:cNvPr>
          <p:cNvCxnSpPr/>
          <p:nvPr/>
        </p:nvCxnSpPr>
        <p:spPr>
          <a:xfrm>
            <a:off x="1193800" y="12684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Image 10">
            <a:extLst>
              <a:ext uri="{FF2B5EF4-FFF2-40B4-BE49-F238E27FC236}">
                <a16:creationId xmlns:a16="http://schemas.microsoft.com/office/drawing/2014/main" id="{71775BE0-7D3F-0192-533B-7EA04D40BC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5275" y="6478588"/>
            <a:ext cx="1831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33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defTabSz="685800" rtl="0" fontAlgn="base">
        <a:lnSpc>
          <a:spcPct val="85000"/>
        </a:lnSpc>
        <a:spcBef>
          <a:spcPct val="0"/>
        </a:spcBef>
        <a:spcAft>
          <a:spcPct val="0"/>
        </a:spcAft>
        <a:defRPr sz="3600" kern="1200" spc="-38">
          <a:solidFill>
            <a:srgbClr val="404040"/>
          </a:solidFill>
          <a:latin typeface="+mj-lt"/>
          <a:ea typeface="+mj-ea"/>
          <a:cs typeface="+mj-cs"/>
        </a:defRPr>
      </a:lvl1pPr>
      <a:lvl2pPr algn="l" defTabSz="685800" rtl="0" fontAlgn="base">
        <a:lnSpc>
          <a:spcPct val="85000"/>
        </a:lnSpc>
        <a:spcBef>
          <a:spcPct val="0"/>
        </a:spcBef>
        <a:spcAft>
          <a:spcPct val="0"/>
        </a:spcAft>
        <a:defRPr sz="3600">
          <a:solidFill>
            <a:srgbClr val="404040"/>
          </a:solidFill>
          <a:latin typeface="Calibri Light" panose="020F0302020204030204" pitchFamily="34" charset="0"/>
        </a:defRPr>
      </a:lvl2pPr>
      <a:lvl3pPr algn="l" defTabSz="685800" rtl="0" fontAlgn="base">
        <a:lnSpc>
          <a:spcPct val="85000"/>
        </a:lnSpc>
        <a:spcBef>
          <a:spcPct val="0"/>
        </a:spcBef>
        <a:spcAft>
          <a:spcPct val="0"/>
        </a:spcAft>
        <a:defRPr sz="3600">
          <a:solidFill>
            <a:srgbClr val="404040"/>
          </a:solidFill>
          <a:latin typeface="Calibri Light" panose="020F0302020204030204" pitchFamily="34" charset="0"/>
        </a:defRPr>
      </a:lvl3pPr>
      <a:lvl4pPr algn="l" defTabSz="685800" rtl="0" fontAlgn="base">
        <a:lnSpc>
          <a:spcPct val="85000"/>
        </a:lnSpc>
        <a:spcBef>
          <a:spcPct val="0"/>
        </a:spcBef>
        <a:spcAft>
          <a:spcPct val="0"/>
        </a:spcAft>
        <a:defRPr sz="3600">
          <a:solidFill>
            <a:srgbClr val="404040"/>
          </a:solidFill>
          <a:latin typeface="Calibri Light" panose="020F0302020204030204" pitchFamily="34" charset="0"/>
        </a:defRPr>
      </a:lvl4pPr>
      <a:lvl5pPr algn="l" defTabSz="685800" rtl="0" fontAlgn="base">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fontAlgn="base">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fontAlgn="base">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fontAlgn="base">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fontAlgn="base">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fontAlgn="base">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26.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4.emf"/><Relationship Id="rId4" Type="http://schemas.openxmlformats.org/officeDocument/2006/relationships/diagramLayout" Target="../diagrams/layout6.xml"/><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82A78CF-0466-B82B-D973-BE6E212F99DC}"/>
              </a:ext>
            </a:extLst>
          </p:cNvPr>
          <p:cNvSpPr>
            <a:spLocks noGrp="1"/>
          </p:cNvSpPr>
          <p:nvPr>
            <p:ph type="title"/>
          </p:nvPr>
        </p:nvSpPr>
        <p:spPr/>
        <p:txBody>
          <a:bodyPr/>
          <a:lstStyle/>
          <a:p>
            <a:pPr algn="r"/>
            <a:r>
              <a:rPr lang="fr-FR" dirty="0"/>
              <a:t>Rapport moral 2021</a:t>
            </a:r>
          </a:p>
        </p:txBody>
      </p:sp>
      <p:sp>
        <p:nvSpPr>
          <p:cNvPr id="7" name="Espace réservé du texte 6">
            <a:extLst>
              <a:ext uri="{FF2B5EF4-FFF2-40B4-BE49-F238E27FC236}">
                <a16:creationId xmlns:a16="http://schemas.microsoft.com/office/drawing/2014/main" id="{C0505436-C924-FBB4-6300-781EC07DBC52}"/>
              </a:ext>
            </a:extLst>
          </p:cNvPr>
          <p:cNvSpPr>
            <a:spLocks noGrp="1"/>
          </p:cNvSpPr>
          <p:nvPr>
            <p:ph type="body" idx="1"/>
          </p:nvPr>
        </p:nvSpPr>
        <p:spPr/>
        <p:txBody>
          <a:bodyPr/>
          <a:lstStyle/>
          <a:p>
            <a:pPr algn="r"/>
            <a:r>
              <a:rPr lang="fr-FR" dirty="0"/>
              <a:t>Annie FRIBAULT et Isabelle VIALLON, Coprésidentes</a:t>
            </a:r>
          </a:p>
        </p:txBody>
      </p:sp>
      <p:sp>
        <p:nvSpPr>
          <p:cNvPr id="5" name="Espace réservé du numéro de diapositive 4">
            <a:extLst>
              <a:ext uri="{FF2B5EF4-FFF2-40B4-BE49-F238E27FC236}">
                <a16:creationId xmlns:a16="http://schemas.microsoft.com/office/drawing/2014/main" id="{5DEC7521-3FF1-06AB-6899-B287C97C95D4}"/>
              </a:ext>
            </a:extLst>
          </p:cNvPr>
          <p:cNvSpPr>
            <a:spLocks noGrp="1"/>
          </p:cNvSpPr>
          <p:nvPr>
            <p:ph type="sldNum" sz="quarter" idx="12"/>
          </p:nvPr>
        </p:nvSpPr>
        <p:spPr/>
        <p:txBody>
          <a:bodyPr/>
          <a:lstStyle/>
          <a:p>
            <a:fld id="{D57F1E4F-1CFF-5643-939E-217C01CDF565}" type="slidenum">
              <a:rPr lang="en-US" smtClean="0">
                <a:solidFill>
                  <a:srgbClr val="AD84C6">
                    <a:lumMod val="75000"/>
                  </a:srgbClr>
                </a:solidFill>
              </a:rPr>
              <a:pPr/>
              <a:t>1</a:t>
            </a:fld>
            <a:endParaRPr lang="en-US" dirty="0">
              <a:solidFill>
                <a:srgbClr val="AD84C6">
                  <a:lumMod val="75000"/>
                </a:srgbClr>
              </a:solidFill>
            </a:endParaRPr>
          </a:p>
        </p:txBody>
      </p:sp>
    </p:spTree>
    <p:extLst>
      <p:ext uri="{BB962C8B-B14F-4D97-AF65-F5344CB8AC3E}">
        <p14:creationId xmlns:p14="http://schemas.microsoft.com/office/powerpoint/2010/main" val="29160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D5564CA-290F-6A71-8367-B2312D99DF21}"/>
              </a:ext>
            </a:extLst>
          </p:cNvPr>
          <p:cNvSpPr/>
          <p:nvPr/>
        </p:nvSpPr>
        <p:spPr>
          <a:xfrm>
            <a:off x="5497513" y="2809875"/>
            <a:ext cx="1196975" cy="11811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GRCS</a:t>
            </a:r>
          </a:p>
        </p:txBody>
      </p:sp>
      <p:sp>
        <p:nvSpPr>
          <p:cNvPr id="7" name="Rectangle 6">
            <a:extLst>
              <a:ext uri="{FF2B5EF4-FFF2-40B4-BE49-F238E27FC236}">
                <a16:creationId xmlns:a16="http://schemas.microsoft.com/office/drawing/2014/main" id="{0FE4C560-805C-CDA0-1488-F193FB27C0F3}"/>
              </a:ext>
            </a:extLst>
          </p:cNvPr>
          <p:cNvSpPr/>
          <p:nvPr/>
        </p:nvSpPr>
        <p:spPr>
          <a:xfrm>
            <a:off x="1257300" y="1535113"/>
            <a:ext cx="3633788" cy="11811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ECD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1 représentant nommé par le GRCS pour chaque espace de concertation départemental </a:t>
            </a:r>
          </a:p>
        </p:txBody>
      </p:sp>
      <p:sp>
        <p:nvSpPr>
          <p:cNvPr id="8" name="Rectangle 7">
            <a:extLst>
              <a:ext uri="{FF2B5EF4-FFF2-40B4-BE49-F238E27FC236}">
                <a16:creationId xmlns:a16="http://schemas.microsoft.com/office/drawing/2014/main" id="{7E8CCFA5-9FFD-9047-BA6D-2A5CC05E5820}"/>
              </a:ext>
            </a:extLst>
          </p:cNvPr>
          <p:cNvSpPr/>
          <p:nvPr/>
        </p:nvSpPr>
        <p:spPr>
          <a:xfrm>
            <a:off x="187325" y="2962275"/>
            <a:ext cx="4495800" cy="186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5 CTR en 2021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Recueillir des informations,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Échanger avec d’autres acteurs (Unions Régionales des Professionnels de Santé, FEMASAURA, Assurance maladie…),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Positionner et promouvoir les centres de santé dans le paysage régional.</a:t>
            </a:r>
          </a:p>
        </p:txBody>
      </p:sp>
      <p:sp>
        <p:nvSpPr>
          <p:cNvPr id="9" name="Rectangle 8">
            <a:extLst>
              <a:ext uri="{FF2B5EF4-FFF2-40B4-BE49-F238E27FC236}">
                <a16:creationId xmlns:a16="http://schemas.microsoft.com/office/drawing/2014/main" id="{A5006453-8DA6-FBB6-A40C-47E1825B9FF4}"/>
              </a:ext>
            </a:extLst>
          </p:cNvPr>
          <p:cNvSpPr/>
          <p:nvPr/>
        </p:nvSpPr>
        <p:spPr>
          <a:xfrm>
            <a:off x="6900863" y="4325938"/>
            <a:ext cx="4191000" cy="10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Groupe de travail CDS de la Région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Arial Narrow" panose="020B0606020202030204" pitchFamily="34" charset="0"/>
                <a:cs typeface="Arial Narrow" panose="020B0606020202030204" pitchFamily="34" charset="0"/>
              </a:rPr>
              <a:t>Rôle de représentation et en assurant par la suite la diffusion et le relai des informations recueillies.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3 réunions distancielles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2581725-E0C6-68FA-99EF-5A996E7DF772}"/>
              </a:ext>
            </a:extLst>
          </p:cNvPr>
          <p:cNvSpPr/>
          <p:nvPr/>
        </p:nvSpPr>
        <p:spPr>
          <a:xfrm>
            <a:off x="8356600" y="3073400"/>
            <a:ext cx="3119438" cy="101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CDS ont été présents dans les départements: </a:t>
            </a:r>
            <a:r>
              <a:rPr kumimoji="0" lang="fr-FR" sz="1200" b="0" i="0" u="none" strike="noStrike" kern="1200" cap="none" spc="0" normalizeH="0" baseline="0" noProof="0" dirty="0">
                <a:ln>
                  <a:noFill/>
                </a:ln>
                <a:solidFill>
                  <a:prstClr val="white"/>
                </a:solidFill>
                <a:effectLst/>
                <a:uLnTx/>
                <a:uFillTx/>
                <a:latin typeface="Calibri" panose="020F0502020204030204"/>
                <a:ea typeface="Arial Narrow" panose="020B0606020202030204" pitchFamily="34" charset="0"/>
                <a:cs typeface="Arial Narrow" panose="020B0606020202030204" pitchFamily="34" charset="0"/>
              </a:rPr>
              <a:t>Rhône, Isère, Drôme, Loire.</a:t>
            </a: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2AB7301-EE07-90AF-1944-8E1FA559DDF9}"/>
              </a:ext>
            </a:extLst>
          </p:cNvPr>
          <p:cNvSpPr/>
          <p:nvPr/>
        </p:nvSpPr>
        <p:spPr>
          <a:xfrm>
            <a:off x="2141538" y="5070475"/>
            <a:ext cx="4376737" cy="806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Cellules opérationnelles vaccination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Représentation au sein des départements : </a:t>
            </a:r>
            <a:r>
              <a:rPr kumimoji="0" lang="fr-FR" sz="1200" b="0" i="0" u="none" strike="noStrike" kern="1200" cap="none" spc="0" normalizeH="0" baseline="0" noProof="0" dirty="0">
                <a:ln>
                  <a:noFill/>
                </a:ln>
                <a:solidFill>
                  <a:prstClr val="white"/>
                </a:solidFill>
                <a:effectLst/>
                <a:uLnTx/>
                <a:uFillTx/>
                <a:latin typeface="Calibri" panose="020F0502020204030204"/>
                <a:ea typeface="Arial Narrow" panose="020B0606020202030204" pitchFamily="34" charset="0"/>
                <a:cs typeface="Arial Narrow" panose="020B0606020202030204" pitchFamily="34" charset="0"/>
              </a:rPr>
              <a:t>Rhône, Drôme, Ain, Loire, Isère</a:t>
            </a: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3EF4E9C1-4314-383C-D290-8E691D720FED}"/>
              </a:ext>
            </a:extLst>
          </p:cNvPr>
          <p:cNvSpPr/>
          <p:nvPr/>
        </p:nvSpPr>
        <p:spPr>
          <a:xfrm>
            <a:off x="6842125" y="1535113"/>
            <a:ext cx="4752975" cy="134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rPr>
              <a:t>Commission spécialisée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rPr>
              <a:t>Offre de soins - CRSA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GRCS adhérent depuis août 2021 participation régulière aux réunion. Sollicitation la FEMASAURA en cas d’indisponibilité</a:t>
            </a:r>
          </a:p>
        </p:txBody>
      </p:sp>
      <p:sp>
        <p:nvSpPr>
          <p:cNvPr id="3" name="Rectangle 2">
            <a:extLst>
              <a:ext uri="{FF2B5EF4-FFF2-40B4-BE49-F238E27FC236}">
                <a16:creationId xmlns:a16="http://schemas.microsoft.com/office/drawing/2014/main" id="{6FC25A42-E342-0E50-D1B8-1903AEEB64A0}"/>
              </a:ext>
            </a:extLst>
          </p:cNvPr>
          <p:cNvSpPr/>
          <p:nvPr/>
        </p:nvSpPr>
        <p:spPr>
          <a:xfrm>
            <a:off x="9917113" y="5943600"/>
            <a:ext cx="400050" cy="133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34" name="ZoneTexte 4">
            <a:extLst>
              <a:ext uri="{FF2B5EF4-FFF2-40B4-BE49-F238E27FC236}">
                <a16:creationId xmlns:a16="http://schemas.microsoft.com/office/drawing/2014/main" id="{0A4DE131-AD44-5177-F9FC-2B0D145BF783}"/>
              </a:ext>
            </a:extLst>
          </p:cNvPr>
          <p:cNvSpPr txBox="1">
            <a:spLocks noChangeArrowheads="1"/>
          </p:cNvSpPr>
          <p:nvPr/>
        </p:nvSpPr>
        <p:spPr bwMode="auto">
          <a:xfrm>
            <a:off x="10423525" y="5872163"/>
            <a:ext cx="84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Régional</a:t>
            </a:r>
          </a:p>
        </p:txBody>
      </p:sp>
      <p:sp>
        <p:nvSpPr>
          <p:cNvPr id="26635" name="ZoneTexte 14">
            <a:extLst>
              <a:ext uri="{FF2B5EF4-FFF2-40B4-BE49-F238E27FC236}">
                <a16:creationId xmlns:a16="http://schemas.microsoft.com/office/drawing/2014/main" id="{AA361596-C94A-02EF-5B33-2A31B1E5B0F7}"/>
              </a:ext>
            </a:extLst>
          </p:cNvPr>
          <p:cNvSpPr txBox="1">
            <a:spLocks noChangeArrowheads="1"/>
          </p:cNvSpPr>
          <p:nvPr/>
        </p:nvSpPr>
        <p:spPr bwMode="auto">
          <a:xfrm>
            <a:off x="10423525" y="6103938"/>
            <a:ext cx="1335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Départemental</a:t>
            </a:r>
          </a:p>
        </p:txBody>
      </p:sp>
      <p:sp>
        <p:nvSpPr>
          <p:cNvPr id="16" name="Rectangle 15">
            <a:extLst>
              <a:ext uri="{FF2B5EF4-FFF2-40B4-BE49-F238E27FC236}">
                <a16:creationId xmlns:a16="http://schemas.microsoft.com/office/drawing/2014/main" id="{EC6D6386-FD90-2BDA-FEBF-E179176CABA0}"/>
              </a:ext>
            </a:extLst>
          </p:cNvPr>
          <p:cNvSpPr/>
          <p:nvPr/>
        </p:nvSpPr>
        <p:spPr>
          <a:xfrm>
            <a:off x="9917113" y="6176963"/>
            <a:ext cx="400050" cy="1317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95B3DED4-A7F9-6658-4CA2-7816CEE4CBAD}"/>
              </a:ext>
            </a:extLst>
          </p:cNvPr>
          <p:cNvSpPr txBox="1"/>
          <p:nvPr/>
        </p:nvSpPr>
        <p:spPr>
          <a:xfrm>
            <a:off x="766763" y="765175"/>
            <a:ext cx="11137900" cy="4619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Renforcer la visibilité des centres de santé et faire valoir leur activité et leur utilité</a:t>
            </a:r>
          </a:p>
        </p:txBody>
      </p:sp>
      <p:cxnSp>
        <p:nvCxnSpPr>
          <p:cNvPr id="14" name="Connecteur droit avec flèche 13">
            <a:extLst>
              <a:ext uri="{FF2B5EF4-FFF2-40B4-BE49-F238E27FC236}">
                <a16:creationId xmlns:a16="http://schemas.microsoft.com/office/drawing/2014/main" id="{8B9D2229-9D54-FB27-B710-D753B56C79B5}"/>
              </a:ext>
            </a:extLst>
          </p:cNvPr>
          <p:cNvCxnSpPr>
            <a:cxnSpLocks/>
          </p:cNvCxnSpPr>
          <p:nvPr/>
        </p:nvCxnSpPr>
        <p:spPr>
          <a:xfrm flipH="1" flipV="1">
            <a:off x="5014913" y="2459038"/>
            <a:ext cx="547687" cy="46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59C6B54A-3DC5-7AEC-221D-A7AC4793820D}"/>
              </a:ext>
            </a:extLst>
          </p:cNvPr>
          <p:cNvCxnSpPr>
            <a:cxnSpLocks/>
          </p:cNvCxnSpPr>
          <p:nvPr/>
        </p:nvCxnSpPr>
        <p:spPr>
          <a:xfrm flipH="1">
            <a:off x="4727575" y="3765550"/>
            <a:ext cx="582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C931122-43A2-5259-8996-057C28AEFD2B}"/>
              </a:ext>
            </a:extLst>
          </p:cNvPr>
          <p:cNvCxnSpPr>
            <a:cxnSpLocks/>
          </p:cNvCxnSpPr>
          <p:nvPr/>
        </p:nvCxnSpPr>
        <p:spPr>
          <a:xfrm flipV="1">
            <a:off x="6235700" y="2270125"/>
            <a:ext cx="584200" cy="44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64255712-EF30-C254-FF55-FD9D2925A140}"/>
              </a:ext>
            </a:extLst>
          </p:cNvPr>
          <p:cNvCxnSpPr>
            <a:cxnSpLocks/>
          </p:cNvCxnSpPr>
          <p:nvPr/>
        </p:nvCxnSpPr>
        <p:spPr>
          <a:xfrm>
            <a:off x="6900863" y="3487738"/>
            <a:ext cx="825500" cy="2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2F177F9-181A-DAA7-0B61-66D25C4A7F1A}"/>
              </a:ext>
            </a:extLst>
          </p:cNvPr>
          <p:cNvCxnSpPr>
            <a:cxnSpLocks/>
          </p:cNvCxnSpPr>
          <p:nvPr/>
        </p:nvCxnSpPr>
        <p:spPr>
          <a:xfrm>
            <a:off x="6694488" y="3775075"/>
            <a:ext cx="62865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9213875-F719-2691-5BB5-753232F1033C}"/>
              </a:ext>
            </a:extLst>
          </p:cNvPr>
          <p:cNvCxnSpPr>
            <a:cxnSpLocks/>
          </p:cNvCxnSpPr>
          <p:nvPr/>
        </p:nvCxnSpPr>
        <p:spPr>
          <a:xfrm>
            <a:off x="6096000" y="4146550"/>
            <a:ext cx="0" cy="71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9EEDB3-3535-90B9-8276-4ED8F302E339}"/>
              </a:ext>
            </a:extLst>
          </p:cNvPr>
          <p:cNvPicPr>
            <a:picLocks noChangeAspect="1"/>
          </p:cNvPicPr>
          <p:nvPr/>
        </p:nvPicPr>
        <p:blipFill>
          <a:blip r:embed="rId3"/>
          <a:stretch>
            <a:fillRect/>
          </a:stretch>
        </p:blipFill>
        <p:spPr>
          <a:xfrm>
            <a:off x="119063" y="5969000"/>
            <a:ext cx="3559175" cy="704850"/>
          </a:xfrm>
          <a:prstGeom prst="rect">
            <a:avLst/>
          </a:prstGeom>
          <a:ln>
            <a:noFill/>
          </a:ln>
          <a:effectLst>
            <a:outerShdw blurRad="292100" dist="139700" dir="2700000" algn="tl" rotWithShape="0">
              <a:srgbClr val="333333">
                <a:alpha val="65000"/>
              </a:srgbClr>
            </a:outerShdw>
          </a:effectLst>
        </p:spPr>
      </p:pic>
      <p:sp>
        <p:nvSpPr>
          <p:cNvPr id="5" name="Titre 4">
            <a:extLst>
              <a:ext uri="{FF2B5EF4-FFF2-40B4-BE49-F238E27FC236}">
                <a16:creationId xmlns:a16="http://schemas.microsoft.com/office/drawing/2014/main" id="{5A3E0E2C-4DD7-64C4-E297-1E0F7822D461}"/>
              </a:ext>
            </a:extLst>
          </p:cNvPr>
          <p:cNvSpPr>
            <a:spLocks noGrp="1"/>
          </p:cNvSpPr>
          <p:nvPr>
            <p:ph type="title"/>
          </p:nvPr>
        </p:nvSpPr>
        <p:spPr>
          <a:xfrm>
            <a:off x="3863975" y="5805488"/>
            <a:ext cx="8323263" cy="822325"/>
          </a:xfrm>
        </p:spPr>
        <p:txBody>
          <a:bodyPr/>
          <a:lstStyle/>
          <a:p>
            <a:pPr algn="r" fontAlgn="auto">
              <a:spcAft>
                <a:spcPts val="0"/>
              </a:spcAft>
              <a:defRPr/>
            </a:pPr>
            <a:r>
              <a:rPr lang="fr-FR" sz="2300" dirty="0">
                <a:latin typeface="Arial" panose="020B0604020202020204" pitchFamily="34" charset="0"/>
                <a:cs typeface="Arial" panose="020B0604020202020204" pitchFamily="34" charset="0"/>
              </a:rPr>
              <a:t>L’appui aux porteurs de projet de création de centres de santé</a:t>
            </a:r>
            <a:br>
              <a:rPr lang="fr-FR" sz="2300" dirty="0">
                <a:latin typeface="Arial" panose="020B0604020202020204" pitchFamily="34" charset="0"/>
                <a:cs typeface="Arial" panose="020B0604020202020204" pitchFamily="34" charset="0"/>
              </a:rPr>
            </a:br>
            <a:r>
              <a:rPr lang="fr-FR" sz="2300" dirty="0">
                <a:latin typeface="Arial"/>
                <a:cs typeface="Arial"/>
              </a:rPr>
              <a:t> </a:t>
            </a:r>
            <a:endParaRPr lang="fr-FR" sz="2300" dirty="0">
              <a:latin typeface="Arial" panose="020B0604020202020204" pitchFamily="34" charset="0"/>
              <a:cs typeface="Arial" panose="020B0604020202020204" pitchFamily="34" charset="0"/>
            </a:endParaRPr>
          </a:p>
        </p:txBody>
      </p:sp>
      <p:pic>
        <p:nvPicPr>
          <p:cNvPr id="29700" name="Espace réservé pour une image  8" descr="Une image contenant intérieur, aéroport, personne, plafond&#10;&#10;Description générée automatiquement">
            <a:extLst>
              <a:ext uri="{FF2B5EF4-FFF2-40B4-BE49-F238E27FC236}">
                <a16:creationId xmlns:a16="http://schemas.microsoft.com/office/drawing/2014/main" id="{D06E845C-C54B-96C3-1154-20C87722B8A7}"/>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9766" b="19766"/>
          <a:stretch>
            <a:fillRect/>
          </a:stretch>
        </p:blipFill>
        <p:spPr bwMode="auto">
          <a:xfrm>
            <a:off x="0" y="0"/>
            <a:ext cx="12192000" cy="4914900"/>
          </a:xfrm>
          <a:blipFill dpi="0" rotWithShape="1">
            <a:srcRect t="19766" b="19766"/>
          </a:blipFill>
        </p:spPr>
      </p:pic>
      <p:pic>
        <p:nvPicPr>
          <p:cNvPr id="29701" name="Image 2">
            <a:extLst>
              <a:ext uri="{FF2B5EF4-FFF2-40B4-BE49-F238E27FC236}">
                <a16:creationId xmlns:a16="http://schemas.microsoft.com/office/drawing/2014/main" id="{3A6BE83C-C68F-8976-F369-574054275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7175" y="5013325"/>
            <a:ext cx="17272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lipse 11">
            <a:extLst>
              <a:ext uri="{FF2B5EF4-FFF2-40B4-BE49-F238E27FC236}">
                <a16:creationId xmlns:a16="http://schemas.microsoft.com/office/drawing/2014/main" id="{FBAFD2C2-B4EE-D14A-1045-C9DEF5CECE54}"/>
              </a:ext>
            </a:extLst>
          </p:cNvPr>
          <p:cNvSpPr/>
          <p:nvPr/>
        </p:nvSpPr>
        <p:spPr>
          <a:xfrm>
            <a:off x="3719736" y="5949280"/>
            <a:ext cx="612000" cy="612000"/>
          </a:xfrm>
          <a:prstGeom prst="ellipse">
            <a:avLst/>
          </a:prstGeom>
          <a:blipFill rotWithShape="0">
            <a:blip r:embed="rId6"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3018-A7CE-9E87-630C-D352C4D18D14}"/>
              </a:ext>
            </a:extLst>
          </p:cNvPr>
          <p:cNvSpPr>
            <a:spLocks noGrp="1"/>
          </p:cNvSpPr>
          <p:nvPr>
            <p:ph type="title"/>
          </p:nvPr>
        </p:nvSpPr>
        <p:spPr/>
        <p:txBody>
          <a:bodyPr/>
          <a:lstStyle/>
          <a:p>
            <a:pPr fontAlgn="auto">
              <a:spcAft>
                <a:spcPts val="0"/>
              </a:spcAft>
              <a:defRPr/>
            </a:pPr>
            <a:r>
              <a:rPr lang="fr-FR" dirty="0">
                <a:solidFill>
                  <a:schemeClr val="tx1">
                    <a:lumMod val="75000"/>
                    <a:lumOff val="25000"/>
                  </a:schemeClr>
                </a:solidFill>
                <a:latin typeface="Arial"/>
                <a:cs typeface="Arial"/>
              </a:rPr>
              <a:t>Un accompagnement protéiforme</a:t>
            </a:r>
            <a:endParaRPr lang="fr-FR" dirty="0">
              <a:solidFill>
                <a:schemeClr val="tx1">
                  <a:lumMod val="75000"/>
                  <a:lumOff val="25000"/>
                </a:schemeClr>
              </a:solidFill>
            </a:endParaRPr>
          </a:p>
        </p:txBody>
      </p:sp>
      <p:sp>
        <p:nvSpPr>
          <p:cNvPr id="31747" name="ZoneTexte 15">
            <a:extLst>
              <a:ext uri="{FF2B5EF4-FFF2-40B4-BE49-F238E27FC236}">
                <a16:creationId xmlns:a16="http://schemas.microsoft.com/office/drawing/2014/main" id="{CCDB509F-40AB-DD1E-ADA3-E02BC0ECA4A7}"/>
              </a:ext>
            </a:extLst>
          </p:cNvPr>
          <p:cNvSpPr txBox="1">
            <a:spLocks noChangeArrowheads="1"/>
          </p:cNvSpPr>
          <p:nvPr/>
        </p:nvSpPr>
        <p:spPr bwMode="auto">
          <a:xfrm>
            <a:off x="4724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1" i="0" u="none" strike="noStrike" kern="1200" cap="none" spc="0" normalizeH="0" baseline="0" noProof="0">
              <a:ln>
                <a:noFill/>
              </a:ln>
              <a:solidFill>
                <a:srgbClr val="874EA9"/>
              </a:solidFill>
              <a:effectLst/>
              <a:uLnTx/>
              <a:uFillTx/>
              <a:latin typeface="Arial" panose="020B0604020202020204" pitchFamily="34" charset="0"/>
              <a:ea typeface="+mn-ea"/>
              <a:cs typeface="Arial" panose="020B0604020202020204" pitchFamily="34" charset="0"/>
            </a:endParaRPr>
          </a:p>
        </p:txBody>
      </p:sp>
      <p:graphicFrame>
        <p:nvGraphicFramePr>
          <p:cNvPr id="336" name="Diagramme 336">
            <a:extLst>
              <a:ext uri="{FF2B5EF4-FFF2-40B4-BE49-F238E27FC236}">
                <a16:creationId xmlns:a16="http://schemas.microsoft.com/office/drawing/2014/main" id="{15C237A9-49F6-A0E1-86B0-D3E859470743}"/>
              </a:ext>
            </a:extLst>
          </p:cNvPr>
          <p:cNvGraphicFramePr>
            <a:graphicFrameLocks noGrp="1"/>
          </p:cNvGraphicFramePr>
          <p:nvPr>
            <p:ph idx="1"/>
          </p:nvPr>
        </p:nvGraphicFramePr>
        <p:xfrm>
          <a:off x="911424" y="1556792"/>
          <a:ext cx="10058400" cy="438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èche : droite 4">
            <a:extLst>
              <a:ext uri="{FF2B5EF4-FFF2-40B4-BE49-F238E27FC236}">
                <a16:creationId xmlns:a16="http://schemas.microsoft.com/office/drawing/2014/main" id="{00BF0371-1172-D213-DAA8-2A9774D63C3A}"/>
              </a:ext>
            </a:extLst>
          </p:cNvPr>
          <p:cNvSpPr txBox="1"/>
          <p:nvPr/>
        </p:nvSpPr>
        <p:spPr>
          <a:xfrm>
            <a:off x="8183563" y="3284538"/>
            <a:ext cx="2736850" cy="215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lstStyle/>
          <a:p>
            <a:pPr marL="0" marR="0" lvl="1" indent="0" algn="l" defTabSz="622300" rtl="0" eaLnBrk="1" fontAlgn="base" latinLnBrk="0" hangingPunct="1">
              <a:lnSpc>
                <a:spcPct val="90000"/>
              </a:lnSpc>
              <a:spcBef>
                <a:spcPct val="0"/>
              </a:spcBef>
              <a:spcAft>
                <a:spcPct val="15000"/>
              </a:spcAft>
              <a:buClrTx/>
              <a:buSzTx/>
              <a:buFontTx/>
              <a:buNone/>
              <a:tabLst/>
              <a:defRPr/>
            </a:pPr>
            <a:r>
              <a:rPr kumimoji="0" lang="fr-FR" sz="1400" b="1" i="1" u="none" strike="noStrike" kern="1200" cap="none" spc="0" normalizeH="0" baseline="0" noProof="0" dirty="0">
                <a:ln>
                  <a:noFill/>
                </a:ln>
                <a:solidFill>
                  <a:srgbClr val="AD84C6"/>
                </a:solidFill>
                <a:effectLst/>
                <a:uLnTx/>
                <a:uFillTx/>
                <a:latin typeface="Arial" panose="020B0604020202020204" pitchFamily="34" charset="0"/>
                <a:ea typeface="+mn-ea"/>
                <a:cs typeface="Arial" panose="020B0604020202020204" pitchFamily="34" charset="0"/>
              </a:rPr>
              <a:t>Tendance en augmentation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899F0-CA71-B8D7-983B-BE9366687ED8}"/>
              </a:ext>
            </a:extLst>
          </p:cNvPr>
          <p:cNvSpPr>
            <a:spLocks noGrp="1"/>
          </p:cNvSpPr>
          <p:nvPr>
            <p:ph type="title"/>
          </p:nvPr>
        </p:nvSpPr>
        <p:spPr/>
        <p:txBody>
          <a:bodyPr/>
          <a:lstStyle/>
          <a:p>
            <a:pPr fontAlgn="auto">
              <a:spcAft>
                <a:spcPts val="0"/>
              </a:spcAft>
              <a:defRPr/>
            </a:pPr>
            <a:r>
              <a:rPr lang="fr-FR" sz="2800" dirty="0">
                <a:solidFill>
                  <a:schemeClr val="tx1">
                    <a:lumMod val="75000"/>
                    <a:lumOff val="25000"/>
                  </a:schemeClr>
                </a:solidFill>
                <a:latin typeface="Arial" panose="020B0604020202020204" pitchFamily="34" charset="0"/>
                <a:cs typeface="Arial" panose="020B0604020202020204" pitchFamily="34" charset="0"/>
              </a:rPr>
              <a:t>Un appui individuel adapté aux besoins du porteur de projet</a:t>
            </a:r>
          </a:p>
        </p:txBody>
      </p:sp>
      <p:sp>
        <p:nvSpPr>
          <p:cNvPr id="33795" name="Espace réservé du contenu 5">
            <a:extLst>
              <a:ext uri="{FF2B5EF4-FFF2-40B4-BE49-F238E27FC236}">
                <a16:creationId xmlns:a16="http://schemas.microsoft.com/office/drawing/2014/main" id="{D4767968-903E-FC52-47EE-0609BA9DFCC8}"/>
              </a:ext>
            </a:extLst>
          </p:cNvPr>
          <p:cNvSpPr>
            <a:spLocks noGrp="1" noChangeArrowheads="1"/>
          </p:cNvSpPr>
          <p:nvPr>
            <p:ph idx="1"/>
          </p:nvPr>
        </p:nvSpPr>
        <p:spPr bwMode="auto">
          <a:xfrm>
            <a:off x="706438" y="1844675"/>
            <a:ext cx="10836275" cy="3073400"/>
          </a:xfrm>
        </p:spPr>
        <p:txBody>
          <a:bodyPr wrap="square" numCol="1" anchor="t" anchorCtr="0" compatLnSpc="1">
            <a:prstTxWarp prst="textNoShape">
              <a:avLst/>
            </a:prstTxWarp>
          </a:bodyPr>
          <a:lstStyle/>
          <a:p>
            <a:r>
              <a:rPr lang="fr-FR" altLang="fr-FR" sz="1600">
                <a:latin typeface="Arial" panose="020B0604020202020204" pitchFamily="34" charset="0"/>
                <a:ea typeface="Arial Narrow" panose="020B0606020202030204" pitchFamily="34" charset="0"/>
                <a:cs typeface="Arial Narrow" panose="020B0606020202030204" pitchFamily="34" charset="0"/>
              </a:rPr>
              <a:t>L’accompagnement porte sur les volets suivants : </a:t>
            </a:r>
            <a:endParaRPr lang="fr-FR" altLang="fr-FR" sz="1600">
              <a:ea typeface="Arial Narrow" panose="020B0606020202030204" pitchFamily="34" charset="0"/>
              <a:cs typeface="Arial Narrow" panose="020B0606020202030204" pitchFamily="34" charset="0"/>
            </a:endParaRPr>
          </a:p>
          <a:p>
            <a:endParaRPr lang="fr-FR" altLang="fr-FR">
              <a:latin typeface="Arial Narrow" panose="020B0606020202030204" pitchFamily="34" charset="0"/>
            </a:endParaRPr>
          </a:p>
          <a:p>
            <a:endParaRPr lang="fr-FR" altLang="fr-FR"/>
          </a:p>
        </p:txBody>
      </p:sp>
      <p:graphicFrame>
        <p:nvGraphicFramePr>
          <p:cNvPr id="3" name="Diagramme 2">
            <a:extLst>
              <a:ext uri="{FF2B5EF4-FFF2-40B4-BE49-F238E27FC236}">
                <a16:creationId xmlns:a16="http://schemas.microsoft.com/office/drawing/2014/main" id="{89AEFCA4-8F86-9343-3387-91EBD9D6F901}"/>
              </a:ext>
            </a:extLst>
          </p:cNvPr>
          <p:cNvGraphicFramePr/>
          <p:nvPr/>
        </p:nvGraphicFramePr>
        <p:xfrm>
          <a:off x="406448" y="2289460"/>
          <a:ext cx="7273728" cy="294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ZoneTexte 1">
            <a:extLst>
              <a:ext uri="{FF2B5EF4-FFF2-40B4-BE49-F238E27FC236}">
                <a16:creationId xmlns:a16="http://schemas.microsoft.com/office/drawing/2014/main" id="{7558E0C3-2720-0EA9-DDC6-62CCB6D99C5E}"/>
              </a:ext>
            </a:extLst>
          </p:cNvPr>
          <p:cNvSpPr txBox="1"/>
          <p:nvPr/>
        </p:nvSpPr>
        <p:spPr>
          <a:xfrm>
            <a:off x="7981950" y="2270125"/>
            <a:ext cx="3781425" cy="2924175"/>
          </a:xfrm>
          <a:prstGeom prst="rect">
            <a:avLst/>
          </a:prstGeom>
          <a:solidFill>
            <a:schemeClr val="tx2">
              <a:lumMod val="20000"/>
              <a:lumOff val="80000"/>
            </a:schemeClr>
          </a:solidFill>
        </p:spPr>
        <p:txBody>
          <a:bodyPr>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rgbClr val="AD84C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a:ea typeface="+mn-ea"/>
                <a:cs typeface="Arial"/>
              </a:rPr>
              <a:t>Illustration du </a:t>
            </a:r>
            <a:r>
              <a:rPr kumimoji="0" lang="fr-FR" sz="1400" b="1" i="0" u="none" strike="noStrike" kern="1200" cap="none" spc="0" normalizeH="0" baseline="0" noProof="0" dirty="0">
                <a:ln>
                  <a:noFill/>
                </a:ln>
                <a:solidFill>
                  <a:srgbClr val="AD84C6">
                    <a:lumMod val="75000"/>
                  </a:srgbClr>
                </a:solidFill>
                <a:effectLst/>
                <a:uLnTx/>
                <a:uFillTx/>
                <a:latin typeface="Arial"/>
                <a:ea typeface="Arial Narrow" panose="020B0606020202030204" pitchFamily="34" charset="0"/>
                <a:cs typeface="Arial Narrow" panose="020B0606020202030204" pitchFamily="34" charset="0"/>
              </a:rPr>
              <a:t>Centre de santé dentaire « public précaire » </a:t>
            </a:r>
            <a:r>
              <a:rPr kumimoji="0" lang="fr-FR" sz="1400" b="1" i="0" u="none" strike="noStrike" kern="1200" cap="none" spc="0" normalizeH="0" baseline="0" noProof="0" dirty="0" err="1">
                <a:ln>
                  <a:noFill/>
                </a:ln>
                <a:solidFill>
                  <a:srgbClr val="AD84C6">
                    <a:lumMod val="75000"/>
                  </a:srgbClr>
                </a:solidFill>
                <a:effectLst/>
                <a:uLnTx/>
                <a:uFillTx/>
                <a:latin typeface="Arial"/>
                <a:ea typeface="Arial Narrow" panose="020B0606020202030204" pitchFamily="34" charset="0"/>
                <a:cs typeface="Arial Narrow" panose="020B0606020202030204" pitchFamily="34" charset="0"/>
              </a:rPr>
              <a:t>Solident</a:t>
            </a:r>
            <a:r>
              <a:rPr kumimoji="0" lang="fr-FR" sz="1400" b="1" i="0" u="none" strike="noStrike" kern="1200" cap="none" spc="0" normalizeH="0" baseline="0" noProof="0" dirty="0">
                <a:ln>
                  <a:noFill/>
                </a:ln>
                <a:solidFill>
                  <a:srgbClr val="AD84C6">
                    <a:lumMod val="75000"/>
                  </a:srgbClr>
                </a:solidFill>
                <a:effectLst/>
                <a:uLnTx/>
                <a:uFillTx/>
                <a:latin typeface="Arial"/>
                <a:ea typeface="Arial Narrow" panose="020B0606020202030204" pitchFamily="34" charset="0"/>
                <a:cs typeface="Arial Narrow" panose="020B0606020202030204" pitchFamily="34" charset="0"/>
              </a:rPr>
              <a:t> Grenoble (38)</a:t>
            </a:r>
            <a:r>
              <a:rPr kumimoji="0" lang="fr-FR" sz="1400" b="0" i="0" u="none" strike="noStrike" kern="1200" cap="none" spc="0" normalizeH="0" baseline="0" noProof="0" dirty="0">
                <a:ln>
                  <a:noFill/>
                </a:ln>
                <a:solidFill>
                  <a:srgbClr val="AD84C6">
                    <a:lumMod val="75000"/>
                  </a:srgbClr>
                </a:solidFill>
                <a:effectLst/>
                <a:uLnTx/>
                <a:uFillTx/>
                <a:latin typeface="Arial"/>
                <a:ea typeface="Arial Narrow" panose="020B0606020202030204" pitchFamily="34" charset="0"/>
                <a:cs typeface="Arial Narrow" panose="020B0606020202030204" pitchFamily="34" charset="0"/>
              </a:rPr>
              <a:t> :</a:t>
            </a:r>
            <a:r>
              <a:rPr kumimoji="0" lang="fr-FR" sz="1400" b="0"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 Ouvert en Mars 2022, suite et fin d’accompagnement par échanges d’e-mails et téléphoniques : relecture et conseils sur le projet</a:t>
            </a:r>
            <a:r>
              <a:rPr kumimoji="0" lang="fr-FR"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 </a:t>
            </a:r>
            <a:r>
              <a:rPr kumimoji="0" lang="fr-FR" sz="1400" b="0"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 de santé et le règlement de fonctionnement, apport d’informations sur les </a:t>
            </a:r>
            <a:r>
              <a:rPr kumimoji="0" lang="fr-FR" sz="1400" b="1"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conventions collectives</a:t>
            </a:r>
            <a:r>
              <a:rPr kumimoji="0" lang="fr-FR" sz="1400" b="0"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 échange d’informations sur </a:t>
            </a:r>
            <a:r>
              <a:rPr kumimoji="0" lang="fr-FR" sz="1400" b="1"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l’article 51</a:t>
            </a:r>
            <a:r>
              <a:rPr kumimoji="0" lang="fr-FR" sz="1400" b="0"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 formatage des postes dentistes / administratifs, calculs des </a:t>
            </a:r>
            <a:r>
              <a:rPr kumimoji="0" lang="fr-FR" sz="1400" b="1"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rémunérations</a:t>
            </a:r>
            <a:r>
              <a:rPr kumimoji="0" lang="fr-FR" sz="1400" b="0" i="0" u="none" strike="noStrike" kern="1200" cap="none" spc="0" normalizeH="0" baseline="0" noProof="0" dirty="0">
                <a:ln>
                  <a:noFill/>
                </a:ln>
                <a:solidFill>
                  <a:prstClr val="black"/>
                </a:solidFill>
                <a:effectLst/>
                <a:uLnTx/>
                <a:uFillTx/>
                <a:latin typeface="Arial"/>
                <a:ea typeface="Arial Narrow" panose="020B0606020202030204" pitchFamily="34" charset="0"/>
                <a:cs typeface="Arial Narrow" panose="020B0606020202030204" pitchFamily="34" charset="0"/>
              </a:rPr>
              <a:t> accords CNAMTS.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99BAE3D-6AE9-F96A-45E4-88039995C0F3}"/>
              </a:ext>
            </a:extLst>
          </p:cNvPr>
          <p:cNvSpPr txBox="1"/>
          <p:nvPr/>
        </p:nvSpPr>
        <p:spPr>
          <a:xfrm>
            <a:off x="1631950" y="5516563"/>
            <a:ext cx="6097588" cy="307975"/>
          </a:xfrm>
          <a:prstGeom prst="rect">
            <a:avLst/>
          </a:prstGeom>
          <a:solidFill>
            <a:schemeClr val="accent2">
              <a:lumMod val="40000"/>
              <a:lumOff val="60000"/>
            </a:schemeClr>
          </a:solidFill>
        </p:spPr>
        <p:txBody>
          <a:bodyPr>
            <a:spAutoFit/>
          </a:bodyPr>
          <a:lstStyle>
            <a:defPPr>
              <a:defRPr lang="fr-FR"/>
            </a:defPPr>
            <a:lvl1pPr>
              <a:defRPr sz="1400" b="1">
                <a:solidFill>
                  <a:schemeClr val="accent1">
                    <a:lumMod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Des liens réguliers avec les délégations territoriales de l’ARS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1CD90F-D8BD-0422-5776-098E5D83CABB}"/>
              </a:ext>
            </a:extLst>
          </p:cNvPr>
          <p:cNvSpPr>
            <a:spLocks noGrp="1"/>
          </p:cNvSpPr>
          <p:nvPr>
            <p:ph type="title"/>
          </p:nvPr>
        </p:nvSpPr>
        <p:spPr>
          <a:xfrm>
            <a:off x="1487488" y="5084763"/>
            <a:ext cx="10296525" cy="1471612"/>
          </a:xfrm>
        </p:spPr>
        <p:txBody>
          <a:bodyPr tIns="45720" bIns="45720">
            <a:normAutofit/>
          </a:bodyPr>
          <a:lstStyle/>
          <a:p>
            <a:pPr algn="r" defTabSz="914400" fontAlgn="auto">
              <a:lnSpc>
                <a:spcPct val="100000"/>
              </a:lnSpc>
              <a:spcAft>
                <a:spcPts val="0"/>
              </a:spcAft>
              <a:defRPr/>
            </a:pPr>
            <a:r>
              <a:rPr lang="en-US" sz="2800" spc="-50" dirty="0" err="1">
                <a:latin typeface="Arial"/>
                <a:cs typeface="Arial"/>
              </a:rPr>
              <a:t>L’appui</a:t>
            </a:r>
            <a:r>
              <a:rPr lang="en-US" sz="2800" spc="-50" dirty="0">
                <a:latin typeface="Arial"/>
                <a:cs typeface="Arial"/>
              </a:rPr>
              <a:t> à </a:t>
            </a:r>
            <a:r>
              <a:rPr lang="en-US" sz="2800" spc="-50" dirty="0" err="1">
                <a:latin typeface="Arial"/>
                <a:cs typeface="Arial"/>
              </a:rPr>
              <a:t>l'intégration</a:t>
            </a:r>
            <a:r>
              <a:rPr lang="en-US" sz="2800" spc="-50" dirty="0">
                <a:latin typeface="Arial"/>
                <a:cs typeface="Arial"/>
              </a:rPr>
              <a:t> dans les CPTS</a:t>
            </a:r>
            <a:endParaRPr lang="fr-FR" dirty="0"/>
          </a:p>
        </p:txBody>
      </p:sp>
      <p:pic>
        <p:nvPicPr>
          <p:cNvPr id="36867" name="Espace réservé du contenu 6" descr="Une image contenant texte, personne&#10;&#10;Description générée automatiquement">
            <a:extLst>
              <a:ext uri="{FF2B5EF4-FFF2-40B4-BE49-F238E27FC236}">
                <a16:creationId xmlns:a16="http://schemas.microsoft.com/office/drawing/2014/main" id="{08473701-2889-1F1C-0607-0C764CFE7FC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762" b="19762"/>
          <a:stretch>
            <a:fillRect/>
          </a:stretch>
        </p:blipFill>
        <p:spPr bwMode="auto">
          <a:xfrm>
            <a:off x="0" y="0"/>
            <a:ext cx="12192000" cy="4914900"/>
          </a:xfrm>
          <a:blipFill dpi="0" rotWithShape="1">
            <a:srcRect t="19762" b="19762"/>
          </a:blipFill>
        </p:spPr>
      </p:pic>
      <p:pic>
        <p:nvPicPr>
          <p:cNvPr id="10" name="Image 9">
            <a:extLst>
              <a:ext uri="{FF2B5EF4-FFF2-40B4-BE49-F238E27FC236}">
                <a16:creationId xmlns:a16="http://schemas.microsoft.com/office/drawing/2014/main" id="{DAA8A978-21C2-84FB-D99D-62D63C26D4E5}"/>
              </a:ext>
            </a:extLst>
          </p:cNvPr>
          <p:cNvPicPr>
            <a:picLocks noChangeAspect="1"/>
          </p:cNvPicPr>
          <p:nvPr/>
        </p:nvPicPr>
        <p:blipFill>
          <a:blip r:embed="rId4"/>
          <a:stretch>
            <a:fillRect/>
          </a:stretch>
        </p:blipFill>
        <p:spPr>
          <a:xfrm>
            <a:off x="192088" y="5810250"/>
            <a:ext cx="3557587" cy="704850"/>
          </a:xfrm>
          <a:prstGeom prst="rect">
            <a:avLst/>
          </a:prstGeom>
          <a:ln>
            <a:noFill/>
          </a:ln>
          <a:effectLst>
            <a:outerShdw blurRad="292100" dist="139700" dir="2700000" algn="tl" rotWithShape="0">
              <a:srgbClr val="333333">
                <a:alpha val="65000"/>
              </a:srgbClr>
            </a:outerShdw>
          </a:effectLst>
        </p:spPr>
      </p:pic>
      <p:pic>
        <p:nvPicPr>
          <p:cNvPr id="36869" name="Image 4">
            <a:extLst>
              <a:ext uri="{FF2B5EF4-FFF2-40B4-BE49-F238E27FC236}">
                <a16:creationId xmlns:a16="http://schemas.microsoft.com/office/drawing/2014/main" id="{E8B1FAA6-1D94-01BF-1BD6-F2043BBCC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9713" y="4941888"/>
            <a:ext cx="1744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79658CA4-33FF-4376-F1D6-9957AA5471CD}"/>
              </a:ext>
            </a:extLst>
          </p:cNvPr>
          <p:cNvSpPr/>
          <p:nvPr/>
        </p:nvSpPr>
        <p:spPr>
          <a:xfrm>
            <a:off x="5447928" y="6021288"/>
            <a:ext cx="612000" cy="612000"/>
          </a:xfrm>
          <a:prstGeom prst="ellipse">
            <a:avLst/>
          </a:prstGeom>
          <a:blipFill rotWithShape="0">
            <a:blip r:embed="rId6"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81065-EF3C-03E0-EF34-B09B818F912F}"/>
              </a:ext>
            </a:extLst>
          </p:cNvPr>
          <p:cNvSpPr>
            <a:spLocks noGrp="1"/>
          </p:cNvSpPr>
          <p:nvPr>
            <p:ph type="title"/>
          </p:nvPr>
        </p:nvSpPr>
        <p:spPr>
          <a:xfrm>
            <a:off x="479425" y="620713"/>
            <a:ext cx="11263313" cy="571500"/>
          </a:xfrm>
        </p:spPr>
        <p:txBody>
          <a:bodyPr>
            <a:normAutofit fontScale="90000"/>
          </a:bodyPr>
          <a:lstStyle/>
          <a:p>
            <a:pPr fontAlgn="auto">
              <a:spcAft>
                <a:spcPts val="0"/>
              </a:spcAft>
              <a:defRPr/>
            </a:pPr>
            <a:br>
              <a:rPr lang="fr-FR" sz="1800" b="1" kern="0" dirty="0">
                <a:solidFill>
                  <a:srgbClr val="7030A0"/>
                </a:solidFill>
                <a:latin typeface="Arial Narrow" panose="020B0606020202030204" pitchFamily="34" charset="0"/>
                <a:ea typeface="Arial Narrow" panose="020B0606020202030204" pitchFamily="34" charset="0"/>
                <a:cs typeface="Arial Narrow" panose="020B0606020202030204" pitchFamily="34" charset="0"/>
              </a:rPr>
            </a:br>
            <a:r>
              <a:rPr lang="fr-FR" dirty="0">
                <a:solidFill>
                  <a:schemeClr val="tx1">
                    <a:lumMod val="75000"/>
                    <a:lumOff val="25000"/>
                  </a:schemeClr>
                </a:solidFill>
              </a:rPr>
              <a:t>Pour une meilleure intégration des centres de santé dans les CPTS</a:t>
            </a:r>
            <a:r>
              <a:rPr lang="fr-FR" dirty="0">
                <a:solidFill>
                  <a:schemeClr val="bg1"/>
                </a:solidFill>
              </a:rPr>
              <a:t>.</a:t>
            </a:r>
            <a:endParaRPr lang="fr-FR" dirty="0">
              <a:solidFill>
                <a:schemeClr val="tx1">
                  <a:lumMod val="75000"/>
                  <a:lumOff val="25000"/>
                </a:schemeClr>
              </a:solidFill>
            </a:endParaRPr>
          </a:p>
        </p:txBody>
      </p:sp>
      <p:sp>
        <p:nvSpPr>
          <p:cNvPr id="38915" name="Rectangle 2">
            <a:extLst>
              <a:ext uri="{FF2B5EF4-FFF2-40B4-BE49-F238E27FC236}">
                <a16:creationId xmlns:a16="http://schemas.microsoft.com/office/drawing/2014/main" id="{0EE5CB82-27AF-221B-881F-EE50E16F18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12" tIns="2539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Diagramme 11">
            <a:extLst>
              <a:ext uri="{FF2B5EF4-FFF2-40B4-BE49-F238E27FC236}">
                <a16:creationId xmlns:a16="http://schemas.microsoft.com/office/drawing/2014/main" id="{BDAC3804-874F-5DEA-2980-C69E352EB5C8}"/>
              </a:ext>
            </a:extLst>
          </p:cNvPr>
          <p:cNvGraphicFramePr/>
          <p:nvPr/>
        </p:nvGraphicFramePr>
        <p:xfrm>
          <a:off x="263352" y="1340768"/>
          <a:ext cx="7272808" cy="497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7" name="Image 3">
            <a:extLst>
              <a:ext uri="{FF2B5EF4-FFF2-40B4-BE49-F238E27FC236}">
                <a16:creationId xmlns:a16="http://schemas.microsoft.com/office/drawing/2014/main" id="{CC2C1EC1-4E27-B0F4-8C77-BE07061C77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57" r="3992"/>
          <a:stretch>
            <a:fillRect/>
          </a:stretch>
        </p:blipFill>
        <p:spPr bwMode="auto">
          <a:xfrm>
            <a:off x="7608888" y="2565400"/>
            <a:ext cx="4464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BFC9D8-6651-F6DB-5174-3264A6B96C07}"/>
              </a:ext>
            </a:extLst>
          </p:cNvPr>
          <p:cNvSpPr>
            <a:spLocks noGrp="1"/>
          </p:cNvSpPr>
          <p:nvPr>
            <p:ph type="title"/>
          </p:nvPr>
        </p:nvSpPr>
        <p:spPr>
          <a:xfrm>
            <a:off x="2078038" y="5589588"/>
            <a:ext cx="10113962" cy="822325"/>
          </a:xfrm>
        </p:spPr>
        <p:txBody>
          <a:bodyPr tIns="45720" bIns="45720">
            <a:normAutofit/>
          </a:bodyPr>
          <a:lstStyle/>
          <a:p>
            <a:pPr algn="r" defTabSz="914400" fontAlgn="auto">
              <a:spcAft>
                <a:spcPts val="0"/>
              </a:spcAft>
              <a:defRPr/>
            </a:pPr>
            <a:r>
              <a:rPr lang="fr-FR" sz="2400" dirty="0">
                <a:latin typeface="Arial"/>
                <a:cs typeface="Arial"/>
              </a:rPr>
              <a:t>L’appui aux centres de santé au travers d'actions collectives</a:t>
            </a:r>
            <a:endParaRPr lang="fr-FR" sz="2400" dirty="0">
              <a:cs typeface="Calibri Light"/>
            </a:endParaRPr>
          </a:p>
        </p:txBody>
      </p:sp>
      <p:pic>
        <p:nvPicPr>
          <p:cNvPr id="43011" name="Espace réservé pour une image  8">
            <a:extLst>
              <a:ext uri="{FF2B5EF4-FFF2-40B4-BE49-F238E27FC236}">
                <a16:creationId xmlns:a16="http://schemas.microsoft.com/office/drawing/2014/main" id="{0565A70F-A7E3-F966-569A-05B20E9605E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766" b="19766"/>
          <a:stretch>
            <a:fillRect/>
          </a:stretch>
        </p:blipFill>
        <p:spPr bwMode="auto">
          <a:xfrm>
            <a:off x="0" y="0"/>
            <a:ext cx="12192000" cy="4914900"/>
          </a:xfrm>
          <a:blipFill dpi="0" rotWithShape="1">
            <a:srcRect t="19766" b="19766"/>
          </a:blipFill>
        </p:spPr>
      </p:pic>
      <p:pic>
        <p:nvPicPr>
          <p:cNvPr id="11" name="Image 10">
            <a:extLst>
              <a:ext uri="{FF2B5EF4-FFF2-40B4-BE49-F238E27FC236}">
                <a16:creationId xmlns:a16="http://schemas.microsoft.com/office/drawing/2014/main" id="{5FA0BA5B-E064-FDEF-0C62-8DDA829A0CB6}"/>
              </a:ext>
            </a:extLst>
          </p:cNvPr>
          <p:cNvPicPr>
            <a:picLocks noChangeAspect="1"/>
          </p:cNvPicPr>
          <p:nvPr/>
        </p:nvPicPr>
        <p:blipFill>
          <a:blip r:embed="rId4" cstate="print"/>
          <a:stretch>
            <a:fillRect/>
          </a:stretch>
        </p:blipFill>
        <p:spPr>
          <a:xfrm>
            <a:off x="158750" y="6056313"/>
            <a:ext cx="3309938" cy="655637"/>
          </a:xfrm>
          <a:prstGeom prst="rect">
            <a:avLst/>
          </a:prstGeom>
          <a:ln>
            <a:noFill/>
          </a:ln>
          <a:effectLst>
            <a:outerShdw blurRad="292100" dist="139700" dir="2700000" algn="tl" rotWithShape="0">
              <a:srgbClr val="333333">
                <a:alpha val="65000"/>
              </a:srgbClr>
            </a:outerShdw>
          </a:effectLst>
        </p:spPr>
      </p:pic>
      <p:pic>
        <p:nvPicPr>
          <p:cNvPr id="43013" name="Image 3">
            <a:extLst>
              <a:ext uri="{FF2B5EF4-FFF2-40B4-BE49-F238E27FC236}">
                <a16:creationId xmlns:a16="http://schemas.microsoft.com/office/drawing/2014/main" id="{90714C10-180F-EFA6-B38D-6421EC10C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0675" y="5013325"/>
            <a:ext cx="1736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4DCBD2DF-2A0F-18E9-7D9B-69EC23A51797}"/>
              </a:ext>
            </a:extLst>
          </p:cNvPr>
          <p:cNvSpPr/>
          <p:nvPr/>
        </p:nvSpPr>
        <p:spPr>
          <a:xfrm>
            <a:off x="3575050" y="5876925"/>
            <a:ext cx="612775" cy="612775"/>
          </a:xfrm>
          <a:prstGeom prst="ellipse">
            <a:avLst/>
          </a:prstGeom>
          <a:blipFill rotWithShape="0">
            <a:blip r:embed="rId6" cstate="print"/>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70B6B04A-DBC3-D442-F91E-82F0793F5B1E}"/>
              </a:ext>
            </a:extLst>
          </p:cNvPr>
          <p:cNvSpPr>
            <a:spLocks noGrp="1"/>
          </p:cNvSpPr>
          <p:nvPr>
            <p:ph type="title"/>
          </p:nvPr>
        </p:nvSpPr>
        <p:spPr>
          <a:xfrm>
            <a:off x="1200150" y="287338"/>
            <a:ext cx="10872788" cy="981075"/>
          </a:xfrm>
        </p:spPr>
        <p:txBody>
          <a:bodyPr/>
          <a:lstStyle/>
          <a:p>
            <a:pPr fontAlgn="auto">
              <a:spcAft>
                <a:spcPts val="0"/>
              </a:spcAft>
              <a:defRPr/>
            </a:pPr>
            <a:r>
              <a:rPr lang="fr-FR" sz="3200" dirty="0">
                <a:solidFill>
                  <a:schemeClr val="tx1">
                    <a:lumMod val="75000"/>
                    <a:lumOff val="25000"/>
                  </a:schemeClr>
                </a:solidFill>
              </a:rPr>
              <a:t>Des actions collectives tout au long de l’année</a:t>
            </a:r>
          </a:p>
        </p:txBody>
      </p:sp>
      <p:sp>
        <p:nvSpPr>
          <p:cNvPr id="4" name="ZoneTexte 3">
            <a:extLst>
              <a:ext uri="{FF2B5EF4-FFF2-40B4-BE49-F238E27FC236}">
                <a16:creationId xmlns:a16="http://schemas.microsoft.com/office/drawing/2014/main" id="{4DAB3C6E-41D0-5A23-0E70-1CC832799E08}"/>
              </a:ext>
            </a:extLst>
          </p:cNvPr>
          <p:cNvSpPr txBox="1"/>
          <p:nvPr/>
        </p:nvSpPr>
        <p:spPr>
          <a:xfrm>
            <a:off x="1200150" y="1550988"/>
            <a:ext cx="6335713" cy="5418137"/>
          </a:xfrm>
          <a:prstGeom prst="rect">
            <a:avLst/>
          </a:prstGeom>
          <a:noFill/>
        </p:spPr>
        <p:txBody>
          <a:bodyPr>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Comment est défini le programme d’actions annuel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Co-construit</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avec les adhérents (lors des temps collectifs notamment, des commissions, etc..) et les commissions ad hoc</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prenant en compte les priorités exprimées par l’ARS et la Région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Comment se traduit-il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 l’organisation : échanges de pratiques, formations-actions, journées d’informations,  …en présentiel ou distanciel.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6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Pour quels résultats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sz="16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Temps collectifs qui peuvent aboutir à la création de livrables, guides à destination de l’ensemble des adhérents. En 2021, il y a eu notamment la rédaction guide dentaire et la publication du guide de bonnes pratiques à l’accueil</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5060" name="image3.png">
            <a:extLst>
              <a:ext uri="{FF2B5EF4-FFF2-40B4-BE49-F238E27FC236}">
                <a16:creationId xmlns:a16="http://schemas.microsoft.com/office/drawing/2014/main" id="{FF9BC0B1-B400-1812-D7F1-8234CFB66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847" t="8760" r="20866" b="35037"/>
          <a:stretch>
            <a:fillRect/>
          </a:stretch>
        </p:blipFill>
        <p:spPr bwMode="auto">
          <a:xfrm>
            <a:off x="8904288" y="3644900"/>
            <a:ext cx="2016125" cy="2592388"/>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45061" name="image6.png">
            <a:extLst>
              <a:ext uri="{FF2B5EF4-FFF2-40B4-BE49-F238E27FC236}">
                <a16:creationId xmlns:a16="http://schemas.microsoft.com/office/drawing/2014/main" id="{BC404FB9-97B6-930B-22AB-C9CC2DA889A6}"/>
              </a:ext>
            </a:extLst>
          </p:cNvPr>
          <p:cNvPicPr>
            <a:picLocks/>
          </p:cNvPicPr>
          <p:nvPr/>
        </p:nvPicPr>
        <p:blipFill>
          <a:blip r:embed="rId4">
            <a:extLst>
              <a:ext uri="{28A0092B-C50C-407E-A947-70E740481C1C}">
                <a14:useLocalDpi xmlns:a14="http://schemas.microsoft.com/office/drawing/2010/main" val="0"/>
              </a:ext>
            </a:extLst>
          </a:blip>
          <a:srcRect l="53908" t="8760" r="12283" b="35037"/>
          <a:stretch>
            <a:fillRect/>
          </a:stretch>
        </p:blipFill>
        <p:spPr bwMode="auto">
          <a:xfrm>
            <a:off x="8256588" y="1341438"/>
            <a:ext cx="3241675" cy="215900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ED513771-9A67-4492-7A7A-7DBCEAA7A7DC}"/>
              </a:ext>
            </a:extLst>
          </p:cNvPr>
          <p:cNvSpPr>
            <a:spLocks noGrp="1"/>
          </p:cNvSpPr>
          <p:nvPr>
            <p:ph type="title"/>
          </p:nvPr>
        </p:nvSpPr>
        <p:spPr>
          <a:xfrm>
            <a:off x="1200150" y="287338"/>
            <a:ext cx="10872788" cy="981075"/>
          </a:xfrm>
        </p:spPr>
        <p:txBody>
          <a:bodyPr/>
          <a:lstStyle/>
          <a:p>
            <a:pPr fontAlgn="auto">
              <a:spcAft>
                <a:spcPts val="0"/>
              </a:spcAft>
              <a:defRPr/>
            </a:pPr>
            <a:r>
              <a:rPr lang="fr-FR" sz="3200" dirty="0">
                <a:solidFill>
                  <a:schemeClr val="tx1">
                    <a:lumMod val="75000"/>
                    <a:lumOff val="25000"/>
                  </a:schemeClr>
                </a:solidFill>
              </a:rPr>
              <a:t>Les thématiques explorées en 2021</a:t>
            </a:r>
          </a:p>
        </p:txBody>
      </p:sp>
      <p:grpSp>
        <p:nvGrpSpPr>
          <p:cNvPr id="47107" name="Groupe 7">
            <a:extLst>
              <a:ext uri="{FF2B5EF4-FFF2-40B4-BE49-F238E27FC236}">
                <a16:creationId xmlns:a16="http://schemas.microsoft.com/office/drawing/2014/main" id="{CD9DEF03-A41A-2C25-235E-4AFE30C08748}"/>
              </a:ext>
            </a:extLst>
          </p:cNvPr>
          <p:cNvGrpSpPr>
            <a:grpSpLocks/>
          </p:cNvGrpSpPr>
          <p:nvPr/>
        </p:nvGrpSpPr>
        <p:grpSpPr bwMode="auto">
          <a:xfrm>
            <a:off x="623888" y="1341438"/>
            <a:ext cx="5543550" cy="4032250"/>
            <a:chOff x="3352763" y="2577275"/>
            <a:chExt cx="4088685" cy="2366017"/>
          </a:xfrm>
        </p:grpSpPr>
        <p:grpSp>
          <p:nvGrpSpPr>
            <p:cNvPr id="47110" name="Groupe 8">
              <a:extLst>
                <a:ext uri="{FF2B5EF4-FFF2-40B4-BE49-F238E27FC236}">
                  <a16:creationId xmlns:a16="http://schemas.microsoft.com/office/drawing/2014/main" id="{1CAE35BA-9FFF-6414-F097-8ADD1AB852DA}"/>
                </a:ext>
              </a:extLst>
            </p:cNvPr>
            <p:cNvGrpSpPr>
              <a:grpSpLocks/>
            </p:cNvGrpSpPr>
            <p:nvPr/>
          </p:nvGrpSpPr>
          <p:grpSpPr bwMode="auto">
            <a:xfrm>
              <a:off x="3352763" y="2577275"/>
              <a:ext cx="4088685" cy="2366017"/>
              <a:chOff x="0" y="-80973"/>
              <a:chExt cx="4445821" cy="4858403"/>
            </a:xfrm>
          </p:grpSpPr>
          <p:sp>
            <p:nvSpPr>
              <p:cNvPr id="47111" name="Rectangle 9">
                <a:extLst>
                  <a:ext uri="{FF2B5EF4-FFF2-40B4-BE49-F238E27FC236}">
                    <a16:creationId xmlns:a16="http://schemas.microsoft.com/office/drawing/2014/main" id="{08D8ACFA-586D-8656-AB9E-AD7793CB4D8C}"/>
                  </a:ext>
                </a:extLst>
              </p:cNvPr>
              <p:cNvSpPr>
                <a:spLocks noChangeArrowheads="1"/>
              </p:cNvSpPr>
              <p:nvPr/>
            </p:nvSpPr>
            <p:spPr bwMode="auto">
              <a:xfrm>
                <a:off x="111146" y="-80973"/>
                <a:ext cx="4334675" cy="477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p>
            </p:txBody>
          </p:sp>
          <p:grpSp>
            <p:nvGrpSpPr>
              <p:cNvPr id="47112" name="Groupe 10">
                <a:extLst>
                  <a:ext uri="{FF2B5EF4-FFF2-40B4-BE49-F238E27FC236}">
                    <a16:creationId xmlns:a16="http://schemas.microsoft.com/office/drawing/2014/main" id="{E1E205F9-F5BD-74CD-B34B-9D9866801C88}"/>
                  </a:ext>
                </a:extLst>
              </p:cNvPr>
              <p:cNvGrpSpPr>
                <a:grpSpLocks/>
              </p:cNvGrpSpPr>
              <p:nvPr/>
            </p:nvGrpSpPr>
            <p:grpSpPr bwMode="auto">
              <a:xfrm>
                <a:off x="0" y="0"/>
                <a:ext cx="4237894" cy="4777430"/>
                <a:chOff x="0" y="0"/>
                <a:chExt cx="4237894" cy="4777430"/>
              </a:xfrm>
            </p:grpSpPr>
            <p:sp>
              <p:nvSpPr>
                <p:cNvPr id="47115" name="Forme libre : forme 13">
                  <a:extLst>
                    <a:ext uri="{FF2B5EF4-FFF2-40B4-BE49-F238E27FC236}">
                      <a16:creationId xmlns:a16="http://schemas.microsoft.com/office/drawing/2014/main" id="{5D907696-6679-1441-C0CF-4B95EA2783EA}"/>
                    </a:ext>
                  </a:extLst>
                </p:cNvPr>
                <p:cNvSpPr>
                  <a:spLocks/>
                </p:cNvSpPr>
                <p:nvPr/>
              </p:nvSpPr>
              <p:spPr bwMode="auto">
                <a:xfrm>
                  <a:off x="2957162" y="1119391"/>
                  <a:ext cx="1280732"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CC99FF"/>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IPA et Assistants médicaux</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16" name="Forme libre : forme 14">
                  <a:extLst>
                    <a:ext uri="{FF2B5EF4-FFF2-40B4-BE49-F238E27FC236}">
                      <a16:creationId xmlns:a16="http://schemas.microsoft.com/office/drawing/2014/main" id="{99C59024-2D55-6DB2-D4B3-684AF3A390C6}"/>
                    </a:ext>
                  </a:extLst>
                </p:cNvPr>
                <p:cNvSpPr>
                  <a:spLocks/>
                </p:cNvSpPr>
                <p:nvPr/>
              </p:nvSpPr>
              <p:spPr bwMode="auto">
                <a:xfrm>
                  <a:off x="2136989" y="0"/>
                  <a:ext cx="1369590"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8784C7"/>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Le recrutement </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17" name="Forme libre : forme 15">
                  <a:extLst>
                    <a:ext uri="{FF2B5EF4-FFF2-40B4-BE49-F238E27FC236}">
                      <a16:creationId xmlns:a16="http://schemas.microsoft.com/office/drawing/2014/main" id="{945E8374-EE57-BE0D-676B-986AA4C37C2D}"/>
                    </a:ext>
                  </a:extLst>
                </p:cNvPr>
                <p:cNvSpPr>
                  <a:spLocks/>
                </p:cNvSpPr>
                <p:nvPr/>
              </p:nvSpPr>
              <p:spPr bwMode="auto">
                <a:xfrm>
                  <a:off x="1503920" y="3414287"/>
                  <a:ext cx="1369590"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CC99FF"/>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Accueil et soins non programmés </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18" name="Forme libre : forme 16">
                  <a:extLst>
                    <a:ext uri="{FF2B5EF4-FFF2-40B4-BE49-F238E27FC236}">
                      <a16:creationId xmlns:a16="http://schemas.microsoft.com/office/drawing/2014/main" id="{25916F56-D782-6EFA-1F33-1138B95041AB}"/>
                    </a:ext>
                  </a:extLst>
                </p:cNvPr>
                <p:cNvSpPr>
                  <a:spLocks/>
                </p:cNvSpPr>
                <p:nvPr/>
              </p:nvSpPr>
              <p:spPr bwMode="auto">
                <a:xfrm>
                  <a:off x="1434518" y="1154556"/>
                  <a:ext cx="1426264"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9900CC"/>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Le modèle économique </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19" name="Forme libre : forme 17">
                  <a:extLst>
                    <a:ext uri="{FF2B5EF4-FFF2-40B4-BE49-F238E27FC236}">
                      <a16:creationId xmlns:a16="http://schemas.microsoft.com/office/drawing/2014/main" id="{A1491315-D3C6-CFC1-0CA5-04E4D8C95463}"/>
                    </a:ext>
                  </a:extLst>
                </p:cNvPr>
                <p:cNvSpPr>
                  <a:spLocks/>
                </p:cNvSpPr>
                <p:nvPr/>
              </p:nvSpPr>
              <p:spPr bwMode="auto">
                <a:xfrm>
                  <a:off x="2233603" y="2311593"/>
                  <a:ext cx="1369590"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7030A0"/>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Le dentaire</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20" name="Forme libre : forme 18">
                  <a:extLst>
                    <a:ext uri="{FF2B5EF4-FFF2-40B4-BE49-F238E27FC236}">
                      <a16:creationId xmlns:a16="http://schemas.microsoft.com/office/drawing/2014/main" id="{D34D5700-AEC3-678A-D32A-976C8AF7F9C0}"/>
                    </a:ext>
                  </a:extLst>
                </p:cNvPr>
                <p:cNvSpPr>
                  <a:spLocks/>
                </p:cNvSpPr>
                <p:nvPr/>
              </p:nvSpPr>
              <p:spPr bwMode="auto">
                <a:xfrm>
                  <a:off x="738849" y="2300932"/>
                  <a:ext cx="1369592"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8784C7"/>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Prévention</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21" name="Forme libre : forme 19">
                  <a:extLst>
                    <a:ext uri="{FF2B5EF4-FFF2-40B4-BE49-F238E27FC236}">
                      <a16:creationId xmlns:a16="http://schemas.microsoft.com/office/drawing/2014/main" id="{70C5E9B8-51C8-2C7B-FD6C-7E9EB002AD6D}"/>
                    </a:ext>
                  </a:extLst>
                </p:cNvPr>
                <p:cNvSpPr>
                  <a:spLocks/>
                </p:cNvSpPr>
                <p:nvPr/>
              </p:nvSpPr>
              <p:spPr bwMode="auto">
                <a:xfrm>
                  <a:off x="0" y="3414287"/>
                  <a:ext cx="1369591"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9900CC"/>
                </a:solidFill>
                <a:ln w="12700">
                  <a:solidFill>
                    <a:schemeClr val="bg1"/>
                  </a:solidFill>
                  <a:miter lim="800000"/>
                  <a:headEnd type="none" w="sm" len="sm"/>
                  <a:tailEnd type="none" w="sm" len="sm"/>
                </a:ln>
              </p:spPr>
              <p:txBody>
                <a:bodyPr lIns="130675" tIns="150200" rIns="130675" bIns="1502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Discriminations en santé</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22" name="Forme libre : forme 20">
                  <a:extLst>
                    <a:ext uri="{FF2B5EF4-FFF2-40B4-BE49-F238E27FC236}">
                      <a16:creationId xmlns:a16="http://schemas.microsoft.com/office/drawing/2014/main" id="{D2AF6472-10D7-4AC2-89EF-A18FEA72E6C1}"/>
                    </a:ext>
                  </a:extLst>
                </p:cNvPr>
                <p:cNvSpPr>
                  <a:spLocks/>
                </p:cNvSpPr>
                <p:nvPr/>
              </p:nvSpPr>
              <p:spPr bwMode="auto">
                <a:xfrm>
                  <a:off x="15342" y="1187577"/>
                  <a:ext cx="1369590" cy="1363144"/>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7030A0"/>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Le management des équipes </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sp>
            <p:nvSpPr>
              <p:cNvPr id="47113" name="Forme libre : forme 11">
                <a:extLst>
                  <a:ext uri="{FF2B5EF4-FFF2-40B4-BE49-F238E27FC236}">
                    <a16:creationId xmlns:a16="http://schemas.microsoft.com/office/drawing/2014/main" id="{5AFF14F2-1999-4A26-5216-9503EC052BB0}"/>
                  </a:ext>
                </a:extLst>
              </p:cNvPr>
              <p:cNvSpPr>
                <a:spLocks/>
              </p:cNvSpPr>
              <p:nvPr/>
            </p:nvSpPr>
            <p:spPr bwMode="auto">
              <a:xfrm>
                <a:off x="695389" y="0"/>
                <a:ext cx="1369592"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CC99FF"/>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Organisation des soins – COVID 19</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7114" name="Forme libre : forme 12">
                <a:extLst>
                  <a:ext uri="{FF2B5EF4-FFF2-40B4-BE49-F238E27FC236}">
                    <a16:creationId xmlns:a16="http://schemas.microsoft.com/office/drawing/2014/main" id="{71B87114-5F74-0573-86EB-199B857DA583}"/>
                  </a:ext>
                </a:extLst>
              </p:cNvPr>
              <p:cNvSpPr>
                <a:spLocks/>
              </p:cNvSpPr>
              <p:nvPr/>
            </p:nvSpPr>
            <p:spPr bwMode="auto">
              <a:xfrm>
                <a:off x="2965092" y="3414287"/>
                <a:ext cx="1369590" cy="1363143"/>
              </a:xfrm>
              <a:custGeom>
                <a:avLst/>
                <a:gdLst>
                  <a:gd name="T0" fmla="*/ 0 w 964003"/>
                  <a:gd name="T1" fmla="*/ 0 h 838683"/>
                  <a:gd name="T2" fmla="*/ 964003 w 964003"/>
                  <a:gd name="T3" fmla="*/ 838683 h 838683"/>
                </a:gdLst>
                <a:ahLst/>
                <a:cxnLst/>
                <a:rect l="T0" t="T1" r="T2" b="T3"/>
                <a:pathLst>
                  <a:path w="964003" h="838683" extrusionOk="0">
                    <a:moveTo>
                      <a:pt x="482001" y="0"/>
                    </a:moveTo>
                    <a:lnTo>
                      <a:pt x="964002" y="182414"/>
                    </a:lnTo>
                    <a:lnTo>
                      <a:pt x="964002" y="656269"/>
                    </a:lnTo>
                    <a:lnTo>
                      <a:pt x="482001" y="838683"/>
                    </a:lnTo>
                    <a:lnTo>
                      <a:pt x="1" y="656269"/>
                    </a:lnTo>
                    <a:lnTo>
                      <a:pt x="1" y="182414"/>
                    </a:lnTo>
                    <a:lnTo>
                      <a:pt x="482001" y="0"/>
                    </a:lnTo>
                    <a:close/>
                  </a:path>
                </a:pathLst>
              </a:custGeom>
              <a:solidFill>
                <a:srgbClr val="8784C7"/>
              </a:solidFill>
              <a:ln w="12700">
                <a:solidFill>
                  <a:schemeClr val="bg1"/>
                </a:solidFill>
                <a:miter lim="800000"/>
                <a:headEnd type="none" w="sm" len="sm"/>
                <a:tailEnd type="none" w="sm" len="sm"/>
              </a:ln>
            </p:spPr>
            <p:txBody>
              <a:bodyPr lIns="153550" tIns="173075" rIns="153550" bIns="1730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9000"/>
                  </a:lnSpc>
                  <a:spcBef>
                    <a:spcPct val="0"/>
                  </a:spcBef>
                  <a:spcAft>
                    <a:spcPts val="50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Arial" panose="020B0604020202020204" pitchFamily="34" charset="0"/>
                    <a:ea typeface="+mn-ea"/>
                    <a:cs typeface="Calibri" panose="020F0502020204030204" pitchFamily="34" charset="0"/>
                  </a:rPr>
                  <a:t>….</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grpSp>
      <p:sp>
        <p:nvSpPr>
          <p:cNvPr id="23" name="ZoneTexte 22">
            <a:extLst>
              <a:ext uri="{FF2B5EF4-FFF2-40B4-BE49-F238E27FC236}">
                <a16:creationId xmlns:a16="http://schemas.microsoft.com/office/drawing/2014/main" id="{3F2EB6A5-C18B-1AAD-5B8C-4767F74DA676}"/>
              </a:ext>
            </a:extLst>
          </p:cNvPr>
          <p:cNvSpPr txBox="1"/>
          <p:nvPr/>
        </p:nvSpPr>
        <p:spPr>
          <a:xfrm>
            <a:off x="119063" y="5445125"/>
            <a:ext cx="3313112" cy="831850"/>
          </a:xfrm>
          <a:prstGeom prst="rect">
            <a:avLst/>
          </a:prstGeom>
          <a:solidFill>
            <a:schemeClr val="accent2">
              <a:lumMod val="40000"/>
              <a:lumOff val="60000"/>
            </a:schemeClr>
          </a:solidFill>
        </p:spPr>
        <p:txBody>
          <a:bodyPr>
            <a:spAutoFit/>
          </a:bodyPr>
          <a:lstStyle>
            <a:defPPr>
              <a:defRPr lang="fr-FR"/>
            </a:defPPr>
            <a:lvl1pPr>
              <a:defRPr sz="1400" b="1">
                <a:solidFill>
                  <a:schemeClr val="accent1">
                    <a:lumMod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En 2021, une nouvelle action partenariale étant initiée autour de la non-discrimination en santé , portée en partenariat avec ISM Corum</a:t>
            </a:r>
          </a:p>
        </p:txBody>
      </p:sp>
      <p:graphicFrame>
        <p:nvGraphicFramePr>
          <p:cNvPr id="2" name="Diagramme 1">
            <a:extLst>
              <a:ext uri="{FF2B5EF4-FFF2-40B4-BE49-F238E27FC236}">
                <a16:creationId xmlns:a16="http://schemas.microsoft.com/office/drawing/2014/main" id="{FCE15A41-490B-425D-565B-1F17FA5CE191}"/>
              </a:ext>
            </a:extLst>
          </p:cNvPr>
          <p:cNvGraphicFramePr/>
          <p:nvPr/>
        </p:nvGraphicFramePr>
        <p:xfrm>
          <a:off x="6672064" y="1340768"/>
          <a:ext cx="551993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83EEB2-A8EE-FD64-E801-1744D2177DB4}"/>
              </a:ext>
            </a:extLst>
          </p:cNvPr>
          <p:cNvSpPr>
            <a:spLocks noGrp="1"/>
          </p:cNvSpPr>
          <p:nvPr>
            <p:ph type="title"/>
          </p:nvPr>
        </p:nvSpPr>
        <p:spPr>
          <a:xfrm>
            <a:off x="2098675" y="5589588"/>
            <a:ext cx="10112375" cy="822325"/>
          </a:xfrm>
        </p:spPr>
        <p:txBody>
          <a:bodyPr tIns="45720" bIns="45720">
            <a:normAutofit/>
          </a:bodyPr>
          <a:lstStyle/>
          <a:p>
            <a:pPr algn="r" defTabSz="914400" fontAlgn="auto">
              <a:spcAft>
                <a:spcPts val="0"/>
              </a:spcAft>
              <a:defRPr/>
            </a:pPr>
            <a:r>
              <a:rPr lang="fr-FR" sz="2800" dirty="0">
                <a:latin typeface="Arial"/>
                <a:cs typeface="Arial"/>
              </a:rPr>
              <a:t>Informations délivrées aux centres de santé</a:t>
            </a:r>
            <a:r>
              <a:rPr lang="fr-FR" sz="4400" dirty="0"/>
              <a:t> </a:t>
            </a:r>
            <a:endParaRPr lang="en-US" sz="4100" spc="-50" dirty="0"/>
          </a:p>
        </p:txBody>
      </p:sp>
      <p:pic>
        <p:nvPicPr>
          <p:cNvPr id="51203" name="Espace réservé pour une image  12">
            <a:extLst>
              <a:ext uri="{FF2B5EF4-FFF2-40B4-BE49-F238E27FC236}">
                <a16:creationId xmlns:a16="http://schemas.microsoft.com/office/drawing/2014/main" id="{4285B282-BBA5-73FD-80F0-35C64C55322A}"/>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175" b="18175"/>
          <a:stretch>
            <a:fillRect/>
          </a:stretch>
        </p:blipFill>
        <p:spPr bwMode="auto">
          <a:xfrm>
            <a:off x="0" y="0"/>
            <a:ext cx="12192000" cy="4914900"/>
          </a:xfrm>
          <a:blipFill dpi="0" rotWithShape="1">
            <a:srcRect t="18175" b="18175"/>
          </a:blipFill>
        </p:spPr>
      </p:pic>
      <p:sp>
        <p:nvSpPr>
          <p:cNvPr id="51204" name="Rectangle 18">
            <a:extLst>
              <a:ext uri="{FF2B5EF4-FFF2-40B4-BE49-F238E27FC236}">
                <a16:creationId xmlns:a16="http://schemas.microsoft.com/office/drawing/2014/main" id="{C233E5EC-E5CB-1D2F-E718-9104D79EE221}"/>
              </a:ext>
            </a:extLst>
          </p:cNvPr>
          <p:cNvSpPr>
            <a:spLocks noChangeArrowheads="1"/>
          </p:cNvSpPr>
          <p:nvPr/>
        </p:nvSpPr>
        <p:spPr bwMode="auto">
          <a:xfrm>
            <a:off x="8985250" y="357188"/>
            <a:ext cx="26574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51205" name="Image 3">
            <a:extLst>
              <a:ext uri="{FF2B5EF4-FFF2-40B4-BE49-F238E27FC236}">
                <a16:creationId xmlns:a16="http://schemas.microsoft.com/office/drawing/2014/main" id="{651FFA01-649F-E0A1-D87B-E75CD1E08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5013325"/>
            <a:ext cx="1752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2234D3E9-F5CC-7D0B-C3FB-2B5E1217B785}"/>
              </a:ext>
            </a:extLst>
          </p:cNvPr>
          <p:cNvPicPr>
            <a:picLocks noChangeAspect="1"/>
          </p:cNvPicPr>
          <p:nvPr/>
        </p:nvPicPr>
        <p:blipFill>
          <a:blip r:embed="rId5" cstate="print"/>
          <a:stretch>
            <a:fillRect/>
          </a:stretch>
        </p:blipFill>
        <p:spPr>
          <a:xfrm>
            <a:off x="158750" y="6056313"/>
            <a:ext cx="3309938" cy="655637"/>
          </a:xfrm>
          <a:prstGeom prst="rect">
            <a:avLst/>
          </a:prstGeom>
          <a:ln>
            <a:noFill/>
          </a:ln>
          <a:effectLst>
            <a:outerShdw blurRad="292100" dist="139700" dir="2700000" algn="tl" rotWithShape="0">
              <a:srgbClr val="333333">
                <a:alpha val="65000"/>
              </a:srgbClr>
            </a:outerShdw>
          </a:effectLst>
        </p:spPr>
      </p:pic>
      <p:sp>
        <p:nvSpPr>
          <p:cNvPr id="11" name="Ellipse 10">
            <a:extLst>
              <a:ext uri="{FF2B5EF4-FFF2-40B4-BE49-F238E27FC236}">
                <a16:creationId xmlns:a16="http://schemas.microsoft.com/office/drawing/2014/main" id="{B31FFCF5-FCF3-71EE-1EA2-85511DDB760C}"/>
              </a:ext>
            </a:extLst>
          </p:cNvPr>
          <p:cNvSpPr/>
          <p:nvPr/>
        </p:nvSpPr>
        <p:spPr>
          <a:xfrm>
            <a:off x="4655840" y="5805264"/>
            <a:ext cx="612000" cy="612000"/>
          </a:xfrm>
          <a:prstGeom prst="ellipse">
            <a:avLst/>
          </a:prstGeom>
          <a:blipFill rotWithShape="0">
            <a:blip r:embed="rId6"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82A78CF-0466-B82B-D973-BE6E212F99DC}"/>
              </a:ext>
            </a:extLst>
          </p:cNvPr>
          <p:cNvSpPr>
            <a:spLocks noGrp="1"/>
          </p:cNvSpPr>
          <p:nvPr>
            <p:ph type="title"/>
          </p:nvPr>
        </p:nvSpPr>
        <p:spPr/>
        <p:txBody>
          <a:bodyPr/>
          <a:lstStyle/>
          <a:p>
            <a:pPr algn="r"/>
            <a:r>
              <a:rPr lang="fr-FR" dirty="0"/>
              <a:t>Rapport d’activité 2021</a:t>
            </a:r>
          </a:p>
        </p:txBody>
      </p:sp>
      <p:sp>
        <p:nvSpPr>
          <p:cNvPr id="7" name="Espace réservé du texte 6">
            <a:extLst>
              <a:ext uri="{FF2B5EF4-FFF2-40B4-BE49-F238E27FC236}">
                <a16:creationId xmlns:a16="http://schemas.microsoft.com/office/drawing/2014/main" id="{C0505436-C924-FBB4-6300-781EC07DBC52}"/>
              </a:ext>
            </a:extLst>
          </p:cNvPr>
          <p:cNvSpPr>
            <a:spLocks noGrp="1"/>
          </p:cNvSpPr>
          <p:nvPr>
            <p:ph type="body" idx="1"/>
          </p:nvPr>
        </p:nvSpPr>
        <p:spPr/>
        <p:txBody>
          <a:bodyPr/>
          <a:lstStyle/>
          <a:p>
            <a:pPr algn="r"/>
            <a:endParaRPr lang="fr-FR" dirty="0"/>
          </a:p>
        </p:txBody>
      </p:sp>
      <p:sp>
        <p:nvSpPr>
          <p:cNvPr id="5" name="Espace réservé du numéro de diapositive 4">
            <a:extLst>
              <a:ext uri="{FF2B5EF4-FFF2-40B4-BE49-F238E27FC236}">
                <a16:creationId xmlns:a16="http://schemas.microsoft.com/office/drawing/2014/main" id="{5DEC7521-3FF1-06AB-6899-B287C97C95D4}"/>
              </a:ext>
            </a:extLst>
          </p:cNvPr>
          <p:cNvSpPr>
            <a:spLocks noGrp="1"/>
          </p:cNvSpPr>
          <p:nvPr>
            <p:ph type="sldNum" sz="quarter" idx="12"/>
          </p:nvPr>
        </p:nvSpPr>
        <p:spPr/>
        <p:txBody>
          <a:bodyPr/>
          <a:lstStyle/>
          <a:p>
            <a:fld id="{D57F1E4F-1CFF-5643-939E-217C01CDF565}" type="slidenum">
              <a:rPr lang="en-US" smtClean="0">
                <a:solidFill>
                  <a:srgbClr val="AD84C6">
                    <a:lumMod val="75000"/>
                  </a:srgbClr>
                </a:solidFill>
              </a:rPr>
              <a:pPr/>
              <a:t>2</a:t>
            </a:fld>
            <a:endParaRPr lang="en-US" dirty="0">
              <a:solidFill>
                <a:srgbClr val="AD84C6">
                  <a:lumMod val="75000"/>
                </a:srgbClr>
              </a:solidFill>
            </a:endParaRPr>
          </a:p>
        </p:txBody>
      </p:sp>
    </p:spTree>
    <p:extLst>
      <p:ext uri="{BB962C8B-B14F-4D97-AF65-F5344CB8AC3E}">
        <p14:creationId xmlns:p14="http://schemas.microsoft.com/office/powerpoint/2010/main" val="296083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07FBB49-98C4-78D9-434A-74265A8A4BEF}"/>
              </a:ext>
            </a:extLst>
          </p:cNvPr>
          <p:cNvSpPr>
            <a:spLocks noGrp="1"/>
          </p:cNvSpPr>
          <p:nvPr>
            <p:ph type="title"/>
          </p:nvPr>
        </p:nvSpPr>
        <p:spPr/>
        <p:txBody>
          <a:bodyPr/>
          <a:lstStyle/>
          <a:p>
            <a:pPr fontAlgn="auto">
              <a:spcAft>
                <a:spcPts val="0"/>
              </a:spcAft>
              <a:defRPr/>
            </a:pPr>
            <a:r>
              <a:rPr lang="fr-FR" dirty="0">
                <a:solidFill>
                  <a:schemeClr val="tx1">
                    <a:lumMod val="75000"/>
                    <a:lumOff val="25000"/>
                  </a:schemeClr>
                </a:solidFill>
              </a:rPr>
              <a:t>Le GRCS, un vecteur d’information</a:t>
            </a:r>
          </a:p>
        </p:txBody>
      </p:sp>
      <p:graphicFrame>
        <p:nvGraphicFramePr>
          <p:cNvPr id="10" name="Espace réservé du contenu 9">
            <a:extLst>
              <a:ext uri="{FF2B5EF4-FFF2-40B4-BE49-F238E27FC236}">
                <a16:creationId xmlns:a16="http://schemas.microsoft.com/office/drawing/2014/main" id="{FD9712FF-A010-FC06-CE76-31431AB2C752}"/>
              </a:ext>
            </a:extLst>
          </p:cNvPr>
          <p:cNvGraphicFramePr>
            <a:graphicFrameLocks noGrp="1"/>
          </p:cNvGraphicFramePr>
          <p:nvPr>
            <p:ph idx="1"/>
          </p:nvPr>
        </p:nvGraphicFramePr>
        <p:xfrm>
          <a:off x="1066800" y="1556792"/>
          <a:ext cx="79815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2" name="image7.png">
            <a:extLst>
              <a:ext uri="{FF2B5EF4-FFF2-40B4-BE49-F238E27FC236}">
                <a16:creationId xmlns:a16="http://schemas.microsoft.com/office/drawing/2014/main" id="{55D7DC8A-5653-9840-7832-D9806FC67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9688" y="1412875"/>
            <a:ext cx="1857375" cy="25717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53253" name="Image 5">
            <a:extLst>
              <a:ext uri="{FF2B5EF4-FFF2-40B4-BE49-F238E27FC236}">
                <a16:creationId xmlns:a16="http://schemas.microsoft.com/office/drawing/2014/main" id="{9CA2D5E5-282E-F8A0-6EFF-6A79735FB9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0188" y="4284663"/>
            <a:ext cx="13525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Image 7">
            <a:extLst>
              <a:ext uri="{FF2B5EF4-FFF2-40B4-BE49-F238E27FC236}">
                <a16:creationId xmlns:a16="http://schemas.microsoft.com/office/drawing/2014/main" id="{FCCDB51F-D8F1-07A1-A496-4D1AEF2F50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2222"/>
          <a:stretch>
            <a:fillRect/>
          </a:stretch>
        </p:blipFill>
        <p:spPr bwMode="auto">
          <a:xfrm>
            <a:off x="10750550" y="4284663"/>
            <a:ext cx="13525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C98E7-5053-5F3C-1DB5-FF8CA4C2C347}"/>
              </a:ext>
            </a:extLst>
          </p:cNvPr>
          <p:cNvSpPr>
            <a:spLocks noGrp="1"/>
          </p:cNvSpPr>
          <p:nvPr>
            <p:ph type="title"/>
          </p:nvPr>
        </p:nvSpPr>
        <p:spPr/>
        <p:txBody>
          <a:bodyPr/>
          <a:lstStyle/>
          <a:p>
            <a:pPr fontAlgn="auto">
              <a:spcAft>
                <a:spcPts val="0"/>
              </a:spcAft>
              <a:defRPr/>
            </a:pPr>
            <a:r>
              <a:rPr lang="fr-FR" dirty="0">
                <a:solidFill>
                  <a:schemeClr val="tx1">
                    <a:lumMod val="75000"/>
                    <a:lumOff val="25000"/>
                  </a:schemeClr>
                </a:solidFill>
              </a:rPr>
              <a:t>Le rapport d’activité 2021</a:t>
            </a:r>
          </a:p>
        </p:txBody>
      </p:sp>
      <p:graphicFrame>
        <p:nvGraphicFramePr>
          <p:cNvPr id="4" name="Espace réservé du contenu 3">
            <a:extLst>
              <a:ext uri="{FF2B5EF4-FFF2-40B4-BE49-F238E27FC236}">
                <a16:creationId xmlns:a16="http://schemas.microsoft.com/office/drawing/2014/main" id="{83DD4F75-B369-9E0D-8C50-0174CD34566F}"/>
              </a:ext>
            </a:extLst>
          </p:cNvPr>
          <p:cNvGraphicFramePr>
            <a:graphicFrameLocks noGrp="1"/>
          </p:cNvGraphicFramePr>
          <p:nvPr>
            <p:ph idx="1"/>
          </p:nvPr>
        </p:nvGraphicFramePr>
        <p:xfrm>
          <a:off x="1096963" y="1846263"/>
          <a:ext cx="9535541"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a:extLst>
              <a:ext uri="{FF2B5EF4-FFF2-40B4-BE49-F238E27FC236}">
                <a16:creationId xmlns:a16="http://schemas.microsoft.com/office/drawing/2014/main" id="{6436E900-8E99-75BC-B10A-ED8B3348AB0E}"/>
              </a:ext>
            </a:extLst>
          </p:cNvPr>
          <p:cNvSpPr/>
          <p:nvPr/>
        </p:nvSpPr>
        <p:spPr>
          <a:xfrm>
            <a:off x="4403880" y="1952904"/>
            <a:ext cx="612000" cy="612000"/>
          </a:xfrm>
          <a:prstGeom prst="ellipse">
            <a:avLst/>
          </a:prstGeom>
          <a:blipFill rotWithShape="0">
            <a:blip r:embed="rId8"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Ellipse 5">
            <a:extLst>
              <a:ext uri="{FF2B5EF4-FFF2-40B4-BE49-F238E27FC236}">
                <a16:creationId xmlns:a16="http://schemas.microsoft.com/office/drawing/2014/main" id="{57124BF9-F786-7FEE-F853-AA436D4AB492}"/>
              </a:ext>
            </a:extLst>
          </p:cNvPr>
          <p:cNvSpPr/>
          <p:nvPr/>
        </p:nvSpPr>
        <p:spPr>
          <a:xfrm>
            <a:off x="7680176" y="1952904"/>
            <a:ext cx="612000" cy="612000"/>
          </a:xfrm>
          <a:prstGeom prst="ellipse">
            <a:avLst/>
          </a:prstGeom>
          <a:blipFill rotWithShape="0">
            <a:blip r:embed="rId9"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D109B077-FF17-AD83-8A7C-AB6FC647315E}"/>
              </a:ext>
            </a:extLst>
          </p:cNvPr>
          <p:cNvSpPr/>
          <p:nvPr/>
        </p:nvSpPr>
        <p:spPr>
          <a:xfrm>
            <a:off x="1127448" y="4041136"/>
            <a:ext cx="612000" cy="612000"/>
          </a:xfrm>
          <a:prstGeom prst="ellipse">
            <a:avLst/>
          </a:prstGeom>
          <a:blipFill rotWithShape="0">
            <a:blip r:embed="rId9"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83CE895B-521E-7065-3B7E-B2BFD29F8B79}"/>
              </a:ext>
            </a:extLst>
          </p:cNvPr>
          <p:cNvSpPr/>
          <p:nvPr/>
        </p:nvSpPr>
        <p:spPr>
          <a:xfrm>
            <a:off x="4403725" y="4041775"/>
            <a:ext cx="612775" cy="611188"/>
          </a:xfrm>
          <a:prstGeom prst="ellipse">
            <a:avLst/>
          </a:prstGeom>
          <a:blipFill rotWithShape="0">
            <a:blip r:embed="rId10" cstate="print"/>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Ellipse 8">
            <a:extLst>
              <a:ext uri="{FF2B5EF4-FFF2-40B4-BE49-F238E27FC236}">
                <a16:creationId xmlns:a16="http://schemas.microsoft.com/office/drawing/2014/main" id="{A2FAB213-C3C1-A7A5-0F0E-A96314C76793}"/>
              </a:ext>
            </a:extLst>
          </p:cNvPr>
          <p:cNvSpPr/>
          <p:nvPr/>
        </p:nvSpPr>
        <p:spPr>
          <a:xfrm>
            <a:off x="7680176" y="4077072"/>
            <a:ext cx="612000" cy="612000"/>
          </a:xfrm>
          <a:prstGeom prst="ellipse">
            <a:avLst/>
          </a:prstGeom>
          <a:blipFill rotWithShape="0">
            <a:blip r:embed="rId11"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2305" name="Image 10">
            <a:extLst>
              <a:ext uri="{FF2B5EF4-FFF2-40B4-BE49-F238E27FC236}">
                <a16:creationId xmlns:a16="http://schemas.microsoft.com/office/drawing/2014/main" id="{57B540F2-D411-3AA1-E2BC-F6B2155213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963" y="1916113"/>
            <a:ext cx="10382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D8F88FD-CE23-9B63-C43F-711290ED2D90}"/>
              </a:ext>
            </a:extLst>
          </p:cNvPr>
          <p:cNvPicPr>
            <a:picLocks noChangeAspect="1"/>
          </p:cNvPicPr>
          <p:nvPr/>
        </p:nvPicPr>
        <p:blipFill>
          <a:blip r:embed="rId3"/>
          <a:stretch>
            <a:fillRect/>
          </a:stretch>
        </p:blipFill>
        <p:spPr>
          <a:xfrm>
            <a:off x="263525" y="5661025"/>
            <a:ext cx="3559175" cy="704850"/>
          </a:xfrm>
          <a:prstGeom prst="rect">
            <a:avLst/>
          </a:prstGeom>
          <a:ln>
            <a:noFill/>
          </a:ln>
          <a:effectLst>
            <a:outerShdw blurRad="292100" dist="139700" dir="2700000" algn="tl" rotWithShape="0">
              <a:srgbClr val="333333">
                <a:alpha val="65000"/>
              </a:srgbClr>
            </a:outerShdw>
          </a:effectLst>
        </p:spPr>
      </p:pic>
      <p:sp>
        <p:nvSpPr>
          <p:cNvPr id="5" name="Titre 4">
            <a:extLst>
              <a:ext uri="{FF2B5EF4-FFF2-40B4-BE49-F238E27FC236}">
                <a16:creationId xmlns:a16="http://schemas.microsoft.com/office/drawing/2014/main" id="{CA2AE755-D0A5-35A3-C85B-F5C026D45205}"/>
              </a:ext>
            </a:extLst>
          </p:cNvPr>
          <p:cNvSpPr>
            <a:spLocks noGrp="1"/>
          </p:cNvSpPr>
          <p:nvPr>
            <p:ph type="title"/>
          </p:nvPr>
        </p:nvSpPr>
        <p:spPr>
          <a:xfrm>
            <a:off x="1781175" y="5661025"/>
            <a:ext cx="10113963" cy="823913"/>
          </a:xfrm>
        </p:spPr>
        <p:txBody>
          <a:bodyPr/>
          <a:lstStyle/>
          <a:p>
            <a:pPr algn="r" fontAlgn="auto">
              <a:spcAft>
                <a:spcPts val="0"/>
              </a:spcAft>
              <a:defRPr/>
            </a:pPr>
            <a:r>
              <a:rPr lang="fr-FR" sz="2800" dirty="0">
                <a:latin typeface="Arial" panose="020B0604020202020204" pitchFamily="34" charset="0"/>
                <a:cs typeface="Arial" panose="020B0604020202020204" pitchFamily="34" charset="0"/>
              </a:rPr>
              <a:t>Le GRCS en 2021</a:t>
            </a:r>
          </a:p>
        </p:txBody>
      </p:sp>
      <p:pic>
        <p:nvPicPr>
          <p:cNvPr id="14340" name="Espace réservé pour une image  19" descr="Une image contenant intérieur, mur, plafond, personne&#10;&#10;Description générée automatiquement">
            <a:extLst>
              <a:ext uri="{FF2B5EF4-FFF2-40B4-BE49-F238E27FC236}">
                <a16:creationId xmlns:a16="http://schemas.microsoft.com/office/drawing/2014/main" id="{FEA3B1E9-DF14-610E-518E-533893085CCA}"/>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9766" b="19766"/>
          <a:stretch>
            <a:fillRect/>
          </a:stretch>
        </p:blipFill>
        <p:spPr bwMode="auto">
          <a:xfrm>
            <a:off x="0" y="0"/>
            <a:ext cx="12192000" cy="4914900"/>
          </a:xfrm>
          <a:blipFill dpi="0" rotWithShape="1">
            <a:srcRect t="19766" b="19766"/>
          </a:blipFill>
        </p:spPr>
      </p:pic>
      <p:pic>
        <p:nvPicPr>
          <p:cNvPr id="14341" name="Image 2">
            <a:extLst>
              <a:ext uri="{FF2B5EF4-FFF2-40B4-BE49-F238E27FC236}">
                <a16:creationId xmlns:a16="http://schemas.microsoft.com/office/drawing/2014/main" id="{20782E4A-F5D9-D031-5440-FA0EFD010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8288" y="5013325"/>
            <a:ext cx="1716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61B8D-41FC-4B7A-159C-361F57F39BE2}"/>
              </a:ext>
            </a:extLst>
          </p:cNvPr>
          <p:cNvSpPr>
            <a:spLocks noGrp="1"/>
          </p:cNvSpPr>
          <p:nvPr>
            <p:ph type="title"/>
          </p:nvPr>
        </p:nvSpPr>
        <p:spPr/>
        <p:txBody>
          <a:bodyPr/>
          <a:lstStyle/>
          <a:p>
            <a:pPr fontAlgn="auto">
              <a:spcAft>
                <a:spcPts val="0"/>
              </a:spcAft>
              <a:defRPr/>
            </a:pPr>
            <a:r>
              <a:rPr lang="fr-FR" dirty="0">
                <a:solidFill>
                  <a:schemeClr val="tx1">
                    <a:lumMod val="75000"/>
                    <a:lumOff val="25000"/>
                  </a:schemeClr>
                </a:solidFill>
              </a:rPr>
              <a:t>Le GRCS en 2021, c’est 58 adhérents</a:t>
            </a:r>
          </a:p>
        </p:txBody>
      </p:sp>
      <p:graphicFrame>
        <p:nvGraphicFramePr>
          <p:cNvPr id="4" name="Espace réservé du contenu 3">
            <a:extLst>
              <a:ext uri="{FF2B5EF4-FFF2-40B4-BE49-F238E27FC236}">
                <a16:creationId xmlns:a16="http://schemas.microsoft.com/office/drawing/2014/main" id="{2EF1CD05-418C-51C3-0EDE-0297EF2C0FE7}"/>
              </a:ext>
            </a:extLst>
          </p:cNvPr>
          <p:cNvGraphicFramePr>
            <a:graphicFrameLocks noGrp="1"/>
          </p:cNvGraphicFramePr>
          <p:nvPr>
            <p:ph idx="1"/>
          </p:nvPr>
        </p:nvGraphicFramePr>
        <p:xfrm>
          <a:off x="5591944" y="1484784"/>
          <a:ext cx="6408712" cy="4536503"/>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ZoneTexte 7">
            <a:extLst>
              <a:ext uri="{FF2B5EF4-FFF2-40B4-BE49-F238E27FC236}">
                <a16:creationId xmlns:a16="http://schemas.microsoft.com/office/drawing/2014/main" id="{C7F8B86F-266C-05D1-6D8E-9E9DEC86B63E}"/>
              </a:ext>
            </a:extLst>
          </p:cNvPr>
          <p:cNvSpPr txBox="1">
            <a:spLocks noChangeArrowheads="1"/>
          </p:cNvSpPr>
          <p:nvPr/>
        </p:nvSpPr>
        <p:spPr bwMode="auto">
          <a:xfrm>
            <a:off x="623888" y="1557338"/>
            <a:ext cx="46085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fédérations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52 gestionnaires de centres de santé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porteur de projet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membre honoraire : l’URIOPSS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D04B0F20-524E-E521-9125-18B16FE9B2A5}"/>
              </a:ext>
            </a:extLst>
          </p:cNvPr>
          <p:cNvSpPr txBox="1"/>
          <p:nvPr/>
        </p:nvSpPr>
        <p:spPr>
          <a:xfrm>
            <a:off x="623888" y="3573463"/>
            <a:ext cx="4248150" cy="954087"/>
          </a:xfrm>
          <a:prstGeom prst="rect">
            <a:avLst/>
          </a:prstGeom>
          <a:solidFill>
            <a:schemeClr val="accent2">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Répartition par type de gestionnaire stable : 2/3 des adhérents sont des structures associatives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La part des collectivités locales est croissante.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050A9-8425-839D-AB12-756FAFFA37F4}"/>
              </a:ext>
            </a:extLst>
          </p:cNvPr>
          <p:cNvSpPr>
            <a:spLocks noGrp="1"/>
          </p:cNvSpPr>
          <p:nvPr>
            <p:ph type="title"/>
          </p:nvPr>
        </p:nvSpPr>
        <p:spPr/>
        <p:txBody>
          <a:bodyPr>
            <a:normAutofit fontScale="90000"/>
          </a:bodyPr>
          <a:lstStyle/>
          <a:p>
            <a:pPr fontAlgn="auto">
              <a:spcAft>
                <a:spcPts val="0"/>
              </a:spcAft>
              <a:defRPr/>
            </a:pPr>
            <a:r>
              <a:rPr lang="fr-FR" dirty="0">
                <a:solidFill>
                  <a:schemeClr val="tx1">
                    <a:lumMod val="75000"/>
                    <a:lumOff val="25000"/>
                  </a:schemeClr>
                </a:solidFill>
              </a:rPr>
              <a:t>Le GRCS en 2021, c’est 142 centres de santé représentés</a:t>
            </a:r>
          </a:p>
        </p:txBody>
      </p:sp>
      <p:graphicFrame>
        <p:nvGraphicFramePr>
          <p:cNvPr id="10" name="Espace réservé du contenu 9">
            <a:extLst>
              <a:ext uri="{FF2B5EF4-FFF2-40B4-BE49-F238E27FC236}">
                <a16:creationId xmlns:a16="http://schemas.microsoft.com/office/drawing/2014/main" id="{6DFCF12E-E60C-BB27-579C-559FF7CB53FE}"/>
              </a:ext>
            </a:extLst>
          </p:cNvPr>
          <p:cNvGraphicFramePr>
            <a:graphicFrameLocks noGrp="1"/>
          </p:cNvGraphicFramePr>
          <p:nvPr>
            <p:ph idx="1"/>
          </p:nvPr>
        </p:nvGraphicFramePr>
        <p:xfrm>
          <a:off x="7752184" y="3356992"/>
          <a:ext cx="4248472"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6E202872-5634-9681-8E45-13F109BF8338}"/>
              </a:ext>
            </a:extLst>
          </p:cNvPr>
          <p:cNvSpPr txBox="1"/>
          <p:nvPr/>
        </p:nvSpPr>
        <p:spPr>
          <a:xfrm>
            <a:off x="766763" y="1412875"/>
            <a:ext cx="5616575" cy="738188"/>
          </a:xfrm>
          <a:prstGeom prst="rect">
            <a:avLst/>
          </a:prstGeom>
          <a:solidFill>
            <a:schemeClr val="accent2">
              <a:lumMod val="40000"/>
              <a:lumOff val="60000"/>
            </a:schemeClr>
          </a:solidFill>
        </p:spPr>
        <p:txBody>
          <a:bodyPr>
            <a:spAutoFit/>
          </a:bodyPr>
          <a:lstStyle>
            <a:defPPr>
              <a:defRPr lang="fr-FR"/>
            </a:defPPr>
            <a:lvl1pPr>
              <a:defRPr sz="1400" b="1">
                <a:solidFill>
                  <a:schemeClr val="accent1">
                    <a:lumMod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50 % des centres de santé de la région Auvergne-Rhône-Alpes (142 centres sur les 282 recensés) mais 65% environ des centres de l’économie sociale et solidaire.</a:t>
            </a:r>
          </a:p>
        </p:txBody>
      </p:sp>
      <p:sp>
        <p:nvSpPr>
          <p:cNvPr id="8" name="ZoneTexte 7">
            <a:extLst>
              <a:ext uri="{FF2B5EF4-FFF2-40B4-BE49-F238E27FC236}">
                <a16:creationId xmlns:a16="http://schemas.microsoft.com/office/drawing/2014/main" id="{31F0DAA5-D538-9CAF-2A21-D536D4AAC3D7}"/>
              </a:ext>
            </a:extLst>
          </p:cNvPr>
          <p:cNvSpPr txBox="1"/>
          <p:nvPr/>
        </p:nvSpPr>
        <p:spPr>
          <a:xfrm>
            <a:off x="8183563" y="2924175"/>
            <a:ext cx="3554412" cy="307975"/>
          </a:xfrm>
          <a:prstGeom prst="rect">
            <a:avLst/>
          </a:prstGeom>
          <a:solidFill>
            <a:schemeClr val="accent2">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AD84C6">
                    <a:lumMod val="75000"/>
                  </a:srgbClr>
                </a:solidFill>
                <a:effectLst/>
                <a:uLnTx/>
                <a:uFillTx/>
                <a:latin typeface="Arial" panose="020B0604020202020204" pitchFamily="34" charset="0"/>
                <a:ea typeface="+mn-ea"/>
                <a:cs typeface="Arial" panose="020B0604020202020204" pitchFamily="34" charset="0"/>
              </a:rPr>
              <a:t>Une représentation par activité stable</a:t>
            </a:r>
          </a:p>
        </p:txBody>
      </p:sp>
      <p:graphicFrame>
        <p:nvGraphicFramePr>
          <p:cNvPr id="18438" name="Graphique 8">
            <a:extLst>
              <a:ext uri="{FF2B5EF4-FFF2-40B4-BE49-F238E27FC236}">
                <a16:creationId xmlns:a16="http://schemas.microsoft.com/office/drawing/2014/main" id="{8D23CE8A-33E4-3E69-5274-3E244B914120}"/>
              </a:ext>
            </a:extLst>
          </p:cNvPr>
          <p:cNvGraphicFramePr>
            <a:graphicFrameLocks/>
          </p:cNvGraphicFramePr>
          <p:nvPr/>
        </p:nvGraphicFramePr>
        <p:xfrm>
          <a:off x="357188" y="2154238"/>
          <a:ext cx="6557962" cy="3984625"/>
        </p:xfrm>
        <a:graphic>
          <a:graphicData uri="http://schemas.openxmlformats.org/presentationml/2006/ole">
            <mc:AlternateContent xmlns:mc="http://schemas.openxmlformats.org/markup-compatibility/2006">
              <mc:Choice xmlns:v="urn:schemas-microsoft-com:vml" Requires="v">
                <p:oleObj name="Chart" r:id="rId4" imgW="6565961" imgH="3993226" progId="Excel.Chart.8">
                  <p:embed/>
                </p:oleObj>
              </mc:Choice>
              <mc:Fallback>
                <p:oleObj name="Chart" r:id="rId4" imgW="6565961" imgH="3993226" progId="Excel.Chart.8">
                  <p:embed/>
                  <p:pic>
                    <p:nvPicPr>
                      <p:cNvPr id="18438" name="Graphique 8">
                        <a:extLst>
                          <a:ext uri="{FF2B5EF4-FFF2-40B4-BE49-F238E27FC236}">
                            <a16:creationId xmlns:a16="http://schemas.microsoft.com/office/drawing/2014/main" id="{8D23CE8A-33E4-3E69-5274-3E244B91412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154238"/>
                        <a:ext cx="6557962" cy="398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78489-732F-31CB-DA1A-AA1B05812C21}"/>
              </a:ext>
            </a:extLst>
          </p:cNvPr>
          <p:cNvSpPr>
            <a:spLocks noGrp="1"/>
          </p:cNvSpPr>
          <p:nvPr>
            <p:ph type="title"/>
          </p:nvPr>
        </p:nvSpPr>
        <p:spPr/>
        <p:txBody>
          <a:bodyPr/>
          <a:lstStyle/>
          <a:p>
            <a:pPr fontAlgn="auto">
              <a:spcAft>
                <a:spcPts val="0"/>
              </a:spcAft>
              <a:defRPr/>
            </a:pPr>
            <a:r>
              <a:rPr lang="fr-FR" sz="2800" dirty="0">
                <a:solidFill>
                  <a:schemeClr val="tx1">
                    <a:lumMod val="75000"/>
                    <a:lumOff val="25000"/>
                  </a:schemeClr>
                </a:solidFill>
                <a:latin typeface="Arial" panose="020B0604020202020204" pitchFamily="34" charset="0"/>
                <a:cs typeface="Arial" panose="020B0604020202020204" pitchFamily="34" charset="0"/>
              </a:rPr>
              <a:t>Un fonctionnement collégial</a:t>
            </a:r>
          </a:p>
        </p:txBody>
      </p:sp>
      <p:sp>
        <p:nvSpPr>
          <p:cNvPr id="11" name="Rectangle : coins arrondis 10">
            <a:extLst>
              <a:ext uri="{FF2B5EF4-FFF2-40B4-BE49-F238E27FC236}">
                <a16:creationId xmlns:a16="http://schemas.microsoft.com/office/drawing/2014/main" id="{04906ED2-ADCD-73B5-F9CF-A3BF1C6411B7}"/>
              </a:ext>
            </a:extLst>
          </p:cNvPr>
          <p:cNvSpPr/>
          <p:nvPr/>
        </p:nvSpPr>
        <p:spPr>
          <a:xfrm>
            <a:off x="10471150" y="5343525"/>
            <a:ext cx="1552575" cy="460375"/>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 Prévention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 coins arrondis 11">
            <a:extLst>
              <a:ext uri="{FF2B5EF4-FFF2-40B4-BE49-F238E27FC236}">
                <a16:creationId xmlns:a16="http://schemas.microsoft.com/office/drawing/2014/main" id="{3C84EFCD-C79D-5C7A-FFF2-CC2BBD7C262B}"/>
              </a:ext>
            </a:extLst>
          </p:cNvPr>
          <p:cNvSpPr/>
          <p:nvPr/>
        </p:nvSpPr>
        <p:spPr>
          <a:xfrm>
            <a:off x="3719513" y="1773238"/>
            <a:ext cx="2128837" cy="16097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Conseil d’administration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12 administrateurs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7 réunions</a:t>
            </a:r>
          </a:p>
        </p:txBody>
      </p:sp>
      <p:sp>
        <p:nvSpPr>
          <p:cNvPr id="13" name="Rectangle : coins arrondis 12">
            <a:extLst>
              <a:ext uri="{FF2B5EF4-FFF2-40B4-BE49-F238E27FC236}">
                <a16:creationId xmlns:a16="http://schemas.microsoft.com/office/drawing/2014/main" id="{C1980A40-69C3-7BA9-477B-98A7CA0EFFCF}"/>
              </a:ext>
            </a:extLst>
          </p:cNvPr>
          <p:cNvSpPr/>
          <p:nvPr/>
        </p:nvSpPr>
        <p:spPr>
          <a:xfrm>
            <a:off x="5951538" y="1773238"/>
            <a:ext cx="2070100" cy="16097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Bureau collégial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6 membres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a:rPr>
              <a:t>9 réunions</a:t>
            </a:r>
          </a:p>
        </p:txBody>
      </p:sp>
      <p:sp>
        <p:nvSpPr>
          <p:cNvPr id="14" name="Rectangle 13">
            <a:extLst>
              <a:ext uri="{FF2B5EF4-FFF2-40B4-BE49-F238E27FC236}">
                <a16:creationId xmlns:a16="http://schemas.microsoft.com/office/drawing/2014/main" id="{0603956B-875B-B34E-DBD0-F9112368F84C}"/>
              </a:ext>
            </a:extLst>
          </p:cNvPr>
          <p:cNvSpPr/>
          <p:nvPr/>
        </p:nvSpPr>
        <p:spPr>
          <a:xfrm>
            <a:off x="3695700" y="1360488"/>
            <a:ext cx="4271963" cy="268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GRCS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 coins arrondis 14">
            <a:extLst>
              <a:ext uri="{FF2B5EF4-FFF2-40B4-BE49-F238E27FC236}">
                <a16:creationId xmlns:a16="http://schemas.microsoft.com/office/drawing/2014/main" id="{3A4CC930-22E7-C498-2389-75655D0B4F5C}"/>
              </a:ext>
            </a:extLst>
          </p:cNvPr>
          <p:cNvSpPr/>
          <p:nvPr/>
        </p:nvSpPr>
        <p:spPr>
          <a:xfrm>
            <a:off x="620713" y="1676400"/>
            <a:ext cx="1839912" cy="5032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 Communication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 coins arrondis 15">
            <a:extLst>
              <a:ext uri="{FF2B5EF4-FFF2-40B4-BE49-F238E27FC236}">
                <a16:creationId xmlns:a16="http://schemas.microsoft.com/office/drawing/2014/main" id="{9DAC39F0-AFD6-B4A0-CF10-3999F9AC5444}"/>
              </a:ext>
            </a:extLst>
          </p:cNvPr>
          <p:cNvSpPr/>
          <p:nvPr/>
        </p:nvSpPr>
        <p:spPr>
          <a:xfrm>
            <a:off x="720725" y="2352675"/>
            <a:ext cx="2143125" cy="460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Suivi financier</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 coins arrondis 16">
            <a:extLst>
              <a:ext uri="{FF2B5EF4-FFF2-40B4-BE49-F238E27FC236}">
                <a16:creationId xmlns:a16="http://schemas.microsoft.com/office/drawing/2014/main" id="{46EF2872-9B0A-B9DA-C09B-1414A812C37C}"/>
              </a:ext>
            </a:extLst>
          </p:cNvPr>
          <p:cNvSpPr/>
          <p:nvPr/>
        </p:nvSpPr>
        <p:spPr>
          <a:xfrm>
            <a:off x="9623425" y="4235450"/>
            <a:ext cx="2400300" cy="533400"/>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Accueil  secrétariat</a:t>
            </a:r>
          </a:p>
        </p:txBody>
      </p:sp>
      <p:sp>
        <p:nvSpPr>
          <p:cNvPr id="18" name="Rectangle : coins arrondis 17">
            <a:extLst>
              <a:ext uri="{FF2B5EF4-FFF2-40B4-BE49-F238E27FC236}">
                <a16:creationId xmlns:a16="http://schemas.microsoft.com/office/drawing/2014/main" id="{2A5DD836-2448-F770-1770-063A3FE94D51}"/>
              </a:ext>
            </a:extLst>
          </p:cNvPr>
          <p:cNvSpPr/>
          <p:nvPr/>
        </p:nvSpPr>
        <p:spPr>
          <a:xfrm>
            <a:off x="9048750" y="3284538"/>
            <a:ext cx="2974975" cy="576262"/>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Recrutement des professionnels de sante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 coins arrondis 19">
            <a:extLst>
              <a:ext uri="{FF2B5EF4-FFF2-40B4-BE49-F238E27FC236}">
                <a16:creationId xmlns:a16="http://schemas.microsoft.com/office/drawing/2014/main" id="{D0F5AA22-A0E7-3B9A-2FC3-F4461EABF80C}"/>
              </a:ext>
            </a:extLst>
          </p:cNvPr>
          <p:cNvSpPr/>
          <p:nvPr/>
        </p:nvSpPr>
        <p:spPr>
          <a:xfrm>
            <a:off x="9407525" y="2352675"/>
            <a:ext cx="2616200" cy="676275"/>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Echanges entre centre dentaire</a:t>
            </a:r>
          </a:p>
        </p:txBody>
      </p:sp>
      <p:sp>
        <p:nvSpPr>
          <p:cNvPr id="21" name="Rectangle : coins arrondis 20">
            <a:extLst>
              <a:ext uri="{FF2B5EF4-FFF2-40B4-BE49-F238E27FC236}">
                <a16:creationId xmlns:a16="http://schemas.microsoft.com/office/drawing/2014/main" id="{181EDCF4-42DC-B6D8-83B1-E89C626A9008}"/>
              </a:ext>
            </a:extLst>
          </p:cNvPr>
          <p:cNvSpPr/>
          <p:nvPr/>
        </p:nvSpPr>
        <p:spPr>
          <a:xfrm>
            <a:off x="9350375" y="1662113"/>
            <a:ext cx="2673350" cy="431800"/>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Management</a:t>
            </a:r>
          </a:p>
        </p:txBody>
      </p:sp>
      <p:sp>
        <p:nvSpPr>
          <p:cNvPr id="22" name="Rectangle : coins arrondis 21">
            <a:extLst>
              <a:ext uri="{FF2B5EF4-FFF2-40B4-BE49-F238E27FC236}">
                <a16:creationId xmlns:a16="http://schemas.microsoft.com/office/drawing/2014/main" id="{72847439-DDF6-FA0C-AFB1-51EF6A7508AB}"/>
              </a:ext>
            </a:extLst>
          </p:cNvPr>
          <p:cNvSpPr/>
          <p:nvPr/>
        </p:nvSpPr>
        <p:spPr>
          <a:xfrm>
            <a:off x="7104063" y="4308475"/>
            <a:ext cx="2300287" cy="460375"/>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Non-discrimination</a:t>
            </a:r>
          </a:p>
        </p:txBody>
      </p:sp>
      <p:sp>
        <p:nvSpPr>
          <p:cNvPr id="23" name="Rectangle : coins arrondis 22">
            <a:extLst>
              <a:ext uri="{FF2B5EF4-FFF2-40B4-BE49-F238E27FC236}">
                <a16:creationId xmlns:a16="http://schemas.microsoft.com/office/drawing/2014/main" id="{0301116D-20BC-A2FE-642B-6BA94E269919}"/>
              </a:ext>
            </a:extLst>
          </p:cNvPr>
          <p:cNvSpPr/>
          <p:nvPr/>
        </p:nvSpPr>
        <p:spPr>
          <a:xfrm>
            <a:off x="274638" y="3086100"/>
            <a:ext cx="2314575" cy="560388"/>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Echanges de pratiques entre CDS</a:t>
            </a:r>
          </a:p>
        </p:txBody>
      </p:sp>
      <p:sp>
        <p:nvSpPr>
          <p:cNvPr id="24" name="Rectangle : coins arrondis 23">
            <a:extLst>
              <a:ext uri="{FF2B5EF4-FFF2-40B4-BE49-F238E27FC236}">
                <a16:creationId xmlns:a16="http://schemas.microsoft.com/office/drawing/2014/main" id="{79D1C32E-950E-D5B8-EDD7-C6C0B47320C4}"/>
              </a:ext>
            </a:extLst>
          </p:cNvPr>
          <p:cNvSpPr/>
          <p:nvPr/>
        </p:nvSpPr>
        <p:spPr>
          <a:xfrm>
            <a:off x="2063750" y="3716338"/>
            <a:ext cx="2717800" cy="47466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Accompagnement CPTS</a:t>
            </a:r>
          </a:p>
        </p:txBody>
      </p:sp>
      <p:sp>
        <p:nvSpPr>
          <p:cNvPr id="25" name="Rectangle : coins arrondis 24">
            <a:extLst>
              <a:ext uri="{FF2B5EF4-FFF2-40B4-BE49-F238E27FC236}">
                <a16:creationId xmlns:a16="http://schemas.microsoft.com/office/drawing/2014/main" id="{6DD7FB09-B988-A8D5-06C7-67803EF305B0}"/>
              </a:ext>
            </a:extLst>
          </p:cNvPr>
          <p:cNvSpPr/>
          <p:nvPr/>
        </p:nvSpPr>
        <p:spPr>
          <a:xfrm>
            <a:off x="174625" y="4337050"/>
            <a:ext cx="3767138" cy="4318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Accompagnement individuel des CDS</a:t>
            </a:r>
          </a:p>
        </p:txBody>
      </p:sp>
      <p:sp>
        <p:nvSpPr>
          <p:cNvPr id="26" name="Rectangle : coins arrondis 25">
            <a:extLst>
              <a:ext uri="{FF2B5EF4-FFF2-40B4-BE49-F238E27FC236}">
                <a16:creationId xmlns:a16="http://schemas.microsoft.com/office/drawing/2014/main" id="{6E398AE6-36B1-5546-D7A9-22C809E22484}"/>
              </a:ext>
            </a:extLst>
          </p:cNvPr>
          <p:cNvSpPr/>
          <p:nvPr/>
        </p:nvSpPr>
        <p:spPr>
          <a:xfrm>
            <a:off x="5983288" y="5730875"/>
            <a:ext cx="2573337" cy="5762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Relation Conseil régional</a:t>
            </a:r>
          </a:p>
        </p:txBody>
      </p:sp>
      <p:sp>
        <p:nvSpPr>
          <p:cNvPr id="27" name="Rectangle : coins arrondis 26">
            <a:extLst>
              <a:ext uri="{FF2B5EF4-FFF2-40B4-BE49-F238E27FC236}">
                <a16:creationId xmlns:a16="http://schemas.microsoft.com/office/drawing/2014/main" id="{6360A51C-D6AF-FB62-D420-B855757D82A5}"/>
              </a:ext>
            </a:extLst>
          </p:cNvPr>
          <p:cNvSpPr/>
          <p:nvPr/>
        </p:nvSpPr>
        <p:spPr>
          <a:xfrm>
            <a:off x="4367213" y="4294188"/>
            <a:ext cx="2071687" cy="4746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Relations ARS</a:t>
            </a:r>
          </a:p>
        </p:txBody>
      </p:sp>
      <p:sp>
        <p:nvSpPr>
          <p:cNvPr id="28" name="Rectangle : coins arrondis 27">
            <a:extLst>
              <a:ext uri="{FF2B5EF4-FFF2-40B4-BE49-F238E27FC236}">
                <a16:creationId xmlns:a16="http://schemas.microsoft.com/office/drawing/2014/main" id="{526853E6-8DE4-1FAC-AB1A-31D8253A4DC2}"/>
              </a:ext>
            </a:extLst>
          </p:cNvPr>
          <p:cNvSpPr/>
          <p:nvPr/>
        </p:nvSpPr>
        <p:spPr>
          <a:xfrm>
            <a:off x="4371975" y="4997450"/>
            <a:ext cx="2574925" cy="56197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Animation débats régionaux : ECT, CTS, ...</a:t>
            </a:r>
          </a:p>
        </p:txBody>
      </p:sp>
      <p:sp>
        <p:nvSpPr>
          <p:cNvPr id="29" name="Rectangle : coins arrondis 28">
            <a:extLst>
              <a:ext uri="{FF2B5EF4-FFF2-40B4-BE49-F238E27FC236}">
                <a16:creationId xmlns:a16="http://schemas.microsoft.com/office/drawing/2014/main" id="{21F428E2-36E6-5119-B62A-22996DE15DDE}"/>
              </a:ext>
            </a:extLst>
          </p:cNvPr>
          <p:cNvSpPr/>
          <p:nvPr/>
        </p:nvSpPr>
        <p:spPr>
          <a:xfrm>
            <a:off x="7507288" y="4997450"/>
            <a:ext cx="2473325" cy="5762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Calibri"/>
              </a:rPr>
              <a:t>Accords CNAMTS - ACI</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 name="Groupe 29">
            <a:extLst>
              <a:ext uri="{FF2B5EF4-FFF2-40B4-BE49-F238E27FC236}">
                <a16:creationId xmlns:a16="http://schemas.microsoft.com/office/drawing/2014/main" id="{B88DDCEE-67BB-FF23-9E56-C20F6D4A0710}"/>
              </a:ext>
            </a:extLst>
          </p:cNvPr>
          <p:cNvGrpSpPr>
            <a:grpSpLocks/>
          </p:cNvGrpSpPr>
          <p:nvPr/>
        </p:nvGrpSpPr>
        <p:grpSpPr bwMode="auto">
          <a:xfrm>
            <a:off x="1588" y="5732463"/>
            <a:ext cx="4630737" cy="590550"/>
            <a:chOff x="263352" y="5877272"/>
            <a:chExt cx="4631487" cy="589954"/>
          </a:xfrm>
        </p:grpSpPr>
        <p:sp>
          <p:nvSpPr>
            <p:cNvPr id="20515" name="ZoneTexte 37">
              <a:extLst>
                <a:ext uri="{FF2B5EF4-FFF2-40B4-BE49-F238E27FC236}">
                  <a16:creationId xmlns:a16="http://schemas.microsoft.com/office/drawing/2014/main" id="{13552F2A-4798-3C6B-7589-DB83C707977B}"/>
                </a:ext>
              </a:extLst>
            </p:cNvPr>
            <p:cNvSpPr txBox="1">
              <a:spLocks noChangeArrowheads="1"/>
            </p:cNvSpPr>
            <p:nvPr/>
          </p:nvSpPr>
          <p:spPr bwMode="auto">
            <a:xfrm>
              <a:off x="2783632" y="5903694"/>
              <a:ext cx="16648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Appui aux CDS</a:t>
              </a:r>
            </a:p>
          </p:txBody>
        </p:sp>
        <p:grpSp>
          <p:nvGrpSpPr>
            <p:cNvPr id="20516" name="Groupe 18">
              <a:extLst>
                <a:ext uri="{FF2B5EF4-FFF2-40B4-BE49-F238E27FC236}">
                  <a16:creationId xmlns:a16="http://schemas.microsoft.com/office/drawing/2014/main" id="{57CAF303-73CB-7028-942C-93FB515744E8}"/>
                </a:ext>
              </a:extLst>
            </p:cNvPr>
            <p:cNvGrpSpPr>
              <a:grpSpLocks/>
            </p:cNvGrpSpPr>
            <p:nvPr/>
          </p:nvGrpSpPr>
          <p:grpSpPr bwMode="auto">
            <a:xfrm>
              <a:off x="263352" y="5877272"/>
              <a:ext cx="4631487" cy="589954"/>
              <a:chOff x="187084" y="5772688"/>
              <a:chExt cx="4631487" cy="589954"/>
            </a:xfrm>
          </p:grpSpPr>
          <p:sp>
            <p:nvSpPr>
              <p:cNvPr id="33" name="Rectangle 32">
                <a:extLst>
                  <a:ext uri="{FF2B5EF4-FFF2-40B4-BE49-F238E27FC236}">
                    <a16:creationId xmlns:a16="http://schemas.microsoft.com/office/drawing/2014/main" id="{9319FEEF-B4C0-EE90-EA30-85377EBFCBF5}"/>
                  </a:ext>
                </a:extLst>
              </p:cNvPr>
              <p:cNvSpPr/>
              <p:nvPr/>
            </p:nvSpPr>
            <p:spPr>
              <a:xfrm>
                <a:off x="187084" y="5772688"/>
                <a:ext cx="646217" cy="24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006C7ED-A81B-E935-8FFA-A380B7711D8E}"/>
                  </a:ext>
                </a:extLst>
              </p:cNvPr>
              <p:cNvSpPr/>
              <p:nvPr/>
            </p:nvSpPr>
            <p:spPr>
              <a:xfrm>
                <a:off x="187084" y="6104140"/>
                <a:ext cx="646217" cy="244228"/>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19" name="ZoneTexte 34">
                <a:extLst>
                  <a:ext uri="{FF2B5EF4-FFF2-40B4-BE49-F238E27FC236}">
                    <a16:creationId xmlns:a16="http://schemas.microsoft.com/office/drawing/2014/main" id="{322C8E09-8E51-A9AA-E88B-011A57883698}"/>
                  </a:ext>
                </a:extLst>
              </p:cNvPr>
              <p:cNvSpPr txBox="1">
                <a:spLocks noChangeArrowheads="1"/>
              </p:cNvSpPr>
              <p:nvPr/>
            </p:nvSpPr>
            <p:spPr bwMode="auto">
              <a:xfrm>
                <a:off x="867674" y="5799108"/>
                <a:ext cx="16648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Vie du GRCS</a:t>
                </a:r>
              </a:p>
            </p:txBody>
          </p:sp>
          <p:sp>
            <p:nvSpPr>
              <p:cNvPr id="20520" name="ZoneTexte 35">
                <a:extLst>
                  <a:ext uri="{FF2B5EF4-FFF2-40B4-BE49-F238E27FC236}">
                    <a16:creationId xmlns:a16="http://schemas.microsoft.com/office/drawing/2014/main" id="{014F7AA8-AD7C-5CCD-AE1D-AB88A76A7862}"/>
                  </a:ext>
                </a:extLst>
              </p:cNvPr>
              <p:cNvSpPr txBox="1">
                <a:spLocks noChangeArrowheads="1"/>
              </p:cNvSpPr>
              <p:nvPr/>
            </p:nvSpPr>
            <p:spPr bwMode="auto">
              <a:xfrm>
                <a:off x="867673" y="6101032"/>
                <a:ext cx="16648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Projets du GRCS</a:t>
                </a:r>
              </a:p>
            </p:txBody>
          </p:sp>
          <p:sp>
            <p:nvSpPr>
              <p:cNvPr id="37" name="Rectangle 36">
                <a:extLst>
                  <a:ext uri="{FF2B5EF4-FFF2-40B4-BE49-F238E27FC236}">
                    <a16:creationId xmlns:a16="http://schemas.microsoft.com/office/drawing/2014/main" id="{D2E80A30-B30C-6E46-6B2B-D260B40A0113}"/>
                  </a:ext>
                </a:extLst>
              </p:cNvPr>
              <p:cNvSpPr/>
              <p:nvPr/>
            </p:nvSpPr>
            <p:spPr>
              <a:xfrm>
                <a:off x="2055874" y="5801234"/>
                <a:ext cx="647805" cy="2442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E1105FC-0717-92A9-2FFD-D19A03D9D930}"/>
                  </a:ext>
                </a:extLst>
              </p:cNvPr>
              <p:cNvSpPr/>
              <p:nvPr/>
            </p:nvSpPr>
            <p:spPr>
              <a:xfrm>
                <a:off x="2055874" y="6104140"/>
                <a:ext cx="647805" cy="24422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23" name="ZoneTexte 39">
                <a:extLst>
                  <a:ext uri="{FF2B5EF4-FFF2-40B4-BE49-F238E27FC236}">
                    <a16:creationId xmlns:a16="http://schemas.microsoft.com/office/drawing/2014/main" id="{39DEC824-4F32-243D-17D4-B1283F14D63E}"/>
                  </a:ext>
                </a:extLst>
              </p:cNvPr>
              <p:cNvSpPr txBox="1">
                <a:spLocks noChangeArrowheads="1"/>
              </p:cNvSpPr>
              <p:nvPr/>
            </p:nvSpPr>
            <p:spPr bwMode="auto">
              <a:xfrm>
                <a:off x="2707974" y="6087142"/>
                <a:ext cx="2110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Relations partenaires</a:t>
                </a:r>
              </a:p>
            </p:txBody>
          </p:sp>
        </p:grpSp>
      </p:grpSp>
      <p:grpSp>
        <p:nvGrpSpPr>
          <p:cNvPr id="4" name="Groupe 3">
            <a:extLst>
              <a:ext uri="{FF2B5EF4-FFF2-40B4-BE49-F238E27FC236}">
                <a16:creationId xmlns:a16="http://schemas.microsoft.com/office/drawing/2014/main" id="{9612253A-AC09-DE23-9228-58F4B20DBD46}"/>
              </a:ext>
            </a:extLst>
          </p:cNvPr>
          <p:cNvGrpSpPr>
            <a:grpSpLocks/>
          </p:cNvGrpSpPr>
          <p:nvPr/>
        </p:nvGrpSpPr>
        <p:grpSpPr bwMode="auto">
          <a:xfrm>
            <a:off x="2782888" y="2876550"/>
            <a:ext cx="1054100" cy="742950"/>
            <a:chOff x="2783632" y="2876907"/>
            <a:chExt cx="1053831" cy="741828"/>
          </a:xfrm>
        </p:grpSpPr>
        <p:pic>
          <p:nvPicPr>
            <p:cNvPr id="20513" name="Image 42">
              <a:extLst>
                <a:ext uri="{FF2B5EF4-FFF2-40B4-BE49-F238E27FC236}">
                  <a16:creationId xmlns:a16="http://schemas.microsoft.com/office/drawing/2014/main" id="{2F7DC8EC-2DF6-AC93-A884-0214EC76D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717" y="2876907"/>
              <a:ext cx="759127" cy="62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ZoneTexte 2">
              <a:extLst>
                <a:ext uri="{FF2B5EF4-FFF2-40B4-BE49-F238E27FC236}">
                  <a16:creationId xmlns:a16="http://schemas.microsoft.com/office/drawing/2014/main" id="{B40F11EF-0460-893F-A423-D0E006C57AC8}"/>
                </a:ext>
              </a:extLst>
            </p:cNvPr>
            <p:cNvSpPr txBox="1">
              <a:spLocks noChangeArrowheads="1"/>
            </p:cNvSpPr>
            <p:nvPr/>
          </p:nvSpPr>
          <p:spPr bwMode="auto">
            <a:xfrm>
              <a:off x="2783632" y="3356992"/>
              <a:ext cx="1053831" cy="2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Coordinatrice</a:t>
              </a:r>
            </a:p>
          </p:txBody>
        </p:sp>
      </p:grpSp>
      <p:grpSp>
        <p:nvGrpSpPr>
          <p:cNvPr id="6" name="Groupe 5">
            <a:extLst>
              <a:ext uri="{FF2B5EF4-FFF2-40B4-BE49-F238E27FC236}">
                <a16:creationId xmlns:a16="http://schemas.microsoft.com/office/drawing/2014/main" id="{F33FE34F-83F8-4D96-2DC6-536E8578FDB6}"/>
              </a:ext>
            </a:extLst>
          </p:cNvPr>
          <p:cNvGrpSpPr>
            <a:grpSpLocks/>
          </p:cNvGrpSpPr>
          <p:nvPr/>
        </p:nvGrpSpPr>
        <p:grpSpPr bwMode="auto">
          <a:xfrm>
            <a:off x="7967663" y="1700213"/>
            <a:ext cx="1744662" cy="693737"/>
            <a:chOff x="7680176" y="1928003"/>
            <a:chExt cx="1744388" cy="693658"/>
          </a:xfrm>
        </p:grpSpPr>
        <p:pic>
          <p:nvPicPr>
            <p:cNvPr id="20511" name="Image 42">
              <a:extLst>
                <a:ext uri="{FF2B5EF4-FFF2-40B4-BE49-F238E27FC236}">
                  <a16:creationId xmlns:a16="http://schemas.microsoft.com/office/drawing/2014/main" id="{37CBF8DA-0DF1-5019-C2C3-08A2D9D8F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718" y="1928003"/>
              <a:ext cx="701617" cy="6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ZoneTexte 4">
              <a:extLst>
                <a:ext uri="{FF2B5EF4-FFF2-40B4-BE49-F238E27FC236}">
                  <a16:creationId xmlns:a16="http://schemas.microsoft.com/office/drawing/2014/main" id="{E2B499DC-8B77-815C-948B-45EC09784062}"/>
                </a:ext>
              </a:extLst>
            </p:cNvPr>
            <p:cNvSpPr txBox="1">
              <a:spLocks noChangeArrowheads="1"/>
            </p:cNvSpPr>
            <p:nvPr/>
          </p:nvSpPr>
          <p:spPr bwMode="auto">
            <a:xfrm>
              <a:off x="7680176" y="2360051"/>
              <a:ext cx="17443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Assistante administrative</a:t>
              </a:r>
            </a:p>
          </p:txBody>
        </p:sp>
      </p:grpSp>
      <p:grpSp>
        <p:nvGrpSpPr>
          <p:cNvPr id="10" name="Groupe 9">
            <a:extLst>
              <a:ext uri="{FF2B5EF4-FFF2-40B4-BE49-F238E27FC236}">
                <a16:creationId xmlns:a16="http://schemas.microsoft.com/office/drawing/2014/main" id="{88BAC03C-825D-C8BD-1656-3A860F9907CD}"/>
              </a:ext>
            </a:extLst>
          </p:cNvPr>
          <p:cNvGrpSpPr>
            <a:grpSpLocks/>
          </p:cNvGrpSpPr>
          <p:nvPr/>
        </p:nvGrpSpPr>
        <p:grpSpPr bwMode="auto">
          <a:xfrm>
            <a:off x="5238750" y="2997200"/>
            <a:ext cx="3881438" cy="1101725"/>
            <a:chOff x="5231904" y="3092569"/>
            <a:chExt cx="3881550" cy="1102097"/>
          </a:xfrm>
        </p:grpSpPr>
        <p:grpSp>
          <p:nvGrpSpPr>
            <p:cNvPr id="20505" name="Groupe 8">
              <a:extLst>
                <a:ext uri="{FF2B5EF4-FFF2-40B4-BE49-F238E27FC236}">
                  <a16:creationId xmlns:a16="http://schemas.microsoft.com/office/drawing/2014/main" id="{344B4EB2-774F-0021-62CC-F05A14B2261A}"/>
                </a:ext>
              </a:extLst>
            </p:cNvPr>
            <p:cNvGrpSpPr>
              <a:grpSpLocks/>
            </p:cNvGrpSpPr>
            <p:nvPr/>
          </p:nvGrpSpPr>
          <p:grpSpPr bwMode="auto">
            <a:xfrm>
              <a:off x="5231904" y="3351361"/>
              <a:ext cx="1439818" cy="843305"/>
              <a:chOff x="5231904" y="3351361"/>
              <a:chExt cx="1439818" cy="843305"/>
            </a:xfrm>
          </p:grpSpPr>
          <p:pic>
            <p:nvPicPr>
              <p:cNvPr id="20509" name="Image 42">
                <a:extLst>
                  <a:ext uri="{FF2B5EF4-FFF2-40B4-BE49-F238E27FC236}">
                    <a16:creationId xmlns:a16="http://schemas.microsoft.com/office/drawing/2014/main" id="{BC297480-D6CC-5CB3-0D29-E49B13F53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020" y="3351361"/>
                <a:ext cx="773504" cy="7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ZoneTexte 6">
                <a:extLst>
                  <a:ext uri="{FF2B5EF4-FFF2-40B4-BE49-F238E27FC236}">
                    <a16:creationId xmlns:a16="http://schemas.microsoft.com/office/drawing/2014/main" id="{96D32034-B5C2-FD8D-CA32-896CC9D325A4}"/>
                  </a:ext>
                </a:extLst>
              </p:cNvPr>
              <p:cNvSpPr txBox="1">
                <a:spLocks noChangeArrowheads="1"/>
              </p:cNvSpPr>
              <p:nvPr/>
            </p:nvSpPr>
            <p:spPr bwMode="auto">
              <a:xfrm>
                <a:off x="5231904" y="3933056"/>
                <a:ext cx="14398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Chargée de mission</a:t>
                </a:r>
              </a:p>
            </p:txBody>
          </p:sp>
        </p:grpSp>
        <p:grpSp>
          <p:nvGrpSpPr>
            <p:cNvPr id="20506" name="Groupe 7">
              <a:extLst>
                <a:ext uri="{FF2B5EF4-FFF2-40B4-BE49-F238E27FC236}">
                  <a16:creationId xmlns:a16="http://schemas.microsoft.com/office/drawing/2014/main" id="{E36F2763-7393-0059-E985-AF72D389787B}"/>
                </a:ext>
              </a:extLst>
            </p:cNvPr>
            <p:cNvGrpSpPr>
              <a:grpSpLocks/>
            </p:cNvGrpSpPr>
            <p:nvPr/>
          </p:nvGrpSpPr>
          <p:grpSpPr bwMode="auto">
            <a:xfrm>
              <a:off x="7752184" y="3092569"/>
              <a:ext cx="1361270" cy="768479"/>
              <a:chOff x="7752184" y="3092569"/>
              <a:chExt cx="1361270" cy="768479"/>
            </a:xfrm>
          </p:grpSpPr>
          <p:pic>
            <p:nvPicPr>
              <p:cNvPr id="20507" name="Image 42">
                <a:extLst>
                  <a:ext uri="{FF2B5EF4-FFF2-40B4-BE49-F238E27FC236}">
                    <a16:creationId xmlns:a16="http://schemas.microsoft.com/office/drawing/2014/main" id="{DCE9DF39-EDEE-EE40-B323-47B3DD5AF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057" y="3092569"/>
                <a:ext cx="773504" cy="6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8" name="ZoneTexte 40">
                <a:extLst>
                  <a:ext uri="{FF2B5EF4-FFF2-40B4-BE49-F238E27FC236}">
                    <a16:creationId xmlns:a16="http://schemas.microsoft.com/office/drawing/2014/main" id="{31A0AA52-234D-23F1-C5CF-AA5CDBCEE8E4}"/>
                  </a:ext>
                </a:extLst>
              </p:cNvPr>
              <p:cNvSpPr txBox="1">
                <a:spLocks noChangeArrowheads="1"/>
              </p:cNvSpPr>
              <p:nvPr/>
            </p:nvSpPr>
            <p:spPr bwMode="auto">
              <a:xfrm>
                <a:off x="7752184" y="3599438"/>
                <a:ext cx="13612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Chargé de mission</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24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249"/>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249"/>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249"/>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249"/>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249"/>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45B0377-7A97-C87F-B076-94C7C3DADA4A}"/>
              </a:ext>
            </a:extLst>
          </p:cNvPr>
          <p:cNvPicPr>
            <a:picLocks noChangeAspect="1"/>
          </p:cNvPicPr>
          <p:nvPr/>
        </p:nvPicPr>
        <p:blipFill>
          <a:blip r:embed="rId3"/>
          <a:stretch>
            <a:fillRect/>
          </a:stretch>
        </p:blipFill>
        <p:spPr>
          <a:xfrm>
            <a:off x="227013" y="5862638"/>
            <a:ext cx="3559175" cy="704850"/>
          </a:xfrm>
          <a:prstGeom prst="rect">
            <a:avLst/>
          </a:prstGeom>
          <a:ln>
            <a:noFill/>
          </a:ln>
          <a:effectLst>
            <a:outerShdw blurRad="292100" dist="139700" dir="2700000" algn="tl" rotWithShape="0">
              <a:srgbClr val="333333">
                <a:alpha val="65000"/>
              </a:srgbClr>
            </a:outerShdw>
          </a:effectLst>
        </p:spPr>
      </p:pic>
      <p:sp>
        <p:nvSpPr>
          <p:cNvPr id="5" name="Titre 4">
            <a:extLst>
              <a:ext uri="{FF2B5EF4-FFF2-40B4-BE49-F238E27FC236}">
                <a16:creationId xmlns:a16="http://schemas.microsoft.com/office/drawing/2014/main" id="{1057998B-F510-3C7B-CE70-91712BB4127A}"/>
              </a:ext>
            </a:extLst>
          </p:cNvPr>
          <p:cNvSpPr>
            <a:spLocks noGrp="1"/>
          </p:cNvSpPr>
          <p:nvPr>
            <p:ph type="title"/>
          </p:nvPr>
        </p:nvSpPr>
        <p:spPr>
          <a:xfrm>
            <a:off x="1852613" y="5618163"/>
            <a:ext cx="10112375" cy="823912"/>
          </a:xfrm>
        </p:spPr>
        <p:txBody>
          <a:bodyPr/>
          <a:lstStyle/>
          <a:p>
            <a:pPr algn="r" fontAlgn="auto">
              <a:spcAft>
                <a:spcPts val="0"/>
              </a:spcAft>
              <a:defRPr/>
            </a:pPr>
            <a:r>
              <a:rPr lang="fr-FR" dirty="0">
                <a:latin typeface="Arial" panose="020B0604020202020204" pitchFamily="34" charset="0"/>
                <a:cs typeface="Arial" panose="020B0604020202020204" pitchFamily="34" charset="0"/>
              </a:rPr>
              <a:t>L’appui du GRCS à la réflexion régionale</a:t>
            </a:r>
          </a:p>
        </p:txBody>
      </p:sp>
      <p:pic>
        <p:nvPicPr>
          <p:cNvPr id="22532" name="Image 2" descr="Une image contenant texte&#10;&#10;Description générée automatiquement">
            <a:extLst>
              <a:ext uri="{FF2B5EF4-FFF2-40B4-BE49-F238E27FC236}">
                <a16:creationId xmlns:a16="http://schemas.microsoft.com/office/drawing/2014/main" id="{2B049332-22D1-86B2-8040-CCF433407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620713"/>
            <a:ext cx="3527425"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 5">
            <a:extLst>
              <a:ext uri="{FF2B5EF4-FFF2-40B4-BE49-F238E27FC236}">
                <a16:creationId xmlns:a16="http://schemas.microsoft.com/office/drawing/2014/main" id="{3BFC0BF5-38B1-A49E-7F82-71D38BAD6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2492375"/>
            <a:ext cx="52212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08EFE1C1-A503-F30E-9098-2DEA8FC020B8}"/>
              </a:ext>
            </a:extLst>
          </p:cNvPr>
          <p:cNvSpPr/>
          <p:nvPr/>
        </p:nvSpPr>
        <p:spPr>
          <a:xfrm>
            <a:off x="5159896" y="5877272"/>
            <a:ext cx="612000" cy="612000"/>
          </a:xfrm>
          <a:prstGeom prst="ellipse">
            <a:avLst/>
          </a:prstGeom>
          <a:blipFill rotWithShape="0">
            <a:blip r:embed="rId6" cstate="print"/>
            <a:srcRect/>
            <a:stretch>
              <a:fillRect l="-2000" r="-2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22537" name="Image 3">
            <a:extLst>
              <a:ext uri="{FF2B5EF4-FFF2-40B4-BE49-F238E27FC236}">
                <a16:creationId xmlns:a16="http://schemas.microsoft.com/office/drawing/2014/main" id="{C768079D-717A-EAD5-4F6C-E365574C0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088" y="5013325"/>
            <a:ext cx="1712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age 8">
            <a:extLst>
              <a:ext uri="{FF2B5EF4-FFF2-40B4-BE49-F238E27FC236}">
                <a16:creationId xmlns:a16="http://schemas.microsoft.com/office/drawing/2014/main" id="{E090E7D5-F3F3-6068-139A-74B86965D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8300" y="836613"/>
            <a:ext cx="6096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age 10">
            <a:extLst>
              <a:ext uri="{FF2B5EF4-FFF2-40B4-BE49-F238E27FC236}">
                <a16:creationId xmlns:a16="http://schemas.microsoft.com/office/drawing/2014/main" id="{90CAD5BA-A52D-9475-9B58-550A85B6E2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3" y="2997200"/>
            <a:ext cx="2974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A2D78A-A82B-240C-C126-6FD9A3D99782}"/>
              </a:ext>
            </a:extLst>
          </p:cNvPr>
          <p:cNvSpPr>
            <a:spLocks noGrp="1"/>
          </p:cNvSpPr>
          <p:nvPr>
            <p:ph type="title"/>
          </p:nvPr>
        </p:nvSpPr>
        <p:spPr>
          <a:xfrm>
            <a:off x="1127125" y="260350"/>
            <a:ext cx="10993438" cy="962025"/>
          </a:xfrm>
        </p:spPr>
        <p:txBody>
          <a:bodyPr/>
          <a:lstStyle/>
          <a:p>
            <a:pPr fontAlgn="auto">
              <a:spcAft>
                <a:spcPts val="0"/>
              </a:spcAft>
              <a:defRPr/>
            </a:pPr>
            <a:r>
              <a:rPr lang="fr-FR" sz="2800" dirty="0">
                <a:solidFill>
                  <a:schemeClr val="tx1">
                    <a:lumMod val="75000"/>
                    <a:lumOff val="25000"/>
                  </a:schemeClr>
                </a:solidFill>
                <a:latin typeface="Arial" panose="020B0604020202020204" pitchFamily="34" charset="0"/>
                <a:cs typeface="Arial" panose="020B0604020202020204" pitchFamily="34" charset="0"/>
              </a:rPr>
              <a:t>Coconstruire la politique régionale d’offre de soins de premier recours</a:t>
            </a:r>
          </a:p>
        </p:txBody>
      </p:sp>
      <p:sp>
        <p:nvSpPr>
          <p:cNvPr id="3" name="Espace réservé du contenu 2">
            <a:extLst>
              <a:ext uri="{FF2B5EF4-FFF2-40B4-BE49-F238E27FC236}">
                <a16:creationId xmlns:a16="http://schemas.microsoft.com/office/drawing/2014/main" id="{330D783A-5008-A182-2295-487257542F5B}"/>
              </a:ext>
            </a:extLst>
          </p:cNvPr>
          <p:cNvSpPr>
            <a:spLocks noGrp="1"/>
          </p:cNvSpPr>
          <p:nvPr>
            <p:ph idx="1"/>
          </p:nvPr>
        </p:nvSpPr>
        <p:spPr>
          <a:xfrm>
            <a:off x="1703388" y="1720850"/>
            <a:ext cx="8977312" cy="3416300"/>
          </a:xfrm>
        </p:spPr>
        <p:txBody>
          <a:bodyPr/>
          <a:lstStyle/>
          <a:p>
            <a:pPr marL="68580" indent="-68580" fontAlgn="auto">
              <a:defRPr/>
            </a:pPr>
            <a:r>
              <a:rPr lang="fr-FR" sz="1800" b="1" dirty="0">
                <a:solidFill>
                  <a:schemeClr val="tx1">
                    <a:lumMod val="75000"/>
                    <a:lumOff val="25000"/>
                  </a:schemeClr>
                </a:solidFill>
                <a:ea typeface="Arial Narrow" panose="020B0606020202030204" pitchFamily="34" charset="0"/>
                <a:cs typeface="Arial Narrow" panose="020B0606020202030204" pitchFamily="34" charset="0"/>
              </a:rPr>
              <a:t>Interlocuteur régional représentatif</a:t>
            </a:r>
            <a:r>
              <a:rPr lang="fr-FR" sz="1800" dirty="0">
                <a:solidFill>
                  <a:schemeClr val="tx1">
                    <a:lumMod val="75000"/>
                    <a:lumOff val="25000"/>
                  </a:schemeClr>
                </a:solidFill>
                <a:ea typeface="Arial Narrow" panose="020B0606020202030204" pitchFamily="34" charset="0"/>
                <a:cs typeface="Arial Narrow" panose="020B0606020202030204" pitchFamily="34" charset="0"/>
              </a:rPr>
              <a:t> des centres de santé et fédérations de la région pour </a:t>
            </a:r>
            <a:r>
              <a:rPr lang="fr-FR" sz="1800" b="1" dirty="0">
                <a:solidFill>
                  <a:schemeClr val="tx1">
                    <a:lumMod val="75000"/>
                    <a:lumOff val="25000"/>
                  </a:schemeClr>
                </a:solidFill>
                <a:ea typeface="Arial Narrow" panose="020B0606020202030204" pitchFamily="34" charset="0"/>
                <a:cs typeface="Arial Narrow" panose="020B0606020202030204" pitchFamily="34" charset="0"/>
              </a:rPr>
              <a:t>contribuer à l’élaboration des politiques publiques de santé</a:t>
            </a:r>
          </a:p>
          <a:p>
            <a:pPr marL="68580" indent="-68580" fontAlgn="auto">
              <a:defRPr/>
            </a:pPr>
            <a:endParaRPr lang="fr-FR" sz="1800" b="1" dirty="0">
              <a:solidFill>
                <a:schemeClr val="tx1">
                  <a:lumMod val="75000"/>
                  <a:lumOff val="25000"/>
                </a:schemeClr>
              </a:solidFill>
              <a:ea typeface="Arial Narrow" panose="020B0606020202030204" pitchFamily="34" charset="0"/>
              <a:cs typeface="Arial Narrow" panose="020B0606020202030204" pitchFamily="34" charset="0"/>
            </a:endParaRPr>
          </a:p>
          <a:p>
            <a:pPr marL="68580" indent="-68580" fontAlgn="auto">
              <a:defRPr/>
            </a:pPr>
            <a:endParaRPr lang="fr-FR" sz="1800" b="1" dirty="0">
              <a:solidFill>
                <a:schemeClr val="tx1">
                  <a:lumMod val="75000"/>
                  <a:lumOff val="25000"/>
                </a:schemeClr>
              </a:solidFill>
              <a:ea typeface="Arial Narrow" panose="020B0606020202030204" pitchFamily="34" charset="0"/>
              <a:cs typeface="Arial Narrow" panose="020B0606020202030204" pitchFamily="34" charset="0"/>
            </a:endParaRPr>
          </a:p>
          <a:p>
            <a:pPr marL="68580" indent="-68580" fontAlgn="auto">
              <a:defRPr/>
            </a:pPr>
            <a:endParaRPr lang="fr-FR" sz="1800" b="1" dirty="0">
              <a:solidFill>
                <a:schemeClr val="tx1">
                  <a:lumMod val="75000"/>
                  <a:lumOff val="25000"/>
                </a:schemeClr>
              </a:solidFill>
              <a:ea typeface="Arial Narrow" panose="020B0606020202030204" pitchFamily="34" charset="0"/>
              <a:cs typeface="Arial Narrow" panose="020B0606020202030204" pitchFamily="34" charset="0"/>
            </a:endParaRPr>
          </a:p>
          <a:p>
            <a:pPr marL="68580" indent="-68580" fontAlgn="auto">
              <a:defRPr/>
            </a:pPr>
            <a:endParaRPr lang="fr-FR" sz="1800" b="1" dirty="0">
              <a:solidFill>
                <a:schemeClr val="tx1">
                  <a:lumMod val="75000"/>
                  <a:lumOff val="25000"/>
                </a:schemeClr>
              </a:solidFill>
              <a:ea typeface="Arial Narrow" panose="020B0606020202030204" pitchFamily="34" charset="0"/>
              <a:cs typeface="Arial Narrow" panose="020B0606020202030204" pitchFamily="34" charset="0"/>
            </a:endParaRPr>
          </a:p>
          <a:p>
            <a:pPr marL="68580" indent="-68580" fontAlgn="auto">
              <a:defRPr/>
            </a:pPr>
            <a:endParaRPr lang="fr-FR" sz="1800" b="1" dirty="0">
              <a:solidFill>
                <a:schemeClr val="tx1">
                  <a:lumMod val="75000"/>
                  <a:lumOff val="25000"/>
                </a:schemeClr>
              </a:solidFill>
              <a:ea typeface="Arial Narrow" panose="020B0606020202030204" pitchFamily="34" charset="0"/>
              <a:cs typeface="Arial Narrow" panose="020B0606020202030204" pitchFamily="34" charset="0"/>
            </a:endParaRPr>
          </a:p>
          <a:p>
            <a:pPr marL="0" indent="0" fontAlgn="auto">
              <a:buFont typeface="Calibri" panose="020F0502020204030204" pitchFamily="34" charset="0"/>
              <a:buNone/>
              <a:defRPr/>
            </a:pPr>
            <a:endParaRPr lang="fr-FR" sz="1800" dirty="0">
              <a:solidFill>
                <a:schemeClr val="tx1">
                  <a:lumMod val="75000"/>
                  <a:lumOff val="25000"/>
                </a:schemeClr>
              </a:solidFill>
              <a:latin typeface="Times New Roman" panose="02020603050405020304" pitchFamily="18" charset="0"/>
              <a:ea typeface="Times New Roman" panose="02020603050405020304" pitchFamily="18" charset="0"/>
            </a:endParaRPr>
          </a:p>
          <a:p>
            <a:pPr marL="68580" indent="-68580" fontAlgn="auto">
              <a:defRPr/>
            </a:pPr>
            <a:endParaRPr lang="fr-FR" dirty="0">
              <a:solidFill>
                <a:schemeClr val="tx1">
                  <a:lumMod val="75000"/>
                  <a:lumOff val="25000"/>
                </a:schemeClr>
              </a:solidFill>
            </a:endParaRPr>
          </a:p>
        </p:txBody>
      </p:sp>
      <p:sp>
        <p:nvSpPr>
          <p:cNvPr id="4" name="Flèche : droite 3">
            <a:extLst>
              <a:ext uri="{FF2B5EF4-FFF2-40B4-BE49-F238E27FC236}">
                <a16:creationId xmlns:a16="http://schemas.microsoft.com/office/drawing/2014/main" id="{2F7DC75E-63F7-419D-FC06-9C122742CD9D}"/>
              </a:ext>
            </a:extLst>
          </p:cNvPr>
          <p:cNvSpPr/>
          <p:nvPr/>
        </p:nvSpPr>
        <p:spPr>
          <a:xfrm rot="8371285">
            <a:off x="2865438" y="2635250"/>
            <a:ext cx="979487" cy="48418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èche : droite 4">
            <a:extLst>
              <a:ext uri="{FF2B5EF4-FFF2-40B4-BE49-F238E27FC236}">
                <a16:creationId xmlns:a16="http://schemas.microsoft.com/office/drawing/2014/main" id="{8D6A12AE-D6EB-BEBF-D7AC-F74E0D18CB2C}"/>
              </a:ext>
            </a:extLst>
          </p:cNvPr>
          <p:cNvSpPr/>
          <p:nvPr/>
        </p:nvSpPr>
        <p:spPr>
          <a:xfrm rot="7308382">
            <a:off x="4341813" y="3586163"/>
            <a:ext cx="979487" cy="484187"/>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èche : droite 5">
            <a:extLst>
              <a:ext uri="{FF2B5EF4-FFF2-40B4-BE49-F238E27FC236}">
                <a16:creationId xmlns:a16="http://schemas.microsoft.com/office/drawing/2014/main" id="{34F4E553-BE0A-3F1A-37C6-C65682CD4530}"/>
              </a:ext>
            </a:extLst>
          </p:cNvPr>
          <p:cNvSpPr/>
          <p:nvPr/>
        </p:nvSpPr>
        <p:spPr>
          <a:xfrm rot="3719004">
            <a:off x="6266657" y="3517106"/>
            <a:ext cx="977900" cy="484187"/>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060EC6C-0A17-9028-371C-6C12D553DE70}"/>
              </a:ext>
            </a:extLst>
          </p:cNvPr>
          <p:cNvSpPr/>
          <p:nvPr/>
        </p:nvSpPr>
        <p:spPr>
          <a:xfrm>
            <a:off x="192088" y="3357563"/>
            <a:ext cx="3600450" cy="5762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champ d’intervention régional</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84" name="ZoneTexte 7">
            <a:extLst>
              <a:ext uri="{FF2B5EF4-FFF2-40B4-BE49-F238E27FC236}">
                <a16:creationId xmlns:a16="http://schemas.microsoft.com/office/drawing/2014/main" id="{3429575A-65A0-A798-EB6A-7E4B1A70C2E0}"/>
              </a:ext>
            </a:extLst>
          </p:cNvPr>
          <p:cNvSpPr txBox="1">
            <a:spLocks noChangeArrowheads="1"/>
          </p:cNvSpPr>
          <p:nvPr/>
        </p:nvSpPr>
        <p:spPr bwMode="auto">
          <a:xfrm>
            <a:off x="5664200" y="41497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9FD7158B-A493-8619-2F46-390A921E96FC}"/>
              </a:ext>
            </a:extLst>
          </p:cNvPr>
          <p:cNvSpPr/>
          <p:nvPr/>
        </p:nvSpPr>
        <p:spPr>
          <a:xfrm>
            <a:off x="1200150" y="4508500"/>
            <a:ext cx="3359150" cy="12382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Un réseau d’</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adhérents volontaires (15) pour représenter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les centres de santé au sein des différentes instances locales</a:t>
            </a:r>
          </a:p>
        </p:txBody>
      </p:sp>
      <p:sp>
        <p:nvSpPr>
          <p:cNvPr id="10" name="Rectangle 9">
            <a:extLst>
              <a:ext uri="{FF2B5EF4-FFF2-40B4-BE49-F238E27FC236}">
                <a16:creationId xmlns:a16="http://schemas.microsoft.com/office/drawing/2014/main" id="{72E1B9F7-A078-A7F5-66A0-1DD0DAE553F5}"/>
              </a:ext>
            </a:extLst>
          </p:cNvPr>
          <p:cNvSpPr/>
          <p:nvPr/>
        </p:nvSpPr>
        <p:spPr>
          <a:xfrm>
            <a:off x="8399463" y="2997200"/>
            <a:ext cx="3600450" cy="1422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Des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partenariats</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 avec toutes structures qui pourraient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améliorer la visibilité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Arial Narrow" panose="020B0606020202030204" pitchFamily="34" charset="0"/>
                <a:cs typeface="Arial" panose="020B0604020202020204" pitchFamily="34" charset="0"/>
              </a:rPr>
              <a:t>des centres de santé dans la politique de santé régionale.</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B909B390-67A7-695B-5294-190985A279A6}"/>
              </a:ext>
            </a:extLst>
          </p:cNvPr>
          <p:cNvSpPr/>
          <p:nvPr/>
        </p:nvSpPr>
        <p:spPr>
          <a:xfrm>
            <a:off x="5232400" y="4508500"/>
            <a:ext cx="3355975" cy="7207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travaux en lien étroits avec l’ARS, la Région, la DCGDR</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lèche : droite 11">
            <a:extLst>
              <a:ext uri="{FF2B5EF4-FFF2-40B4-BE49-F238E27FC236}">
                <a16:creationId xmlns:a16="http://schemas.microsoft.com/office/drawing/2014/main" id="{4A3CD5BE-002A-2721-D511-E06594B74F45}"/>
              </a:ext>
            </a:extLst>
          </p:cNvPr>
          <p:cNvSpPr/>
          <p:nvPr/>
        </p:nvSpPr>
        <p:spPr>
          <a:xfrm rot="2760258">
            <a:off x="7489825" y="2652713"/>
            <a:ext cx="979487" cy="48418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Bulle narrative : rectangle à coins arrondis 12">
            <a:extLst>
              <a:ext uri="{FF2B5EF4-FFF2-40B4-BE49-F238E27FC236}">
                <a16:creationId xmlns:a16="http://schemas.microsoft.com/office/drawing/2014/main" id="{BF56FE35-BB49-553F-8578-2AD2C0CCD9E5}"/>
              </a:ext>
            </a:extLst>
          </p:cNvPr>
          <p:cNvSpPr/>
          <p:nvPr/>
        </p:nvSpPr>
        <p:spPr>
          <a:xfrm>
            <a:off x="8975725" y="5084763"/>
            <a:ext cx="2376488" cy="792162"/>
          </a:xfrm>
          <a:prstGeom prst="wedgeRoundRectCallout">
            <a:avLst>
              <a:gd name="adj1" fmla="val -64690"/>
              <a:gd name="adj2" fmla="val -39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 mise en place d’une aide financière pour la formation des IPA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Facet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Rétrospectiv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4045</Words>
  <Application>Microsoft Office PowerPoint</Application>
  <PresentationFormat>Grand écran</PresentationFormat>
  <Paragraphs>369</Paragraphs>
  <Slides>20</Slides>
  <Notes>20</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20</vt:i4>
      </vt:variant>
    </vt:vector>
  </HeadingPairs>
  <TitlesOfParts>
    <vt:vector size="34" baseType="lpstr">
      <vt:lpstr>Arial</vt:lpstr>
      <vt:lpstr>Arial Narrow</vt:lpstr>
      <vt:lpstr>Arial,Sans-Serif</vt:lpstr>
      <vt:lpstr>Calibri</vt:lpstr>
      <vt:lpstr>Calibri Light</vt:lpstr>
      <vt:lpstr>Symbol</vt:lpstr>
      <vt:lpstr>Times New Roman</vt:lpstr>
      <vt:lpstr>Trebuchet MS</vt:lpstr>
      <vt:lpstr>Wingdings</vt:lpstr>
      <vt:lpstr>Wingdings 3</vt:lpstr>
      <vt:lpstr>Wingdings,Sans-Serif</vt:lpstr>
      <vt:lpstr>Facette</vt:lpstr>
      <vt:lpstr>1_Rétrospective</vt:lpstr>
      <vt:lpstr>Chart</vt:lpstr>
      <vt:lpstr>Rapport moral 2021</vt:lpstr>
      <vt:lpstr>Rapport d’activité 2021</vt:lpstr>
      <vt:lpstr>Le rapport d’activité 2021</vt:lpstr>
      <vt:lpstr>Le GRCS en 2021</vt:lpstr>
      <vt:lpstr>Le GRCS en 2021, c’est 58 adhérents</vt:lpstr>
      <vt:lpstr>Le GRCS en 2021, c’est 142 centres de santé représentés</vt:lpstr>
      <vt:lpstr>Un fonctionnement collégial</vt:lpstr>
      <vt:lpstr>L’appui du GRCS à la réflexion régionale</vt:lpstr>
      <vt:lpstr>Coconstruire la politique régionale d’offre de soins de premier recours</vt:lpstr>
      <vt:lpstr>Présentation PowerPoint</vt:lpstr>
      <vt:lpstr>L’appui aux porteurs de projet de création de centres de santé  </vt:lpstr>
      <vt:lpstr>Un accompagnement protéiforme</vt:lpstr>
      <vt:lpstr>Un appui individuel adapté aux besoins du porteur de projet</vt:lpstr>
      <vt:lpstr>L’appui à l'intégration dans les CPTS</vt:lpstr>
      <vt:lpstr> Pour une meilleure intégration des centres de santé dans les CPTS.</vt:lpstr>
      <vt:lpstr>L’appui aux centres de santé au travers d'actions collectives</vt:lpstr>
      <vt:lpstr>Des actions collectives tout au long de l’année</vt:lpstr>
      <vt:lpstr>Les thématiques explorées en 2021</vt:lpstr>
      <vt:lpstr>Informations délivrées aux centres de santé </vt:lpstr>
      <vt:lpstr>Le GRCS, un vecteur d’information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Anouk</dc:creator>
  <cp:lastModifiedBy>Fanny Sorrentino</cp:lastModifiedBy>
  <cp:revision>52</cp:revision>
  <dcterms:created xsi:type="dcterms:W3CDTF">2021-05-21T10:03:28Z</dcterms:created>
  <dcterms:modified xsi:type="dcterms:W3CDTF">2022-06-30T10:31:02Z</dcterms:modified>
</cp:coreProperties>
</file>