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3" roundtripDataSignature="AMtx7mivi9NGB5e7TBRMC3T6OcB7RAKrQ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7" name="Anouk Burtschell"/>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2B816A4-3297-4043-B16C-ECF0B422B1DB}">
  <a:tblStyle styleId="{22B816A4-3297-4043-B16C-ECF0B422B1DB}" styleName="Table_0">
    <a:wholeTbl>
      <a:tcTxStyle b="off" i="off">
        <a:font>
          <a:latin typeface="Trebuchet MS"/>
          <a:ea typeface="Trebuchet MS"/>
          <a:cs typeface="Trebuchet M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1ECF5"/>
          </a:solidFill>
        </a:fill>
      </a:tcStyle>
    </a:wholeTbl>
    <a:band1H>
      <a:tcTxStyle/>
      <a:tcStyle>
        <a:fill>
          <a:solidFill>
            <a:srgbClr val="E2D8EA"/>
          </a:solidFill>
        </a:fill>
      </a:tcStyle>
    </a:band1H>
    <a:band2H>
      <a:tcTxStyle/>
    </a:band2H>
    <a:band1V>
      <a:tcTxStyle/>
      <a:tcStyle>
        <a:fill>
          <a:solidFill>
            <a:srgbClr val="E2D8EA"/>
          </a:solidFill>
        </a:fill>
      </a:tcStyle>
    </a:band1V>
    <a:band2V>
      <a:tcTxStyle/>
    </a:band2V>
    <a:lastCol>
      <a:tcTxStyle b="on" i="off">
        <a:font>
          <a:latin typeface="Trebuchet MS"/>
          <a:ea typeface="Trebuchet MS"/>
          <a:cs typeface="Trebuchet MS"/>
        </a:font>
        <a:schemeClr val="lt1"/>
      </a:tcTxStyle>
      <a:tcStyle>
        <a:fill>
          <a:solidFill>
            <a:schemeClr val="accent1"/>
          </a:solidFill>
        </a:fill>
      </a:tcStyle>
    </a:lastCol>
    <a:firstCol>
      <a:tcTxStyle b="on" i="off">
        <a:font>
          <a:latin typeface="Trebuchet MS"/>
          <a:ea typeface="Trebuchet MS"/>
          <a:cs typeface="Trebuchet MS"/>
        </a:font>
        <a:schemeClr val="lt1"/>
      </a:tcTxStyle>
      <a:tcStyle>
        <a:fill>
          <a:solidFill>
            <a:schemeClr val="accent1"/>
          </a:solidFill>
        </a:fill>
      </a:tcStyle>
    </a:firstCol>
    <a:lastRow>
      <a:tcTxStyle b="on" i="off">
        <a:font>
          <a:latin typeface="Trebuchet MS"/>
          <a:ea typeface="Trebuchet MS"/>
          <a:cs typeface="Trebuchet M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Trebuchet MS"/>
          <a:ea typeface="Trebuchet MS"/>
          <a:cs typeface="Trebuchet M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23"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7-20T12:06:20.765">
    <p:pos x="6000" y="0"/>
    <p:text>les autres thématiques qu'il y a dans les notes pour cette slide correspondent au speed-dating ?</p:text>
    <p:extLst>
      <p:ext uri="{C676402C-5697-4E1C-873F-D02D1690AC5C}">
        <p15:threadingInfo timeZoneBias="0"/>
      </p:ext>
      <p:ext uri="http://customooxmlschemas.google.com/">
        <go:slidesCustomData xmlns:go="http://customooxmlschemas.google.com/" commentPostId="AAAAc0Asm40"/>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7-20T12:08:01.486">
    <p:pos x="3203" y="899"/>
    <p:text>est-ce que tu sais dans quel objectif ce sont des bonnes pratiques ? (intervnetion dans les universités pour favoriser l'intégration de stagiaires = c'est très parlant! on comprends mieux que juste "mise en place de tutorat". crois-tu qu'on peux ajouter "pour...." ?</p:text>
    <p:extLst>
      <p:ext uri="{C676402C-5697-4E1C-873F-D02D1690AC5C}">
        <p15:threadingInfo timeZoneBias="0"/>
      </p:ext>
      <p:ext uri="http://customooxmlschemas.google.com/">
        <go:slidesCustomData xmlns:go="http://customooxmlschemas.google.com/" commentPostId="AAAAc0Asm44"/>
      </p:ext>
    </p:extLst>
  </p:cm>
  <p:cm authorId="0" idx="3" dt="2022-07-20T12:06:17.327">
    <p:pos x="420" y="3312"/>
    <p:text>la phrase n'est pas terminée</p:text>
    <p:extLst>
      <p:ext uri="{C676402C-5697-4E1C-873F-D02D1690AC5C}">
        <p15:threadingInfo timeZoneBias="0"/>
      </p:ext>
      <p:ext uri="http://customooxmlschemas.google.com/">
        <go:slidesCustomData xmlns:go="http://customooxmlschemas.google.com/" commentPostId="AAAAc0Asm4w"/>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2-07-20T12:09:14.583">
    <p:pos x="3265" y="1091"/>
    <p:text>je ne sais pas si tu as plus de détail de ce que ça signifie...?</p:text>
    <p:extLst>
      <p:ext uri="{C676402C-5697-4E1C-873F-D02D1690AC5C}">
        <p15:threadingInfo timeZoneBias="0"/>
      </p:ext>
      <p:ext uri="http://customooxmlschemas.google.com/">
        <go:slidesCustomData xmlns:go="http://customooxmlschemas.google.com/" commentPostId="AAAAc0Asm48"/>
      </p:ext>
    </p:extLs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2-07-20T12:11:39.320">
    <p:pos x="238" y="929"/>
    <p:text>ça fait bizarre que ce soit la même image de fois de suite ; peut-être en mettre une autre même si on n'a pas le groupe dentaire?</p:text>
    <p:extLst>
      <p:ext uri="{C676402C-5697-4E1C-873F-D02D1690AC5C}">
        <p15:threadingInfo timeZoneBias="0"/>
      </p:ext>
      <p:ext uri="http://customooxmlschemas.google.com/">
        <go:slidesCustomData xmlns:go="http://customooxmlschemas.google.com/" commentPostId="AAAAc0Asm5A"/>
      </p:ext>
    </p:extLst>
  </p:cm>
  <p:cm authorId="0" idx="6" dt="2022-07-20T12:13:56.308">
    <p:pos x="333" y="3495"/>
    <p:text>en voyant la perspective pour les centres, je me dis que le GRCS pourrait peut-être relayer les infos de ce que son les accompagnateur santé et les budgets possibles (je pense que ça rejoint la médiation santé et que c'est ce que vous allez faireavec la fiche pratique de la commission publics vulnérables)</p:text>
    <p:extLst>
      <p:ext uri="{C676402C-5697-4E1C-873F-D02D1690AC5C}">
        <p15:threadingInfo timeZoneBias="0"/>
      </p:ext>
      <p:ext uri="http://customooxmlschemas.google.com/">
        <go:slidesCustomData xmlns:go="http://customooxmlschemas.google.com/" commentPostId="AAAAc0Asm5I"/>
      </p:ext>
    </p:extLst>
  </p:cm>
  <p:cm authorId="0" idx="7" dt="2022-07-20T12:12:36.489">
    <p:pos x="333" y="3035"/>
    <p:text>au vu de la réaction d'Anne en CA, supprimer cette partie</p:text>
    <p:extLst>
      <p:ext uri="{C676402C-5697-4E1C-873F-D02D1690AC5C}">
        <p15:threadingInfo timeZoneBias="0"/>
      </p:ext>
      <p:ext uri="http://customooxmlschemas.google.com/">
        <go:slidesCustomData xmlns:go="http://customooxmlschemas.google.com/" commentPostId="AAAAc0Asm5E"/>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0" name="Google Shape;16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fr-FR"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4: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9" name="Google Shape;30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fr-FR"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5: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8" name="Google Shape;31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fr-FR"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2: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6" name="Google Shape;17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fr-FR"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notes"/>
          <p:cNvSpPr/>
          <p:nvPr>
            <p:ph idx="2" type="sldImg"/>
          </p:nvPr>
        </p:nvSpPr>
        <p:spPr>
          <a:xfrm>
            <a:off x="139700" y="768350"/>
            <a:ext cx="6819900" cy="3836988"/>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5" name="Google Shape;18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fr-FR"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4:notes"/>
          <p:cNvSpPr/>
          <p:nvPr>
            <p:ph idx="2" type="sldImg"/>
          </p:nvPr>
        </p:nvSpPr>
        <p:spPr>
          <a:xfrm>
            <a:off x="106363" y="750888"/>
            <a:ext cx="6664325" cy="37496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5:notes"/>
          <p:cNvSpPr/>
          <p:nvPr>
            <p:ph idx="2" type="sldImg"/>
          </p:nvPr>
        </p:nvSpPr>
        <p:spPr>
          <a:xfrm>
            <a:off x="106363" y="750888"/>
            <a:ext cx="6664325" cy="37496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13dd4144303_0_0:notes"/>
          <p:cNvSpPr/>
          <p:nvPr>
            <p:ph idx="2" type="sldImg"/>
          </p:nvPr>
        </p:nvSpPr>
        <p:spPr>
          <a:xfrm>
            <a:off x="106363" y="750888"/>
            <a:ext cx="6664200" cy="3749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13dd414430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g13dd414430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fr-FR" sz="1200"/>
              <a:t>Autres thématiques évoquées : </a:t>
            </a:r>
            <a:endParaRPr/>
          </a:p>
          <a:p>
            <a:pPr indent="0" lvl="0" marL="0" rtl="0" algn="l">
              <a:spcBef>
                <a:spcPts val="0"/>
              </a:spcBef>
              <a:spcAft>
                <a:spcPts val="0"/>
              </a:spcAft>
              <a:buNone/>
            </a:pPr>
            <a:r>
              <a:rPr lang="fr-FR" sz="1200"/>
              <a:t>Avenant 43 Convention BAD. Arnaud</a:t>
            </a:r>
            <a:endParaRPr/>
          </a:p>
          <a:p>
            <a:pPr indent="0" lvl="0" marL="0" rtl="0" algn="l">
              <a:spcBef>
                <a:spcPts val="0"/>
              </a:spcBef>
              <a:spcAft>
                <a:spcPts val="0"/>
              </a:spcAft>
              <a:buNone/>
            </a:pPr>
            <a:r>
              <a:rPr lang="fr-FR"/>
              <a:t>Évolution</a:t>
            </a:r>
            <a:r>
              <a:rPr lang="fr-FR" sz="1200"/>
              <a:t> du modèle économique de la gestion associative de CDS. Bernard</a:t>
            </a:r>
            <a:endParaRPr/>
          </a:p>
          <a:p>
            <a:pPr indent="0" lvl="0" marL="0" rtl="0" algn="l">
              <a:spcBef>
                <a:spcPts val="0"/>
              </a:spcBef>
              <a:spcAft>
                <a:spcPts val="0"/>
              </a:spcAft>
              <a:buNone/>
            </a:pPr>
            <a:r>
              <a:rPr lang="fr-FR" sz="1200"/>
              <a:t>Intégration des CDS dans les CPTS. Thomas</a:t>
            </a:r>
            <a:endParaRPr/>
          </a:p>
          <a:p>
            <a:pPr indent="0" lvl="0" marL="0" rtl="0" algn="l">
              <a:spcBef>
                <a:spcPts val="0"/>
              </a:spcBef>
              <a:spcAft>
                <a:spcPts val="0"/>
              </a:spcAft>
              <a:buNone/>
            </a:pPr>
            <a:r>
              <a:rPr lang="fr-FR" sz="1200"/>
              <a:t>Les assistants médicaux ; quel profils? Quelle organisation ? Annie</a:t>
            </a:r>
            <a:endParaRPr/>
          </a:p>
          <a:p>
            <a:pPr indent="0" lvl="0" marL="0" rtl="0" algn="l">
              <a:spcBef>
                <a:spcPts val="0"/>
              </a:spcBef>
              <a:spcAft>
                <a:spcPts val="0"/>
              </a:spcAft>
              <a:buNone/>
            </a:pPr>
            <a:r>
              <a:rPr lang="fr-FR" sz="1200"/>
              <a:t>Intégration Infirmière Asalée et recrutement d’infirmiers. Paul</a:t>
            </a:r>
            <a:endParaRPr/>
          </a:p>
          <a:p>
            <a:pPr indent="0" lvl="0" marL="0" rtl="0" algn="l">
              <a:spcBef>
                <a:spcPts val="0"/>
              </a:spcBef>
              <a:spcAft>
                <a:spcPts val="0"/>
              </a:spcAft>
              <a:buNone/>
            </a:pPr>
            <a:r>
              <a:t/>
            </a:r>
            <a:endParaRPr/>
          </a:p>
        </p:txBody>
      </p:sp>
      <p:sp>
        <p:nvSpPr>
          <p:cNvPr id="230" name="Google Shape;23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showMasterSp="0" type="title">
  <p:cSld name="TITLE">
    <p:spTree>
      <p:nvGrpSpPr>
        <p:cNvPr id="28" name="Shape 28"/>
        <p:cNvGrpSpPr/>
        <p:nvPr/>
      </p:nvGrpSpPr>
      <p:grpSpPr>
        <a:xfrm>
          <a:off x="0" y="0"/>
          <a:ext cx="0" cy="0"/>
          <a:chOff x="0" y="0"/>
          <a:chExt cx="0" cy="0"/>
        </a:xfrm>
      </p:grpSpPr>
      <p:grpSp>
        <p:nvGrpSpPr>
          <p:cNvPr id="29" name="Google Shape;29;p17"/>
          <p:cNvGrpSpPr/>
          <p:nvPr/>
        </p:nvGrpSpPr>
        <p:grpSpPr>
          <a:xfrm>
            <a:off x="-11288" y="-8468"/>
            <a:ext cx="12228421" cy="6874935"/>
            <a:chOff x="-8466" y="-8468"/>
            <a:chExt cx="9171316" cy="6874935"/>
          </a:xfrm>
        </p:grpSpPr>
        <p:cxnSp>
          <p:nvCxnSpPr>
            <p:cNvPr id="30" name="Google Shape;30;p17"/>
            <p:cNvCxnSpPr/>
            <p:nvPr/>
          </p:nvCxnSpPr>
          <p:spPr>
            <a:xfrm flipH="1" rot="10800000">
              <a:off x="5130830" y="4175605"/>
              <a:ext cx="4022475" cy="2682396"/>
            </a:xfrm>
            <a:prstGeom prst="straightConnector1">
              <a:avLst/>
            </a:prstGeom>
            <a:noFill/>
            <a:ln cap="flat" cmpd="sng" w="9525">
              <a:solidFill>
                <a:schemeClr val="accent1">
                  <a:alpha val="69803"/>
                </a:schemeClr>
              </a:solidFill>
              <a:prstDash val="solid"/>
              <a:round/>
              <a:headEnd len="sm" w="sm" type="none"/>
              <a:tailEnd len="sm" w="sm" type="none"/>
            </a:ln>
          </p:spPr>
        </p:cxnSp>
        <p:cxnSp>
          <p:nvCxnSpPr>
            <p:cNvPr id="31" name="Google Shape;31;p17"/>
            <p:cNvCxnSpPr/>
            <p:nvPr/>
          </p:nvCxnSpPr>
          <p:spPr>
            <a:xfrm>
              <a:off x="7042707" y="0"/>
              <a:ext cx="1219200" cy="6858000"/>
            </a:xfrm>
            <a:prstGeom prst="straightConnector1">
              <a:avLst/>
            </a:prstGeom>
            <a:noFill/>
            <a:ln cap="flat" cmpd="sng" w="9525">
              <a:solidFill>
                <a:schemeClr val="accent1">
                  <a:alpha val="69803"/>
                </a:schemeClr>
              </a:solidFill>
              <a:prstDash val="solid"/>
              <a:round/>
              <a:headEnd len="sm" w="sm" type="none"/>
              <a:tailEnd len="sm" w="sm" type="none"/>
            </a:ln>
          </p:spPr>
        </p:cxnSp>
        <p:sp>
          <p:nvSpPr>
            <p:cNvPr id="32" name="Google Shape;32;p17"/>
            <p:cNvSpPr/>
            <p:nvPr/>
          </p:nvSpPr>
          <p:spPr>
            <a:xfrm>
              <a:off x="6891896" y="1"/>
              <a:ext cx="2269442" cy="6866466"/>
            </a:xfrm>
            <a:custGeom>
              <a:rect b="b" l="l" r="r" t="t"/>
              <a:pathLst>
                <a:path extrusionOk="0" h="6866466" w="2269442">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5686"/>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17"/>
            <p:cNvSpPr/>
            <p:nvPr/>
          </p:nvSpPr>
          <p:spPr>
            <a:xfrm>
              <a:off x="7205158" y="-8467"/>
              <a:ext cx="1948147" cy="6866467"/>
            </a:xfrm>
            <a:custGeom>
              <a:rect b="b" l="l" r="r" t="t"/>
              <a:pathLst>
                <a:path extrusionOk="0" h="6866467" w="194814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17"/>
            <p:cNvSpPr/>
            <p:nvPr/>
          </p:nvSpPr>
          <p:spPr>
            <a:xfrm>
              <a:off x="6637896" y="3920066"/>
              <a:ext cx="2513565" cy="2937933"/>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1">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17"/>
            <p:cNvSpPr/>
            <p:nvPr/>
          </p:nvSpPr>
          <p:spPr>
            <a:xfrm>
              <a:off x="7010429" y="-8467"/>
              <a:ext cx="2142876" cy="6866467"/>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864EA9">
                <a:alpha val="49803"/>
              </a:srgbClr>
            </a:solidFill>
            <a:ln>
              <a:noFill/>
            </a:ln>
          </p:spPr>
        </p:sp>
        <p:sp>
          <p:nvSpPr>
            <p:cNvPr id="36" name="Google Shape;36;p17"/>
            <p:cNvSpPr/>
            <p:nvPr/>
          </p:nvSpPr>
          <p:spPr>
            <a:xfrm>
              <a:off x="8295776" y="-8467"/>
              <a:ext cx="857530" cy="6866467"/>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864EA9">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17"/>
            <p:cNvSpPr/>
            <p:nvPr/>
          </p:nvSpPr>
          <p:spPr>
            <a:xfrm>
              <a:off x="8094165" y="-8468"/>
              <a:ext cx="1066770" cy="6866467"/>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rgbClr val="593470">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17"/>
            <p:cNvSpPr/>
            <p:nvPr/>
          </p:nvSpPr>
          <p:spPr>
            <a:xfrm>
              <a:off x="8068764" y="4893733"/>
              <a:ext cx="1094086" cy="1964267"/>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rgbClr val="593470">
                <a:alpha val="75686"/>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17"/>
            <p:cNvSpPr/>
            <p:nvPr/>
          </p:nvSpPr>
          <p:spPr>
            <a:xfrm>
              <a:off x="-8466" y="-8468"/>
              <a:ext cx="863600" cy="5698067"/>
            </a:xfrm>
            <a:custGeom>
              <a:rect b="b" l="l" r="r" t="t"/>
              <a:pathLst>
                <a:path extrusionOk="0" h="5698067" w="863600">
                  <a:moveTo>
                    <a:pt x="0" y="8467"/>
                  </a:moveTo>
                  <a:lnTo>
                    <a:pt x="863600" y="0"/>
                  </a:lnTo>
                  <a:lnTo>
                    <a:pt x="863600" y="16934"/>
                  </a:lnTo>
                  <a:lnTo>
                    <a:pt x="0" y="5698067"/>
                  </a:lnTo>
                  <a:lnTo>
                    <a:pt x="0" y="8467"/>
                  </a:lnTo>
                  <a:close/>
                </a:path>
              </a:pathLst>
            </a:custGeom>
            <a:solidFill>
              <a:srgbClr val="864EA9">
                <a:alpha val="84705"/>
              </a:srgbClr>
            </a:solidFill>
            <a:ln>
              <a:noFill/>
            </a:ln>
          </p:spPr>
        </p:sp>
      </p:grpSp>
      <p:sp>
        <p:nvSpPr>
          <p:cNvPr id="40" name="Google Shape;40;p17"/>
          <p:cNvSpPr txBox="1"/>
          <p:nvPr>
            <p:ph type="ctrTitle"/>
          </p:nvPr>
        </p:nvSpPr>
        <p:spPr>
          <a:xfrm>
            <a:off x="1507462" y="2404534"/>
            <a:ext cx="7768959" cy="1646302"/>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Clr>
                <a:srgbClr val="864EA9"/>
              </a:buClr>
              <a:buSzPts val="5400"/>
              <a:buFont typeface="Trebuchet MS"/>
              <a:buNone/>
              <a:defRPr sz="5400">
                <a:solidFill>
                  <a:srgbClr val="864EA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17"/>
          <p:cNvSpPr txBox="1"/>
          <p:nvPr>
            <p:ph idx="1" type="subTitle"/>
          </p:nvPr>
        </p:nvSpPr>
        <p:spPr>
          <a:xfrm>
            <a:off x="1507462" y="4050837"/>
            <a:ext cx="7768959" cy="1096899"/>
          </a:xfrm>
          <a:prstGeom prst="rect">
            <a:avLst/>
          </a:prstGeom>
          <a:noFill/>
          <a:ln>
            <a:noFill/>
          </a:ln>
        </p:spPr>
        <p:txBody>
          <a:bodyPr anchorCtr="0" anchor="t" bIns="45700" lIns="91425" spcFirstLastPara="1" rIns="91425" wrap="square" tIns="4570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p:txBody>
      </p:sp>
      <p:sp>
        <p:nvSpPr>
          <p:cNvPr id="42" name="Google Shape;42;p17"/>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7"/>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7"/>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légende">
  <p:cSld name="Titre et légende">
    <p:spTree>
      <p:nvGrpSpPr>
        <p:cNvPr id="109" name="Shape 109"/>
        <p:cNvGrpSpPr/>
        <p:nvPr/>
      </p:nvGrpSpPr>
      <p:grpSpPr>
        <a:xfrm>
          <a:off x="0" y="0"/>
          <a:ext cx="0" cy="0"/>
          <a:chOff x="0" y="0"/>
          <a:chExt cx="0" cy="0"/>
        </a:xfrm>
      </p:grpSpPr>
      <p:sp>
        <p:nvSpPr>
          <p:cNvPr id="110" name="Google Shape;110;p26"/>
          <p:cNvSpPr txBox="1"/>
          <p:nvPr>
            <p:ph type="title"/>
          </p:nvPr>
        </p:nvSpPr>
        <p:spPr>
          <a:xfrm>
            <a:off x="812801" y="609600"/>
            <a:ext cx="8463619" cy="3403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864EA9"/>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1" name="Google Shape;111;p26"/>
          <p:cNvSpPr txBox="1"/>
          <p:nvPr>
            <p:ph idx="1" type="body"/>
          </p:nvPr>
        </p:nvSpPr>
        <p:spPr>
          <a:xfrm>
            <a:off x="812801" y="4470400"/>
            <a:ext cx="8463619"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2" name="Google Shape;112;p26"/>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6"/>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26"/>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tion avec légende">
  <p:cSld name="Citation avec légende">
    <p:spTree>
      <p:nvGrpSpPr>
        <p:cNvPr id="115" name="Shape 115"/>
        <p:cNvGrpSpPr/>
        <p:nvPr/>
      </p:nvGrpSpPr>
      <p:grpSpPr>
        <a:xfrm>
          <a:off x="0" y="0"/>
          <a:ext cx="0" cy="0"/>
          <a:chOff x="0" y="0"/>
          <a:chExt cx="0" cy="0"/>
        </a:xfrm>
      </p:grpSpPr>
      <p:sp>
        <p:nvSpPr>
          <p:cNvPr id="116" name="Google Shape;116;p27"/>
          <p:cNvSpPr txBox="1"/>
          <p:nvPr>
            <p:ph type="title"/>
          </p:nvPr>
        </p:nvSpPr>
        <p:spPr>
          <a:xfrm>
            <a:off x="1033181" y="609600"/>
            <a:ext cx="809624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864EA9"/>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7"/>
          <p:cNvSpPr txBox="1"/>
          <p:nvPr>
            <p:ph idx="1" type="body"/>
          </p:nvPr>
        </p:nvSpPr>
        <p:spPr>
          <a:xfrm>
            <a:off x="1468100" y="3632200"/>
            <a:ext cx="7226405" cy="381000"/>
          </a:xfrm>
          <a:prstGeom prst="rect">
            <a:avLst/>
          </a:prstGeom>
          <a:noFill/>
          <a:ln>
            <a:noFill/>
          </a:ln>
        </p:spPr>
        <p:txBody>
          <a:bodyPr anchorCtr="0" anchor="ctr" bIns="45700" lIns="91425" spcFirstLastPara="1" rIns="91425" wrap="square" tIns="45700">
            <a:noAutofit/>
          </a:bodyPr>
          <a:lstStyle>
            <a:lvl1pPr indent="-228600" lvl="0" marL="457200" algn="l">
              <a:spcBef>
                <a:spcPts val="1000"/>
              </a:spcBef>
              <a:spcAft>
                <a:spcPts val="0"/>
              </a:spcAft>
              <a:buSzPts val="1280"/>
              <a:buFont typeface="Trebuchet MS"/>
              <a:buNone/>
              <a:defRPr sz="1600">
                <a:solidFill>
                  <a:srgbClr val="7F7F7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18" name="Google Shape;118;p27"/>
          <p:cNvSpPr txBox="1"/>
          <p:nvPr>
            <p:ph idx="2" type="body"/>
          </p:nvPr>
        </p:nvSpPr>
        <p:spPr>
          <a:xfrm>
            <a:off x="812799" y="4470400"/>
            <a:ext cx="8463620" cy="1570962"/>
          </a:xfrm>
          <a:prstGeom prst="rect">
            <a:avLst/>
          </a:prstGeom>
          <a:noFill/>
          <a:ln>
            <a:noFill/>
          </a:ln>
        </p:spPr>
        <p:txBody>
          <a:bodyPr anchorCtr="0" anchor="ctr"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19" name="Google Shape;119;p27"/>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27"/>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27"/>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122" name="Google Shape;122;p27"/>
          <p:cNvSpPr txBox="1"/>
          <p:nvPr/>
        </p:nvSpPr>
        <p:spPr>
          <a:xfrm>
            <a:off x="643617" y="790378"/>
            <a:ext cx="609759"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fr-FR" sz="8000">
                <a:solidFill>
                  <a:schemeClr val="accent1"/>
                </a:solidFill>
                <a:latin typeface="Arial"/>
                <a:ea typeface="Arial"/>
                <a:cs typeface="Arial"/>
                <a:sym typeface="Arial"/>
              </a:rPr>
              <a:t>“</a:t>
            </a:r>
            <a:endParaRPr/>
          </a:p>
        </p:txBody>
      </p:sp>
      <p:sp>
        <p:nvSpPr>
          <p:cNvPr id="123" name="Google Shape;123;p27"/>
          <p:cNvSpPr txBox="1"/>
          <p:nvPr/>
        </p:nvSpPr>
        <p:spPr>
          <a:xfrm>
            <a:off x="8996934" y="2886556"/>
            <a:ext cx="609759"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fr-FR" sz="8000">
                <a:solidFill>
                  <a:schemeClr val="accent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te nom">
  <p:cSld name="Carte nom">
    <p:spTree>
      <p:nvGrpSpPr>
        <p:cNvPr id="124" name="Shape 124"/>
        <p:cNvGrpSpPr/>
        <p:nvPr/>
      </p:nvGrpSpPr>
      <p:grpSpPr>
        <a:xfrm>
          <a:off x="0" y="0"/>
          <a:ext cx="0" cy="0"/>
          <a:chOff x="0" y="0"/>
          <a:chExt cx="0" cy="0"/>
        </a:xfrm>
      </p:grpSpPr>
      <p:sp>
        <p:nvSpPr>
          <p:cNvPr id="125" name="Google Shape;125;p28"/>
          <p:cNvSpPr txBox="1"/>
          <p:nvPr>
            <p:ph type="title"/>
          </p:nvPr>
        </p:nvSpPr>
        <p:spPr>
          <a:xfrm>
            <a:off x="812799" y="1931988"/>
            <a:ext cx="8463620" cy="259546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864EA9"/>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28"/>
          <p:cNvSpPr txBox="1"/>
          <p:nvPr>
            <p:ph idx="1" type="body"/>
          </p:nvPr>
        </p:nvSpPr>
        <p:spPr>
          <a:xfrm>
            <a:off x="812799" y="4527448"/>
            <a:ext cx="8463620"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3F3F3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27" name="Google Shape;127;p28"/>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28"/>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28"/>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rte nom citation">
  <p:cSld name="Carte nom citation">
    <p:spTree>
      <p:nvGrpSpPr>
        <p:cNvPr id="130" name="Shape 130"/>
        <p:cNvGrpSpPr/>
        <p:nvPr/>
      </p:nvGrpSpPr>
      <p:grpSpPr>
        <a:xfrm>
          <a:off x="0" y="0"/>
          <a:ext cx="0" cy="0"/>
          <a:chOff x="0" y="0"/>
          <a:chExt cx="0" cy="0"/>
        </a:xfrm>
      </p:grpSpPr>
      <p:sp>
        <p:nvSpPr>
          <p:cNvPr id="131" name="Google Shape;131;p29"/>
          <p:cNvSpPr txBox="1"/>
          <p:nvPr>
            <p:ph type="title"/>
          </p:nvPr>
        </p:nvSpPr>
        <p:spPr>
          <a:xfrm>
            <a:off x="1033181" y="609600"/>
            <a:ext cx="8096243"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864EA9"/>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29"/>
          <p:cNvSpPr txBox="1"/>
          <p:nvPr>
            <p:ph idx="1" type="body"/>
          </p:nvPr>
        </p:nvSpPr>
        <p:spPr>
          <a:xfrm>
            <a:off x="812796" y="4013200"/>
            <a:ext cx="8463621"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rgbClr val="3F3F3F"/>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33" name="Google Shape;133;p29"/>
          <p:cNvSpPr txBox="1"/>
          <p:nvPr>
            <p:ph idx="2" type="body"/>
          </p:nvPr>
        </p:nvSpPr>
        <p:spPr>
          <a:xfrm>
            <a:off x="812799" y="4527448"/>
            <a:ext cx="8463620"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34" name="Google Shape;134;p29"/>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9"/>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29"/>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137" name="Google Shape;137;p29"/>
          <p:cNvSpPr txBox="1"/>
          <p:nvPr/>
        </p:nvSpPr>
        <p:spPr>
          <a:xfrm>
            <a:off x="643617" y="790378"/>
            <a:ext cx="609759"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fr-FR" sz="8000">
                <a:solidFill>
                  <a:schemeClr val="accent1"/>
                </a:solidFill>
                <a:latin typeface="Arial"/>
                <a:ea typeface="Arial"/>
                <a:cs typeface="Arial"/>
                <a:sym typeface="Arial"/>
              </a:rPr>
              <a:t>“</a:t>
            </a:r>
            <a:endParaRPr/>
          </a:p>
        </p:txBody>
      </p:sp>
      <p:sp>
        <p:nvSpPr>
          <p:cNvPr id="138" name="Google Shape;138;p29"/>
          <p:cNvSpPr txBox="1"/>
          <p:nvPr/>
        </p:nvSpPr>
        <p:spPr>
          <a:xfrm>
            <a:off x="8996934" y="2886556"/>
            <a:ext cx="609759"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fr-FR" sz="8000">
                <a:solidFill>
                  <a:schemeClr val="accent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rai ou faux">
  <p:cSld name="Vrai ou faux">
    <p:spTree>
      <p:nvGrpSpPr>
        <p:cNvPr id="139" name="Shape 139"/>
        <p:cNvGrpSpPr/>
        <p:nvPr/>
      </p:nvGrpSpPr>
      <p:grpSpPr>
        <a:xfrm>
          <a:off x="0" y="0"/>
          <a:ext cx="0" cy="0"/>
          <a:chOff x="0" y="0"/>
          <a:chExt cx="0" cy="0"/>
        </a:xfrm>
      </p:grpSpPr>
      <p:sp>
        <p:nvSpPr>
          <p:cNvPr id="140" name="Google Shape;140;p30"/>
          <p:cNvSpPr txBox="1"/>
          <p:nvPr>
            <p:ph type="title"/>
          </p:nvPr>
        </p:nvSpPr>
        <p:spPr>
          <a:xfrm>
            <a:off x="821133" y="609600"/>
            <a:ext cx="8455287" cy="302260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864EA9"/>
              </a:buClr>
              <a:buSzPts val="4400"/>
              <a:buFont typeface="Trebuchet MS"/>
              <a:buNone/>
              <a:defRPr b="0" sz="44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30"/>
          <p:cNvSpPr txBox="1"/>
          <p:nvPr>
            <p:ph idx="1" type="body"/>
          </p:nvPr>
        </p:nvSpPr>
        <p:spPr>
          <a:xfrm>
            <a:off x="812796" y="4013200"/>
            <a:ext cx="8463621" cy="514248"/>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Font typeface="Trebuchet MS"/>
              <a:buNone/>
              <a:defRPr sz="2400">
                <a:solidFill>
                  <a:schemeClr val="accent1"/>
                </a:solidFill>
              </a:defRPr>
            </a:lvl1pPr>
            <a:lvl2pPr indent="-228600" lvl="1" marL="914400" algn="l">
              <a:spcBef>
                <a:spcPts val="1000"/>
              </a:spcBef>
              <a:spcAft>
                <a:spcPts val="0"/>
              </a:spcAft>
              <a:buSzPts val="1280"/>
              <a:buFont typeface="Trebuchet MS"/>
              <a:buNone/>
              <a:defRPr/>
            </a:lvl2pPr>
            <a:lvl3pPr indent="-228600" lvl="2" marL="1371600" algn="l">
              <a:spcBef>
                <a:spcPts val="1000"/>
              </a:spcBef>
              <a:spcAft>
                <a:spcPts val="0"/>
              </a:spcAft>
              <a:buSzPts val="1120"/>
              <a:buFont typeface="Trebuchet MS"/>
              <a:buNone/>
              <a:defRPr/>
            </a:lvl3pPr>
            <a:lvl4pPr indent="-228600" lvl="3" marL="1828800" algn="l">
              <a:spcBef>
                <a:spcPts val="1000"/>
              </a:spcBef>
              <a:spcAft>
                <a:spcPts val="0"/>
              </a:spcAft>
              <a:buSzPts val="960"/>
              <a:buFont typeface="Trebuchet MS"/>
              <a:buNone/>
              <a:defRPr/>
            </a:lvl4pPr>
            <a:lvl5pPr indent="-228600" lvl="4" marL="2286000" algn="l">
              <a:spcBef>
                <a:spcPts val="1000"/>
              </a:spcBef>
              <a:spcAft>
                <a:spcPts val="0"/>
              </a:spcAft>
              <a:buSzPts val="960"/>
              <a:buFont typeface="Trebuchet MS"/>
              <a:buNone/>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2" name="Google Shape;142;p30"/>
          <p:cNvSpPr txBox="1"/>
          <p:nvPr>
            <p:ph idx="2" type="body"/>
          </p:nvPr>
        </p:nvSpPr>
        <p:spPr>
          <a:xfrm>
            <a:off x="812799" y="4527448"/>
            <a:ext cx="8463620" cy="151391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440"/>
              <a:buNone/>
              <a:defRPr sz="18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143" name="Google Shape;143;p30"/>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30"/>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5" name="Google Shape;145;p30"/>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146" name="Shape 146"/>
        <p:cNvGrpSpPr/>
        <p:nvPr/>
      </p:nvGrpSpPr>
      <p:grpSpPr>
        <a:xfrm>
          <a:off x="0" y="0"/>
          <a:ext cx="0" cy="0"/>
          <a:chOff x="0" y="0"/>
          <a:chExt cx="0" cy="0"/>
        </a:xfrm>
      </p:grpSpPr>
      <p:sp>
        <p:nvSpPr>
          <p:cNvPr id="147" name="Google Shape;147;p31"/>
          <p:cNvSpPr txBox="1"/>
          <p:nvPr>
            <p:ph type="title"/>
          </p:nvPr>
        </p:nvSpPr>
        <p:spPr>
          <a:xfrm>
            <a:off x="812801" y="609600"/>
            <a:ext cx="8463617"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864EA9"/>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31"/>
          <p:cNvSpPr txBox="1"/>
          <p:nvPr>
            <p:ph idx="1" type="body"/>
          </p:nvPr>
        </p:nvSpPr>
        <p:spPr>
          <a:xfrm rot="5400000">
            <a:off x="3104223" y="-130833"/>
            <a:ext cx="3880773" cy="8463619"/>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49" name="Google Shape;149;p31"/>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31"/>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31"/>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152" name="Shape 152"/>
        <p:cNvGrpSpPr/>
        <p:nvPr/>
      </p:nvGrpSpPr>
      <p:grpSpPr>
        <a:xfrm>
          <a:off x="0" y="0"/>
          <a:ext cx="0" cy="0"/>
          <a:chOff x="0" y="0"/>
          <a:chExt cx="0" cy="0"/>
        </a:xfrm>
      </p:grpSpPr>
      <p:sp>
        <p:nvSpPr>
          <p:cNvPr id="153" name="Google Shape;153;p32"/>
          <p:cNvSpPr txBox="1"/>
          <p:nvPr>
            <p:ph type="title"/>
          </p:nvPr>
        </p:nvSpPr>
        <p:spPr>
          <a:xfrm rot="5400000">
            <a:off x="5996565" y="2582787"/>
            <a:ext cx="5251451" cy="1305083"/>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864EA9"/>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32"/>
          <p:cNvSpPr txBox="1"/>
          <p:nvPr>
            <p:ph idx="1" type="body"/>
          </p:nvPr>
        </p:nvSpPr>
        <p:spPr>
          <a:xfrm rot="5400000">
            <a:off x="1650425" y="-228022"/>
            <a:ext cx="5251451" cy="6926701"/>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155" name="Google Shape;155;p32"/>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32"/>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32"/>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45" name="Shape 45"/>
        <p:cNvGrpSpPr/>
        <p:nvPr/>
      </p:nvGrpSpPr>
      <p:grpSpPr>
        <a:xfrm>
          <a:off x="0" y="0"/>
          <a:ext cx="0" cy="0"/>
          <a:chOff x="0" y="0"/>
          <a:chExt cx="0" cy="0"/>
        </a:xfrm>
      </p:grpSpPr>
      <p:sp>
        <p:nvSpPr>
          <p:cNvPr id="46" name="Google Shape;46;p18"/>
          <p:cNvSpPr txBox="1"/>
          <p:nvPr>
            <p:ph type="title"/>
          </p:nvPr>
        </p:nvSpPr>
        <p:spPr>
          <a:xfrm>
            <a:off x="812801" y="609600"/>
            <a:ext cx="8463617"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864EA9"/>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8"/>
          <p:cNvSpPr txBox="1"/>
          <p:nvPr>
            <p:ph idx="1" type="body"/>
          </p:nvPr>
        </p:nvSpPr>
        <p:spPr>
          <a:xfrm>
            <a:off x="812800" y="2160590"/>
            <a:ext cx="8463619"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48" name="Google Shape;48;p18"/>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8"/>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18"/>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ux contenus" type="twoObj">
  <p:cSld name="TWO_OBJECTS">
    <p:spTree>
      <p:nvGrpSpPr>
        <p:cNvPr id="51" name="Shape 51"/>
        <p:cNvGrpSpPr/>
        <p:nvPr/>
      </p:nvGrpSpPr>
      <p:grpSpPr>
        <a:xfrm>
          <a:off x="0" y="0"/>
          <a:ext cx="0" cy="0"/>
          <a:chOff x="0" y="0"/>
          <a:chExt cx="0" cy="0"/>
        </a:xfrm>
      </p:grpSpPr>
      <p:sp>
        <p:nvSpPr>
          <p:cNvPr id="52" name="Google Shape;52;p19"/>
          <p:cNvSpPr txBox="1"/>
          <p:nvPr>
            <p:ph type="title"/>
          </p:nvPr>
        </p:nvSpPr>
        <p:spPr>
          <a:xfrm>
            <a:off x="812801" y="609600"/>
            <a:ext cx="8463619"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864EA9"/>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9"/>
          <p:cNvSpPr txBox="1"/>
          <p:nvPr>
            <p:ph idx="1" type="body"/>
          </p:nvPr>
        </p:nvSpPr>
        <p:spPr>
          <a:xfrm>
            <a:off x="812802" y="2160589"/>
            <a:ext cx="4117479" cy="3880772"/>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54" name="Google Shape;54;p19"/>
          <p:cNvSpPr txBox="1"/>
          <p:nvPr>
            <p:ph idx="2" type="body"/>
          </p:nvPr>
        </p:nvSpPr>
        <p:spPr>
          <a:xfrm>
            <a:off x="5158939" y="2160590"/>
            <a:ext cx="4117480" cy="3880773"/>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sz="1800"/>
            </a:lvl1pPr>
            <a:lvl2pPr indent="-309880" lvl="1" marL="914400" algn="l">
              <a:spcBef>
                <a:spcPts val="1000"/>
              </a:spcBef>
              <a:spcAft>
                <a:spcPts val="0"/>
              </a:spcAft>
              <a:buSzPts val="1280"/>
              <a:buChar char="►"/>
              <a:defRPr sz="1600"/>
            </a:lvl2pPr>
            <a:lvl3pPr indent="-299719" lvl="2" marL="1371600" algn="l">
              <a:spcBef>
                <a:spcPts val="1000"/>
              </a:spcBef>
              <a:spcAft>
                <a:spcPts val="0"/>
              </a:spcAft>
              <a:buSzPts val="1120"/>
              <a:buChar char="►"/>
              <a:defRPr sz="1400"/>
            </a:lvl3pPr>
            <a:lvl4pPr indent="-289560" lvl="3" marL="1828800" algn="l">
              <a:spcBef>
                <a:spcPts val="1000"/>
              </a:spcBef>
              <a:spcAft>
                <a:spcPts val="0"/>
              </a:spcAft>
              <a:buSzPts val="960"/>
              <a:buChar char="►"/>
              <a:defRPr sz="1200"/>
            </a:lvl4pPr>
            <a:lvl5pPr indent="-289560" lvl="4" marL="2286000" algn="l">
              <a:spcBef>
                <a:spcPts val="1000"/>
              </a:spcBef>
              <a:spcAft>
                <a:spcPts val="0"/>
              </a:spcAft>
              <a:buSzPts val="960"/>
              <a:buChar char="►"/>
              <a:defRPr sz="1200"/>
            </a:lvl5pPr>
            <a:lvl6pPr indent="-289560" lvl="5" marL="2743200" algn="l">
              <a:spcBef>
                <a:spcPts val="1000"/>
              </a:spcBef>
              <a:spcAft>
                <a:spcPts val="0"/>
              </a:spcAft>
              <a:buSzPts val="960"/>
              <a:buChar char="►"/>
              <a:defRPr sz="1200"/>
            </a:lvl6pPr>
            <a:lvl7pPr indent="-289560" lvl="6" marL="3200400" algn="l">
              <a:spcBef>
                <a:spcPts val="1000"/>
              </a:spcBef>
              <a:spcAft>
                <a:spcPts val="0"/>
              </a:spcAft>
              <a:buSzPts val="960"/>
              <a:buChar char="►"/>
              <a:defRPr sz="1200"/>
            </a:lvl7pPr>
            <a:lvl8pPr indent="-289559" lvl="7" marL="3657600" algn="l">
              <a:spcBef>
                <a:spcPts val="1000"/>
              </a:spcBef>
              <a:spcAft>
                <a:spcPts val="0"/>
              </a:spcAft>
              <a:buSzPts val="960"/>
              <a:buChar char="►"/>
              <a:defRPr sz="1200"/>
            </a:lvl8pPr>
            <a:lvl9pPr indent="-289559" lvl="8" marL="4114800" algn="l">
              <a:spcBef>
                <a:spcPts val="1000"/>
              </a:spcBef>
              <a:spcAft>
                <a:spcPts val="0"/>
              </a:spcAft>
              <a:buSzPts val="960"/>
              <a:buChar char="►"/>
              <a:defRPr sz="1200"/>
            </a:lvl9pPr>
          </a:lstStyle>
          <a:p/>
        </p:txBody>
      </p:sp>
      <p:sp>
        <p:nvSpPr>
          <p:cNvPr id="55" name="Google Shape;55;p19"/>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9"/>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9"/>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58" name="Shape 58"/>
        <p:cNvGrpSpPr/>
        <p:nvPr/>
      </p:nvGrpSpPr>
      <p:grpSpPr>
        <a:xfrm>
          <a:off x="0" y="0"/>
          <a:ext cx="0" cy="0"/>
          <a:chOff x="0" y="0"/>
          <a:chExt cx="0" cy="0"/>
        </a:xfrm>
      </p:grpSpPr>
      <p:sp>
        <p:nvSpPr>
          <p:cNvPr id="59" name="Google Shape;59;p20"/>
          <p:cNvSpPr txBox="1"/>
          <p:nvPr>
            <p:ph type="title"/>
          </p:nvPr>
        </p:nvSpPr>
        <p:spPr>
          <a:xfrm>
            <a:off x="812799" y="2700871"/>
            <a:ext cx="8463620" cy="1826581"/>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864EA9"/>
              </a:buClr>
              <a:buSzPts val="4000"/>
              <a:buFont typeface="Trebuchet MS"/>
              <a:buNone/>
              <a:defRPr b="0"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0"/>
          <p:cNvSpPr txBox="1"/>
          <p:nvPr>
            <p:ph idx="1" type="body"/>
          </p:nvPr>
        </p:nvSpPr>
        <p:spPr>
          <a:xfrm>
            <a:off x="812799" y="4527448"/>
            <a:ext cx="8463620" cy="860400"/>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600"/>
              <a:buNone/>
              <a:defRPr sz="2000">
                <a:solidFill>
                  <a:srgbClr val="7F7F7F"/>
                </a:solidFill>
              </a:defRPr>
            </a:lvl1pPr>
            <a:lvl2pPr indent="-228600" lvl="1" marL="914400" algn="l">
              <a:spcBef>
                <a:spcPts val="1000"/>
              </a:spcBef>
              <a:spcAft>
                <a:spcPts val="0"/>
              </a:spcAft>
              <a:buSzPts val="1440"/>
              <a:buNone/>
              <a:defRPr sz="1800">
                <a:solidFill>
                  <a:srgbClr val="888888"/>
                </a:solidFill>
              </a:defRPr>
            </a:lvl2pPr>
            <a:lvl3pPr indent="-228600" lvl="2" marL="1371600" algn="l">
              <a:spcBef>
                <a:spcPts val="1000"/>
              </a:spcBef>
              <a:spcAft>
                <a:spcPts val="0"/>
              </a:spcAft>
              <a:buSzPts val="1280"/>
              <a:buNone/>
              <a:defRPr sz="1600">
                <a:solidFill>
                  <a:srgbClr val="888888"/>
                </a:solidFill>
              </a:defRPr>
            </a:lvl3pPr>
            <a:lvl4pPr indent="-228600" lvl="3" marL="1828800" algn="l">
              <a:spcBef>
                <a:spcPts val="1000"/>
              </a:spcBef>
              <a:spcAft>
                <a:spcPts val="0"/>
              </a:spcAft>
              <a:buSzPts val="1120"/>
              <a:buNone/>
              <a:defRPr sz="1400">
                <a:solidFill>
                  <a:srgbClr val="888888"/>
                </a:solidFill>
              </a:defRPr>
            </a:lvl4pPr>
            <a:lvl5pPr indent="-228600" lvl="4" marL="2286000" algn="l">
              <a:spcBef>
                <a:spcPts val="1000"/>
              </a:spcBef>
              <a:spcAft>
                <a:spcPts val="0"/>
              </a:spcAft>
              <a:buSzPts val="1120"/>
              <a:buNone/>
              <a:defRPr sz="1400">
                <a:solidFill>
                  <a:srgbClr val="888888"/>
                </a:solidFill>
              </a:defRPr>
            </a:lvl5pPr>
            <a:lvl6pPr indent="-228600" lvl="5" marL="2743200" algn="l">
              <a:spcBef>
                <a:spcPts val="1000"/>
              </a:spcBef>
              <a:spcAft>
                <a:spcPts val="0"/>
              </a:spcAft>
              <a:buSzPts val="1120"/>
              <a:buNone/>
              <a:defRPr sz="1400">
                <a:solidFill>
                  <a:srgbClr val="888888"/>
                </a:solidFill>
              </a:defRPr>
            </a:lvl6pPr>
            <a:lvl7pPr indent="-228600" lvl="6" marL="3200400" algn="l">
              <a:spcBef>
                <a:spcPts val="1000"/>
              </a:spcBef>
              <a:spcAft>
                <a:spcPts val="0"/>
              </a:spcAft>
              <a:buSzPts val="1120"/>
              <a:buNone/>
              <a:defRPr sz="1400">
                <a:solidFill>
                  <a:srgbClr val="888888"/>
                </a:solidFill>
              </a:defRPr>
            </a:lvl7pPr>
            <a:lvl8pPr indent="-228600" lvl="7" marL="3657600" algn="l">
              <a:spcBef>
                <a:spcPts val="1000"/>
              </a:spcBef>
              <a:spcAft>
                <a:spcPts val="0"/>
              </a:spcAft>
              <a:buSzPts val="1120"/>
              <a:buNone/>
              <a:defRPr sz="1400">
                <a:solidFill>
                  <a:srgbClr val="888888"/>
                </a:solidFill>
              </a:defRPr>
            </a:lvl8pPr>
            <a:lvl9pPr indent="-228600" lvl="8" marL="4114800" algn="l">
              <a:spcBef>
                <a:spcPts val="1000"/>
              </a:spcBef>
              <a:spcAft>
                <a:spcPts val="0"/>
              </a:spcAft>
              <a:buSzPts val="1120"/>
              <a:buNone/>
              <a:defRPr sz="1400">
                <a:solidFill>
                  <a:srgbClr val="888888"/>
                </a:solidFill>
              </a:defRPr>
            </a:lvl9pPr>
          </a:lstStyle>
          <a:p/>
        </p:txBody>
      </p:sp>
      <p:sp>
        <p:nvSpPr>
          <p:cNvPr id="61" name="Google Shape;61;p20"/>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0"/>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0"/>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64" name="Shape 64"/>
        <p:cNvGrpSpPr/>
        <p:nvPr/>
      </p:nvGrpSpPr>
      <p:grpSpPr>
        <a:xfrm>
          <a:off x="0" y="0"/>
          <a:ext cx="0" cy="0"/>
          <a:chOff x="0" y="0"/>
          <a:chExt cx="0" cy="0"/>
        </a:xfrm>
      </p:grpSpPr>
      <p:sp>
        <p:nvSpPr>
          <p:cNvPr id="65" name="Google Shape;65;p21"/>
          <p:cNvSpPr txBox="1"/>
          <p:nvPr>
            <p:ph type="title"/>
          </p:nvPr>
        </p:nvSpPr>
        <p:spPr>
          <a:xfrm>
            <a:off x="812801" y="609600"/>
            <a:ext cx="8463617"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864EA9"/>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1"/>
          <p:cNvSpPr txBox="1"/>
          <p:nvPr>
            <p:ph idx="1" type="body"/>
          </p:nvPr>
        </p:nvSpPr>
        <p:spPr>
          <a:xfrm>
            <a:off x="812799" y="2160983"/>
            <a:ext cx="4120896"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7" name="Google Shape;67;p21"/>
          <p:cNvSpPr txBox="1"/>
          <p:nvPr>
            <p:ph idx="2" type="body"/>
          </p:nvPr>
        </p:nvSpPr>
        <p:spPr>
          <a:xfrm>
            <a:off x="812799" y="2737249"/>
            <a:ext cx="4120896"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68" name="Google Shape;68;p21"/>
          <p:cNvSpPr txBox="1"/>
          <p:nvPr>
            <p:ph idx="3" type="body"/>
          </p:nvPr>
        </p:nvSpPr>
        <p:spPr>
          <a:xfrm>
            <a:off x="5155520" y="2160983"/>
            <a:ext cx="4120896" cy="576262"/>
          </a:xfrm>
          <a:prstGeom prst="rect">
            <a:avLst/>
          </a:prstGeom>
          <a:noFill/>
          <a:ln>
            <a:noFill/>
          </a:ln>
        </p:spPr>
        <p:txBody>
          <a:bodyPr anchorCtr="0" anchor="b" bIns="45700" lIns="91425" spcFirstLastPara="1" rIns="91425" wrap="square" tIns="45700">
            <a:noAutofit/>
          </a:bodyPr>
          <a:lstStyle>
            <a:lvl1pPr indent="-228600" lvl="0" marL="457200" algn="l">
              <a:spcBef>
                <a:spcPts val="1000"/>
              </a:spcBef>
              <a:spcAft>
                <a:spcPts val="0"/>
              </a:spcAft>
              <a:buSzPts val="1920"/>
              <a:buNone/>
              <a:defRPr b="0" sz="2400"/>
            </a:lvl1pPr>
            <a:lvl2pPr indent="-228600" lvl="1" marL="914400" algn="l">
              <a:spcBef>
                <a:spcPts val="1000"/>
              </a:spcBef>
              <a:spcAft>
                <a:spcPts val="0"/>
              </a:spcAft>
              <a:buSzPts val="1600"/>
              <a:buNone/>
              <a:defRPr b="1" sz="2000"/>
            </a:lvl2pPr>
            <a:lvl3pPr indent="-228600" lvl="2" marL="1371600" algn="l">
              <a:spcBef>
                <a:spcPts val="1000"/>
              </a:spcBef>
              <a:spcAft>
                <a:spcPts val="0"/>
              </a:spcAft>
              <a:buSzPts val="1440"/>
              <a:buNone/>
              <a:defRPr b="1" sz="1800"/>
            </a:lvl3pPr>
            <a:lvl4pPr indent="-228600" lvl="3" marL="1828800" algn="l">
              <a:spcBef>
                <a:spcPts val="1000"/>
              </a:spcBef>
              <a:spcAft>
                <a:spcPts val="0"/>
              </a:spcAft>
              <a:buSzPts val="1280"/>
              <a:buNone/>
              <a:defRPr b="1" sz="1600"/>
            </a:lvl4pPr>
            <a:lvl5pPr indent="-228600" lvl="4" marL="2286000" algn="l">
              <a:spcBef>
                <a:spcPts val="1000"/>
              </a:spcBef>
              <a:spcAft>
                <a:spcPts val="0"/>
              </a:spcAft>
              <a:buSzPts val="1280"/>
              <a:buNone/>
              <a:defRPr b="1" sz="1600"/>
            </a:lvl5pPr>
            <a:lvl6pPr indent="-228600" lvl="5" marL="2743200" algn="l">
              <a:spcBef>
                <a:spcPts val="1000"/>
              </a:spcBef>
              <a:spcAft>
                <a:spcPts val="0"/>
              </a:spcAft>
              <a:buSzPts val="1280"/>
              <a:buNone/>
              <a:defRPr b="1" sz="1600"/>
            </a:lvl6pPr>
            <a:lvl7pPr indent="-228600" lvl="6" marL="3200400" algn="l">
              <a:spcBef>
                <a:spcPts val="1000"/>
              </a:spcBef>
              <a:spcAft>
                <a:spcPts val="0"/>
              </a:spcAft>
              <a:buSzPts val="1280"/>
              <a:buNone/>
              <a:defRPr b="1" sz="1600"/>
            </a:lvl7pPr>
            <a:lvl8pPr indent="-228600" lvl="7" marL="3657600" algn="l">
              <a:spcBef>
                <a:spcPts val="1000"/>
              </a:spcBef>
              <a:spcAft>
                <a:spcPts val="0"/>
              </a:spcAft>
              <a:buSzPts val="1280"/>
              <a:buNone/>
              <a:defRPr b="1" sz="1600"/>
            </a:lvl8pPr>
            <a:lvl9pPr indent="-228600" lvl="8" marL="4114800" algn="l">
              <a:spcBef>
                <a:spcPts val="1000"/>
              </a:spcBef>
              <a:spcAft>
                <a:spcPts val="0"/>
              </a:spcAft>
              <a:buSzPts val="1280"/>
              <a:buNone/>
              <a:defRPr b="1" sz="1600"/>
            </a:lvl9pPr>
          </a:lstStyle>
          <a:p/>
        </p:txBody>
      </p:sp>
      <p:sp>
        <p:nvSpPr>
          <p:cNvPr id="69" name="Google Shape;69;p21"/>
          <p:cNvSpPr txBox="1"/>
          <p:nvPr>
            <p:ph idx="4" type="body"/>
          </p:nvPr>
        </p:nvSpPr>
        <p:spPr>
          <a:xfrm>
            <a:off x="5155520" y="2737249"/>
            <a:ext cx="4120896" cy="330411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70" name="Google Shape;70;p21"/>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1"/>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1"/>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73" name="Shape 73"/>
        <p:cNvGrpSpPr/>
        <p:nvPr/>
      </p:nvGrpSpPr>
      <p:grpSpPr>
        <a:xfrm>
          <a:off x="0" y="0"/>
          <a:ext cx="0" cy="0"/>
          <a:chOff x="0" y="0"/>
          <a:chExt cx="0" cy="0"/>
        </a:xfrm>
      </p:grpSpPr>
      <p:sp>
        <p:nvSpPr>
          <p:cNvPr id="74" name="Google Shape;74;p22"/>
          <p:cNvSpPr txBox="1"/>
          <p:nvPr>
            <p:ph type="title"/>
          </p:nvPr>
        </p:nvSpPr>
        <p:spPr>
          <a:xfrm>
            <a:off x="812800" y="609600"/>
            <a:ext cx="8463619" cy="13208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rgbClr val="864EA9"/>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22"/>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2"/>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2"/>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78" name="Shape 78"/>
        <p:cNvGrpSpPr/>
        <p:nvPr/>
      </p:nvGrpSpPr>
      <p:grpSpPr>
        <a:xfrm>
          <a:off x="0" y="0"/>
          <a:ext cx="0" cy="0"/>
          <a:chOff x="0" y="0"/>
          <a:chExt cx="0" cy="0"/>
        </a:xfrm>
      </p:grpSpPr>
      <p:sp>
        <p:nvSpPr>
          <p:cNvPr id="79" name="Google Shape;79;p23"/>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3"/>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23"/>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82" name="Shape 82"/>
        <p:cNvGrpSpPr/>
        <p:nvPr/>
      </p:nvGrpSpPr>
      <p:grpSpPr>
        <a:xfrm>
          <a:off x="0" y="0"/>
          <a:ext cx="0" cy="0"/>
          <a:chOff x="0" y="0"/>
          <a:chExt cx="0" cy="0"/>
        </a:xfrm>
      </p:grpSpPr>
      <p:sp>
        <p:nvSpPr>
          <p:cNvPr id="83" name="Google Shape;83;p24"/>
          <p:cNvSpPr txBox="1"/>
          <p:nvPr>
            <p:ph type="title"/>
          </p:nvPr>
        </p:nvSpPr>
        <p:spPr>
          <a:xfrm>
            <a:off x="812800" y="1498604"/>
            <a:ext cx="3720243" cy="1278466"/>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864EA9"/>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4" name="Google Shape;84;p24"/>
          <p:cNvSpPr txBox="1"/>
          <p:nvPr>
            <p:ph idx="1" type="body"/>
          </p:nvPr>
        </p:nvSpPr>
        <p:spPr>
          <a:xfrm>
            <a:off x="4761702" y="514928"/>
            <a:ext cx="4514716" cy="5526437"/>
          </a:xfrm>
          <a:prstGeom prst="rect">
            <a:avLst/>
          </a:prstGeom>
          <a:noFill/>
          <a:ln>
            <a:noFill/>
          </a:ln>
        </p:spPr>
        <p:txBody>
          <a:bodyPr anchorCtr="0" anchor="t" bIns="45700" lIns="91425" spcFirstLastPara="1" rIns="91425" wrap="square" tIns="45700">
            <a:normAutofit/>
          </a:bodyPr>
          <a:lstStyle>
            <a:lvl1pPr indent="-320040" lvl="0" marL="457200" algn="l">
              <a:spcBef>
                <a:spcPts val="1000"/>
              </a:spcBef>
              <a:spcAft>
                <a:spcPts val="0"/>
              </a:spcAft>
              <a:buSzPts val="1440"/>
              <a:buChar char="►"/>
              <a:defRPr/>
            </a:lvl1pPr>
            <a:lvl2pPr indent="-320040" lvl="1" marL="914400" algn="l">
              <a:spcBef>
                <a:spcPts val="1000"/>
              </a:spcBef>
              <a:spcAft>
                <a:spcPts val="0"/>
              </a:spcAft>
              <a:buSzPts val="1440"/>
              <a:buChar char="►"/>
              <a:defRPr/>
            </a:lvl2pPr>
            <a:lvl3pPr indent="-320039" lvl="2" marL="1371600" algn="l">
              <a:spcBef>
                <a:spcPts val="1000"/>
              </a:spcBef>
              <a:spcAft>
                <a:spcPts val="0"/>
              </a:spcAft>
              <a:buSzPts val="1440"/>
              <a:buChar char="►"/>
              <a:defRPr/>
            </a:lvl3pPr>
            <a:lvl4pPr indent="-320039" lvl="3" marL="1828800" algn="l">
              <a:spcBef>
                <a:spcPts val="1000"/>
              </a:spcBef>
              <a:spcAft>
                <a:spcPts val="0"/>
              </a:spcAft>
              <a:buSzPts val="1440"/>
              <a:buChar char="►"/>
              <a:defRPr/>
            </a:lvl4pPr>
            <a:lvl5pPr indent="-320039" lvl="4" marL="2286000" algn="l">
              <a:spcBef>
                <a:spcPts val="1000"/>
              </a:spcBef>
              <a:spcAft>
                <a:spcPts val="0"/>
              </a:spcAft>
              <a:buSzPts val="1440"/>
              <a:buChar char="►"/>
              <a:defRPr/>
            </a:lvl5pPr>
            <a:lvl6pPr indent="-320039" lvl="5" marL="2743200" algn="l">
              <a:spcBef>
                <a:spcPts val="1000"/>
              </a:spcBef>
              <a:spcAft>
                <a:spcPts val="0"/>
              </a:spcAft>
              <a:buSzPts val="1440"/>
              <a:buChar char="►"/>
              <a:defRPr/>
            </a:lvl6pPr>
            <a:lvl7pPr indent="-320039" lvl="6" marL="3200400" algn="l">
              <a:spcBef>
                <a:spcPts val="1000"/>
              </a:spcBef>
              <a:spcAft>
                <a:spcPts val="0"/>
              </a:spcAft>
              <a:buSzPts val="1440"/>
              <a:buChar char="►"/>
              <a:defRPr/>
            </a:lvl7pPr>
            <a:lvl8pPr indent="-320040" lvl="7" marL="3657600" algn="l">
              <a:spcBef>
                <a:spcPts val="1000"/>
              </a:spcBef>
              <a:spcAft>
                <a:spcPts val="0"/>
              </a:spcAft>
              <a:buSzPts val="1440"/>
              <a:buChar char="►"/>
              <a:defRPr/>
            </a:lvl8pPr>
            <a:lvl9pPr indent="-320040" lvl="8" marL="4114800" algn="l">
              <a:spcBef>
                <a:spcPts val="1000"/>
              </a:spcBef>
              <a:spcAft>
                <a:spcPts val="0"/>
              </a:spcAft>
              <a:buSzPts val="1440"/>
              <a:buChar char="►"/>
              <a:defRPr/>
            </a:lvl9pPr>
          </a:lstStyle>
          <a:p/>
        </p:txBody>
      </p:sp>
      <p:sp>
        <p:nvSpPr>
          <p:cNvPr id="85" name="Google Shape;85;p24"/>
          <p:cNvSpPr txBox="1"/>
          <p:nvPr>
            <p:ph idx="2" type="body"/>
          </p:nvPr>
        </p:nvSpPr>
        <p:spPr>
          <a:xfrm>
            <a:off x="812800" y="2777069"/>
            <a:ext cx="3720243" cy="2584449"/>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1120"/>
              <a:buNone/>
              <a:defRPr sz="1400"/>
            </a:lvl1pPr>
            <a:lvl2pPr indent="-228600" lvl="1" marL="914400" algn="l">
              <a:spcBef>
                <a:spcPts val="1000"/>
              </a:spcBef>
              <a:spcAft>
                <a:spcPts val="0"/>
              </a:spcAft>
              <a:buSzPts val="841"/>
              <a:buNone/>
              <a:defRPr sz="1051"/>
            </a:lvl2pPr>
            <a:lvl3pPr indent="-228600" lvl="2" marL="1371600" algn="l">
              <a:spcBef>
                <a:spcPts val="1000"/>
              </a:spcBef>
              <a:spcAft>
                <a:spcPts val="0"/>
              </a:spcAft>
              <a:buSzPts val="720"/>
              <a:buNone/>
              <a:defRPr sz="900"/>
            </a:lvl3pPr>
            <a:lvl4pPr indent="-228600" lvl="3" marL="1828800" algn="l">
              <a:spcBef>
                <a:spcPts val="1000"/>
              </a:spcBef>
              <a:spcAft>
                <a:spcPts val="0"/>
              </a:spcAft>
              <a:buSzPts val="601"/>
              <a:buNone/>
              <a:defRPr sz="751"/>
            </a:lvl4pPr>
            <a:lvl5pPr indent="-228600" lvl="4" marL="2286000" algn="l">
              <a:spcBef>
                <a:spcPts val="1000"/>
              </a:spcBef>
              <a:spcAft>
                <a:spcPts val="0"/>
              </a:spcAft>
              <a:buSzPts val="601"/>
              <a:buNone/>
              <a:defRPr sz="751"/>
            </a:lvl5pPr>
            <a:lvl6pPr indent="-228600" lvl="5" marL="2743200" algn="l">
              <a:spcBef>
                <a:spcPts val="1000"/>
              </a:spcBef>
              <a:spcAft>
                <a:spcPts val="0"/>
              </a:spcAft>
              <a:buSzPts val="601"/>
              <a:buNone/>
              <a:defRPr sz="751"/>
            </a:lvl6pPr>
            <a:lvl7pPr indent="-228600" lvl="6" marL="3200400" algn="l">
              <a:spcBef>
                <a:spcPts val="1000"/>
              </a:spcBef>
              <a:spcAft>
                <a:spcPts val="0"/>
              </a:spcAft>
              <a:buSzPts val="601"/>
              <a:buNone/>
              <a:defRPr sz="751"/>
            </a:lvl7pPr>
            <a:lvl8pPr indent="-228600" lvl="7" marL="3657600" algn="l">
              <a:spcBef>
                <a:spcPts val="1000"/>
              </a:spcBef>
              <a:spcAft>
                <a:spcPts val="0"/>
              </a:spcAft>
              <a:buSzPts val="601"/>
              <a:buNone/>
              <a:defRPr sz="751"/>
            </a:lvl8pPr>
            <a:lvl9pPr indent="-228600" lvl="8" marL="4114800" algn="l">
              <a:spcBef>
                <a:spcPts val="1000"/>
              </a:spcBef>
              <a:spcAft>
                <a:spcPts val="0"/>
              </a:spcAft>
              <a:buSzPts val="601"/>
              <a:buNone/>
              <a:defRPr sz="751"/>
            </a:lvl9pPr>
          </a:lstStyle>
          <a:p/>
        </p:txBody>
      </p:sp>
      <p:sp>
        <p:nvSpPr>
          <p:cNvPr id="86" name="Google Shape;86;p24"/>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24"/>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24"/>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grpSp>
        <p:nvGrpSpPr>
          <p:cNvPr id="89" name="Google Shape;89;p24"/>
          <p:cNvGrpSpPr/>
          <p:nvPr/>
        </p:nvGrpSpPr>
        <p:grpSpPr>
          <a:xfrm>
            <a:off x="-2117" y="0"/>
            <a:ext cx="12194117" cy="6861175"/>
            <a:chOff x="-1588" y="0"/>
            <a:chExt cx="9145588" cy="6860798"/>
          </a:xfrm>
        </p:grpSpPr>
        <p:sp>
          <p:nvSpPr>
            <p:cNvPr id="90" name="Google Shape;90;p24"/>
            <p:cNvSpPr/>
            <p:nvPr/>
          </p:nvSpPr>
          <p:spPr>
            <a:xfrm>
              <a:off x="0" y="0"/>
              <a:ext cx="9118832" cy="6858000"/>
            </a:xfrm>
            <a:prstGeom prst="rect">
              <a:avLst/>
            </a:prstGeom>
            <a:blipFill rotWithShape="1">
              <a:blip r:embed="rId2">
                <a:alphaModFix/>
              </a:blip>
              <a:stretch>
                <a:fillRect b="0" l="-16712" r="-16986"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4"/>
            <p:cNvSpPr/>
            <p:nvPr/>
          </p:nvSpPr>
          <p:spPr>
            <a:xfrm>
              <a:off x="0" y="2895600"/>
              <a:ext cx="2362200" cy="2362200"/>
            </a:xfrm>
            <a:prstGeom prst="ellipse">
              <a:avLst/>
            </a:prstGeom>
            <a:gradFill>
              <a:gsLst>
                <a:gs pos="0">
                  <a:srgbClr val="84ACB6">
                    <a:alpha val="7843"/>
                  </a:srgbClr>
                </a:gs>
                <a:gs pos="36000">
                  <a:srgbClr val="84ACB6">
                    <a:alpha val="7843"/>
                  </a:srgbClr>
                </a:gs>
                <a:gs pos="72000">
                  <a:srgbClr val="84ACB6">
                    <a:alpha val="0"/>
                  </a:srgbClr>
                </a:gs>
                <a:gs pos="100000">
                  <a:srgbClr val="84ACB6">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4"/>
            <p:cNvSpPr/>
            <p:nvPr/>
          </p:nvSpPr>
          <p:spPr>
            <a:xfrm>
              <a:off x="6299432" y="1676400"/>
              <a:ext cx="2819400" cy="2819400"/>
            </a:xfrm>
            <a:prstGeom prst="ellipse">
              <a:avLst/>
            </a:prstGeom>
            <a:gradFill>
              <a:gsLst>
                <a:gs pos="0">
                  <a:srgbClr val="84ACB6">
                    <a:alpha val="6666"/>
                  </a:srgbClr>
                </a:gs>
                <a:gs pos="36000">
                  <a:srgbClr val="84ACB6">
                    <a:alpha val="5882"/>
                  </a:srgbClr>
                </a:gs>
                <a:gs pos="69000">
                  <a:srgbClr val="84ACB6">
                    <a:alpha val="0"/>
                  </a:srgbClr>
                </a:gs>
                <a:gs pos="100000">
                  <a:srgbClr val="84ACB6">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4"/>
            <p:cNvSpPr/>
            <p:nvPr/>
          </p:nvSpPr>
          <p:spPr>
            <a:xfrm>
              <a:off x="5689832" y="0"/>
              <a:ext cx="1600200" cy="1600200"/>
            </a:xfrm>
            <a:prstGeom prst="ellipse">
              <a:avLst/>
            </a:prstGeom>
            <a:gradFill>
              <a:gsLst>
                <a:gs pos="0">
                  <a:srgbClr val="84ACB6">
                    <a:alpha val="13725"/>
                  </a:srgbClr>
                </a:gs>
                <a:gs pos="36000">
                  <a:srgbClr val="84ACB6">
                    <a:alpha val="6666"/>
                  </a:srgbClr>
                </a:gs>
                <a:gs pos="73000">
                  <a:srgbClr val="84ACB6">
                    <a:alpha val="0"/>
                  </a:srgbClr>
                </a:gs>
                <a:gs pos="100000">
                  <a:srgbClr val="84ACB6">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4"/>
            <p:cNvSpPr/>
            <p:nvPr/>
          </p:nvSpPr>
          <p:spPr>
            <a:xfrm>
              <a:off x="6299432" y="5870198"/>
              <a:ext cx="990600" cy="990600"/>
            </a:xfrm>
            <a:prstGeom prst="ellipse">
              <a:avLst/>
            </a:prstGeom>
            <a:gradFill>
              <a:gsLst>
                <a:gs pos="0">
                  <a:srgbClr val="84ACB6">
                    <a:alpha val="13725"/>
                  </a:srgbClr>
                </a:gs>
                <a:gs pos="36000">
                  <a:srgbClr val="84ACB6">
                    <a:alpha val="6666"/>
                  </a:srgbClr>
                </a:gs>
                <a:gs pos="66000">
                  <a:srgbClr val="84ACB6">
                    <a:alpha val="0"/>
                  </a:srgbClr>
                </a:gs>
                <a:gs pos="100000">
                  <a:srgbClr val="84ACB6">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4"/>
            <p:cNvSpPr/>
            <p:nvPr/>
          </p:nvSpPr>
          <p:spPr>
            <a:xfrm>
              <a:off x="-1588" y="2667000"/>
              <a:ext cx="4191000" cy="4191000"/>
            </a:xfrm>
            <a:prstGeom prst="ellipse">
              <a:avLst/>
            </a:prstGeom>
            <a:gradFill>
              <a:gsLst>
                <a:gs pos="0">
                  <a:srgbClr val="84ACB6">
                    <a:alpha val="10980"/>
                  </a:srgbClr>
                </a:gs>
                <a:gs pos="36000">
                  <a:srgbClr val="84ACB6">
                    <a:alpha val="9803"/>
                  </a:srgbClr>
                </a:gs>
                <a:gs pos="75000">
                  <a:srgbClr val="84ACB6">
                    <a:alpha val="0"/>
                  </a:srgbClr>
                </a:gs>
                <a:gs pos="100000">
                  <a:srgbClr val="84ACB6">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4"/>
            <p:cNvSpPr/>
            <p:nvPr/>
          </p:nvSpPr>
          <p:spPr>
            <a:xfrm>
              <a:off x="5283200" y="401616"/>
              <a:ext cx="3465513" cy="6054392"/>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4"/>
            <p:cNvSpPr/>
            <p:nvPr/>
          </p:nvSpPr>
          <p:spPr>
            <a:xfrm rot="-5400000">
              <a:off x="2548536" y="1765596"/>
              <a:ext cx="5995993" cy="3326809"/>
            </a:xfrm>
            <a:custGeom>
              <a:rect b="b" l="l" r="r" t="t"/>
              <a:pathLst>
                <a:path extrusionOk="0" h="2752" w="4960">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8" name="Google Shape;98;p24"/>
            <p:cNvSpPr/>
            <p:nvPr/>
          </p:nvSpPr>
          <p:spPr>
            <a:xfrm rot="-5912394">
              <a:off x="2769747" y="1458373"/>
              <a:ext cx="2377690" cy="317748"/>
            </a:xfrm>
            <a:custGeom>
              <a:rect b="b" l="l" r="r" t="t"/>
              <a:pathLst>
                <a:path extrusionOk="0" h="5291" w="10000">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99" name="Google Shape;99;p24"/>
            <p:cNvSpPr/>
            <p:nvPr/>
          </p:nvSpPr>
          <p:spPr>
            <a:xfrm>
              <a:off x="0" y="0"/>
              <a:ext cx="9144000" cy="6858000"/>
            </a:xfrm>
            <a:custGeom>
              <a:rect b="b" l="l" r="r" t="t"/>
              <a:pathLst>
                <a:path extrusionOk="0" h="4320" w="576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grpSp>
      <p:sp>
        <p:nvSpPr>
          <p:cNvPr id="100" name="Google Shape;100;p24"/>
          <p:cNvSpPr/>
          <p:nvPr/>
        </p:nvSpPr>
        <p:spPr>
          <a:xfrm>
            <a:off x="10327217" y="0"/>
            <a:ext cx="914400" cy="1100138"/>
          </a:xfrm>
          <a:prstGeom prst="rect">
            <a:avLst/>
          </a:prstGeom>
          <a:solidFill>
            <a:schemeClr val="accent1"/>
          </a:solidFill>
          <a:ln>
            <a:noFill/>
          </a:ln>
          <a:effectLst>
            <a:outerShdw blurRad="38100" rotWithShape="0" dir="5400000" dist="254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vec légende" type="picTx">
  <p:cSld name="PICTURE_WITH_CAPTION_TEXT">
    <p:spTree>
      <p:nvGrpSpPr>
        <p:cNvPr id="101" name="Shape 101"/>
        <p:cNvGrpSpPr/>
        <p:nvPr/>
      </p:nvGrpSpPr>
      <p:grpSpPr>
        <a:xfrm>
          <a:off x="0" y="0"/>
          <a:ext cx="0" cy="0"/>
          <a:chOff x="0" y="0"/>
          <a:chExt cx="0" cy="0"/>
        </a:xfrm>
      </p:grpSpPr>
      <p:sp>
        <p:nvSpPr>
          <p:cNvPr id="102" name="Google Shape;102;p25"/>
          <p:cNvSpPr txBox="1"/>
          <p:nvPr>
            <p:ph type="title"/>
          </p:nvPr>
        </p:nvSpPr>
        <p:spPr>
          <a:xfrm>
            <a:off x="812800" y="4800600"/>
            <a:ext cx="8463619"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864EA9"/>
              </a:buClr>
              <a:buSzPts val="2400"/>
              <a:buFont typeface="Trebuchet MS"/>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25"/>
          <p:cNvSpPr/>
          <p:nvPr>
            <p:ph idx="2" type="pic"/>
          </p:nvPr>
        </p:nvSpPr>
        <p:spPr>
          <a:xfrm>
            <a:off x="812800" y="609600"/>
            <a:ext cx="8463619" cy="3845718"/>
          </a:xfrm>
          <a:prstGeom prst="rect">
            <a:avLst/>
          </a:prstGeom>
          <a:noFill/>
          <a:ln>
            <a:noFill/>
          </a:ln>
        </p:spPr>
      </p:sp>
      <p:sp>
        <p:nvSpPr>
          <p:cNvPr id="104" name="Google Shape;104;p25"/>
          <p:cNvSpPr txBox="1"/>
          <p:nvPr>
            <p:ph idx="1" type="body"/>
          </p:nvPr>
        </p:nvSpPr>
        <p:spPr>
          <a:xfrm>
            <a:off x="812800" y="5367338"/>
            <a:ext cx="8463619" cy="674024"/>
          </a:xfrm>
          <a:prstGeom prst="rect">
            <a:avLst/>
          </a:prstGeom>
          <a:noFill/>
          <a:ln>
            <a:noFill/>
          </a:ln>
        </p:spPr>
        <p:txBody>
          <a:bodyPr anchorCtr="0" anchor="t" bIns="45700" lIns="91425" spcFirstLastPara="1" rIns="91425" wrap="square" tIns="45700">
            <a:normAutofit/>
          </a:bodyPr>
          <a:lstStyle>
            <a:lvl1pPr indent="-228600" lvl="0" marL="457200" algn="l">
              <a:spcBef>
                <a:spcPts val="1000"/>
              </a:spcBef>
              <a:spcAft>
                <a:spcPts val="0"/>
              </a:spcAft>
              <a:buSzPts val="960"/>
              <a:buNone/>
              <a:defRPr sz="1200"/>
            </a:lvl1pPr>
            <a:lvl2pPr indent="-228600" lvl="1" marL="914400" algn="l">
              <a:spcBef>
                <a:spcPts val="1000"/>
              </a:spcBef>
              <a:spcAft>
                <a:spcPts val="0"/>
              </a:spcAft>
              <a:buSzPts val="960"/>
              <a:buNone/>
              <a:defRPr sz="1200"/>
            </a:lvl2pPr>
            <a:lvl3pPr indent="-228600" lvl="2" marL="1371600" algn="l">
              <a:spcBef>
                <a:spcPts val="1000"/>
              </a:spcBef>
              <a:spcAft>
                <a:spcPts val="0"/>
              </a:spcAft>
              <a:buSzPts val="800"/>
              <a:buNone/>
              <a:defRPr sz="1000"/>
            </a:lvl3pPr>
            <a:lvl4pPr indent="-228600" lvl="3" marL="1828800" algn="l">
              <a:spcBef>
                <a:spcPts val="1000"/>
              </a:spcBef>
              <a:spcAft>
                <a:spcPts val="0"/>
              </a:spcAft>
              <a:buSzPts val="720"/>
              <a:buNone/>
              <a:defRPr sz="900"/>
            </a:lvl4pPr>
            <a:lvl5pPr indent="-228600" lvl="4" marL="2286000" algn="l">
              <a:spcBef>
                <a:spcPts val="1000"/>
              </a:spcBef>
              <a:spcAft>
                <a:spcPts val="0"/>
              </a:spcAft>
              <a:buSzPts val="720"/>
              <a:buNone/>
              <a:defRPr sz="900"/>
            </a:lvl5pPr>
            <a:lvl6pPr indent="-228600" lvl="5" marL="2743200" algn="l">
              <a:spcBef>
                <a:spcPts val="1000"/>
              </a:spcBef>
              <a:spcAft>
                <a:spcPts val="0"/>
              </a:spcAft>
              <a:buSzPts val="720"/>
              <a:buNone/>
              <a:defRPr sz="900"/>
            </a:lvl6pPr>
            <a:lvl7pPr indent="-228600" lvl="6" marL="3200400" algn="l">
              <a:spcBef>
                <a:spcPts val="1000"/>
              </a:spcBef>
              <a:spcAft>
                <a:spcPts val="0"/>
              </a:spcAft>
              <a:buSzPts val="720"/>
              <a:buNone/>
              <a:defRPr sz="900"/>
            </a:lvl7pPr>
            <a:lvl8pPr indent="-228600" lvl="7" marL="3657600" algn="l">
              <a:spcBef>
                <a:spcPts val="1000"/>
              </a:spcBef>
              <a:spcAft>
                <a:spcPts val="0"/>
              </a:spcAft>
              <a:buSzPts val="720"/>
              <a:buNone/>
              <a:defRPr sz="900"/>
            </a:lvl8pPr>
            <a:lvl9pPr indent="-228600" lvl="8" marL="4114800" algn="l">
              <a:spcBef>
                <a:spcPts val="1000"/>
              </a:spcBef>
              <a:spcAft>
                <a:spcPts val="0"/>
              </a:spcAft>
              <a:buSzPts val="720"/>
              <a:buNone/>
              <a:defRPr sz="900"/>
            </a:lvl9pPr>
          </a:lstStyle>
          <a:p/>
        </p:txBody>
      </p:sp>
      <p:sp>
        <p:nvSpPr>
          <p:cNvPr id="105" name="Google Shape;105;p25"/>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5"/>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5"/>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fr-FR"/>
              <a:t>‹#›</a:t>
            </a:fld>
            <a:endParaRPr/>
          </a:p>
        </p:txBody>
      </p:sp>
      <p:sp>
        <p:nvSpPr>
          <p:cNvPr id="108" name="Google Shape;108;p25"/>
          <p:cNvSpPr/>
          <p:nvPr/>
        </p:nvSpPr>
        <p:spPr>
          <a:xfrm>
            <a:off x="10327217" y="0"/>
            <a:ext cx="914400" cy="1100138"/>
          </a:xfrm>
          <a:prstGeom prst="rect">
            <a:avLst/>
          </a:prstGeom>
          <a:solidFill>
            <a:schemeClr val="accent1"/>
          </a:solidFill>
          <a:ln>
            <a:noFill/>
          </a:ln>
          <a:effectLst>
            <a:outerShdw blurRad="38100" rotWithShape="0" dir="5400000" dist="254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grpSp>
        <p:nvGrpSpPr>
          <p:cNvPr id="10" name="Google Shape;10;p16"/>
          <p:cNvGrpSpPr/>
          <p:nvPr/>
        </p:nvGrpSpPr>
        <p:grpSpPr>
          <a:xfrm>
            <a:off x="-11288" y="-8468"/>
            <a:ext cx="12228423" cy="6874935"/>
            <a:chOff x="-8467" y="-8468"/>
            <a:chExt cx="9171317" cy="6874935"/>
          </a:xfrm>
        </p:grpSpPr>
        <p:cxnSp>
          <p:nvCxnSpPr>
            <p:cNvPr id="11" name="Google Shape;11;p16"/>
            <p:cNvCxnSpPr/>
            <p:nvPr/>
          </p:nvCxnSpPr>
          <p:spPr>
            <a:xfrm flipH="1" rot="10800000">
              <a:off x="5130830" y="4175605"/>
              <a:ext cx="4022475" cy="2682396"/>
            </a:xfrm>
            <a:prstGeom prst="straightConnector1">
              <a:avLst/>
            </a:prstGeom>
            <a:noFill/>
            <a:ln cap="flat" cmpd="sng" w="9525">
              <a:solidFill>
                <a:schemeClr val="accent1">
                  <a:alpha val="69803"/>
                </a:schemeClr>
              </a:solidFill>
              <a:prstDash val="solid"/>
              <a:round/>
              <a:headEnd len="sm" w="sm" type="none"/>
              <a:tailEnd len="sm" w="sm" type="none"/>
            </a:ln>
          </p:spPr>
        </p:cxnSp>
        <p:cxnSp>
          <p:nvCxnSpPr>
            <p:cNvPr id="12" name="Google Shape;12;p16"/>
            <p:cNvCxnSpPr/>
            <p:nvPr/>
          </p:nvCxnSpPr>
          <p:spPr>
            <a:xfrm>
              <a:off x="7042707" y="0"/>
              <a:ext cx="1219200" cy="6858000"/>
            </a:xfrm>
            <a:prstGeom prst="straightConnector1">
              <a:avLst/>
            </a:prstGeom>
            <a:noFill/>
            <a:ln cap="flat" cmpd="sng" w="9525">
              <a:solidFill>
                <a:schemeClr val="accent1">
                  <a:alpha val="69803"/>
                </a:schemeClr>
              </a:solidFill>
              <a:prstDash val="solid"/>
              <a:round/>
              <a:headEnd len="sm" w="sm" type="none"/>
              <a:tailEnd len="sm" w="sm" type="none"/>
            </a:ln>
          </p:spPr>
        </p:cxnSp>
        <p:sp>
          <p:nvSpPr>
            <p:cNvPr id="13" name="Google Shape;13;p16"/>
            <p:cNvSpPr/>
            <p:nvPr/>
          </p:nvSpPr>
          <p:spPr>
            <a:xfrm>
              <a:off x="6891896" y="1"/>
              <a:ext cx="2269442" cy="6866466"/>
            </a:xfrm>
            <a:custGeom>
              <a:rect b="b" l="l" r="r" t="t"/>
              <a:pathLst>
                <a:path extrusionOk="0" h="6866466" w="2269442">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5686"/>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6"/>
            <p:cNvSpPr/>
            <p:nvPr/>
          </p:nvSpPr>
          <p:spPr>
            <a:xfrm>
              <a:off x="7205158" y="-8467"/>
              <a:ext cx="1948147" cy="6866467"/>
            </a:xfrm>
            <a:custGeom>
              <a:rect b="b" l="l" r="r" t="t"/>
              <a:pathLst>
                <a:path extrusionOk="0" h="6866467" w="194814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16"/>
            <p:cNvSpPr/>
            <p:nvPr/>
          </p:nvSpPr>
          <p:spPr>
            <a:xfrm>
              <a:off x="6637896" y="3920066"/>
              <a:ext cx="2513565" cy="2937933"/>
            </a:xfrm>
            <a:custGeom>
              <a:rect b="b" l="l" r="r" t="t"/>
              <a:pathLst>
                <a:path extrusionOk="0" h="3810000" w="3259667">
                  <a:moveTo>
                    <a:pt x="0" y="3810000"/>
                  </a:moveTo>
                  <a:lnTo>
                    <a:pt x="3251200" y="0"/>
                  </a:lnTo>
                  <a:cubicBezTo>
                    <a:pt x="3254022" y="1270000"/>
                    <a:pt x="3256845" y="2540000"/>
                    <a:pt x="3259667" y="3810000"/>
                  </a:cubicBezTo>
                  <a:lnTo>
                    <a:pt x="0" y="3810000"/>
                  </a:lnTo>
                  <a:close/>
                </a:path>
              </a:pathLst>
            </a:custGeom>
            <a:solidFill>
              <a:schemeClr val="accent1">
                <a:alpha val="71764"/>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6"/>
            <p:cNvSpPr/>
            <p:nvPr/>
          </p:nvSpPr>
          <p:spPr>
            <a:xfrm>
              <a:off x="7010429" y="-8467"/>
              <a:ext cx="2142876" cy="6866467"/>
            </a:xfrm>
            <a:custGeom>
              <a:rect b="b" l="l" r="r" t="t"/>
              <a:pathLst>
                <a:path extrusionOk="0" h="6866467" w="2853267">
                  <a:moveTo>
                    <a:pt x="0" y="0"/>
                  </a:moveTo>
                  <a:lnTo>
                    <a:pt x="2472267" y="6866467"/>
                  </a:lnTo>
                  <a:lnTo>
                    <a:pt x="2853267" y="6858000"/>
                  </a:lnTo>
                  <a:lnTo>
                    <a:pt x="2853267" y="0"/>
                  </a:lnTo>
                  <a:lnTo>
                    <a:pt x="0" y="0"/>
                  </a:lnTo>
                  <a:close/>
                </a:path>
              </a:pathLst>
            </a:custGeom>
            <a:solidFill>
              <a:srgbClr val="864EA9">
                <a:alpha val="49803"/>
              </a:srgbClr>
            </a:solidFill>
            <a:ln>
              <a:noFill/>
            </a:ln>
          </p:spPr>
        </p:sp>
        <p:sp>
          <p:nvSpPr>
            <p:cNvPr id="17" name="Google Shape;17;p16"/>
            <p:cNvSpPr/>
            <p:nvPr/>
          </p:nvSpPr>
          <p:spPr>
            <a:xfrm>
              <a:off x="8295776" y="-8467"/>
              <a:ext cx="857530" cy="6866467"/>
            </a:xfrm>
            <a:custGeom>
              <a:rect b="b" l="l" r="r" t="t"/>
              <a:pathLst>
                <a:path extrusionOk="0" h="6866467" w="1286933">
                  <a:moveTo>
                    <a:pt x="1016000" y="0"/>
                  </a:moveTo>
                  <a:lnTo>
                    <a:pt x="0" y="6866467"/>
                  </a:lnTo>
                  <a:lnTo>
                    <a:pt x="1286933" y="6866467"/>
                  </a:lnTo>
                  <a:cubicBezTo>
                    <a:pt x="1284111" y="4577645"/>
                    <a:pt x="1281288" y="2288822"/>
                    <a:pt x="1278466" y="0"/>
                  </a:cubicBezTo>
                  <a:lnTo>
                    <a:pt x="1016000" y="0"/>
                  </a:lnTo>
                  <a:close/>
                </a:path>
              </a:pathLst>
            </a:custGeom>
            <a:solidFill>
              <a:srgbClr val="864EA9">
                <a:alpha val="6588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16"/>
            <p:cNvSpPr/>
            <p:nvPr/>
          </p:nvSpPr>
          <p:spPr>
            <a:xfrm>
              <a:off x="8094165" y="-8468"/>
              <a:ext cx="1066770" cy="6866467"/>
            </a:xfrm>
            <a:custGeom>
              <a:rect b="b" l="l" r="r" t="t"/>
              <a:pathLst>
                <a:path extrusionOk="0" h="6866467" w="1270244">
                  <a:moveTo>
                    <a:pt x="0" y="0"/>
                  </a:moveTo>
                  <a:lnTo>
                    <a:pt x="1117600" y="6866467"/>
                  </a:lnTo>
                  <a:lnTo>
                    <a:pt x="1270000" y="6866467"/>
                  </a:lnTo>
                  <a:cubicBezTo>
                    <a:pt x="1272822" y="4574822"/>
                    <a:pt x="1250245" y="2291645"/>
                    <a:pt x="1253067" y="0"/>
                  </a:cubicBezTo>
                  <a:lnTo>
                    <a:pt x="0" y="0"/>
                  </a:lnTo>
                  <a:close/>
                </a:path>
              </a:pathLst>
            </a:custGeom>
            <a:solidFill>
              <a:srgbClr val="593470">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6"/>
            <p:cNvSpPr/>
            <p:nvPr/>
          </p:nvSpPr>
          <p:spPr>
            <a:xfrm>
              <a:off x="8068764" y="4893733"/>
              <a:ext cx="1094086" cy="1964267"/>
            </a:xfrm>
            <a:custGeom>
              <a:rect b="b" l="l" r="r" t="t"/>
              <a:pathLst>
                <a:path extrusionOk="0" h="3268133" w="1820333">
                  <a:moveTo>
                    <a:pt x="0" y="3268133"/>
                  </a:moveTo>
                  <a:lnTo>
                    <a:pt x="1811866" y="0"/>
                  </a:lnTo>
                  <a:cubicBezTo>
                    <a:pt x="1814688" y="1086555"/>
                    <a:pt x="1817511" y="2173111"/>
                    <a:pt x="1820333" y="3259666"/>
                  </a:cubicBezTo>
                  <a:lnTo>
                    <a:pt x="0" y="3268133"/>
                  </a:lnTo>
                  <a:close/>
                </a:path>
              </a:pathLst>
            </a:custGeom>
            <a:solidFill>
              <a:srgbClr val="593470">
                <a:alpha val="75686"/>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16"/>
            <p:cNvSpPr/>
            <p:nvPr/>
          </p:nvSpPr>
          <p:spPr>
            <a:xfrm>
              <a:off x="-8467" y="4013200"/>
              <a:ext cx="457200" cy="2853267"/>
            </a:xfrm>
            <a:custGeom>
              <a:rect b="b" l="l" r="r" t="t"/>
              <a:pathLst>
                <a:path extrusionOk="0" h="2853267" w="457200">
                  <a:moveTo>
                    <a:pt x="0" y="0"/>
                  </a:moveTo>
                  <a:lnTo>
                    <a:pt x="457200" y="2853267"/>
                  </a:lnTo>
                  <a:lnTo>
                    <a:pt x="0" y="2844800"/>
                  </a:lnTo>
                  <a:cubicBezTo>
                    <a:pt x="2822" y="1905000"/>
                    <a:pt x="5645" y="965200"/>
                    <a:pt x="0" y="0"/>
                  </a:cubicBezTo>
                  <a:close/>
                </a:path>
              </a:pathLst>
            </a:custGeom>
            <a:solidFill>
              <a:srgbClr val="864EA9">
                <a:alpha val="6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16"/>
          <p:cNvSpPr txBox="1"/>
          <p:nvPr>
            <p:ph type="title"/>
          </p:nvPr>
        </p:nvSpPr>
        <p:spPr>
          <a:xfrm>
            <a:off x="812801" y="609600"/>
            <a:ext cx="8463617" cy="1320800"/>
          </a:xfrm>
          <a:prstGeom prst="rect">
            <a:avLst/>
          </a:prstGeom>
          <a:noFill/>
          <a:ln>
            <a:noFill/>
          </a:ln>
        </p:spPr>
        <p:txBody>
          <a:bodyPr anchorCtr="0" anchor="t" bIns="45700" lIns="91425" spcFirstLastPara="1" rIns="91425" wrap="square" tIns="45700">
            <a:normAutofit/>
          </a:bodyPr>
          <a:lstStyle>
            <a:lvl1pPr lvl="0" marR="0" rtl="0" algn="l">
              <a:spcBef>
                <a:spcPts val="0"/>
              </a:spcBef>
              <a:spcAft>
                <a:spcPts val="0"/>
              </a:spcAft>
              <a:buClr>
                <a:srgbClr val="864EA9"/>
              </a:buClr>
              <a:buSzPts val="3600"/>
              <a:buFont typeface="Trebuchet MS"/>
              <a:buNone/>
              <a:defRPr b="0" i="0" sz="3600" u="none" cap="none" strike="noStrike">
                <a:solidFill>
                  <a:srgbClr val="864EA9"/>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2" name="Google Shape;22;p16"/>
          <p:cNvSpPr txBox="1"/>
          <p:nvPr>
            <p:ph idx="1" type="body"/>
          </p:nvPr>
        </p:nvSpPr>
        <p:spPr>
          <a:xfrm>
            <a:off x="812800" y="2160590"/>
            <a:ext cx="8463619" cy="3880773"/>
          </a:xfrm>
          <a:prstGeom prst="rect">
            <a:avLst/>
          </a:prstGeom>
          <a:noFill/>
          <a:ln>
            <a:noFill/>
          </a:ln>
        </p:spPr>
        <p:txBody>
          <a:bodyPr anchorCtr="0" anchor="t" bIns="45700" lIns="91425" spcFirstLastPara="1" rIns="91425" wrap="square" tIns="45700">
            <a:normAutofit/>
          </a:bodyPr>
          <a:lstStyle>
            <a:lvl1pPr indent="-320040" lvl="0" marL="457200" marR="0" rtl="0" algn="l">
              <a:spcBef>
                <a:spcPts val="1000"/>
              </a:spcBef>
              <a:spcAft>
                <a:spcPts val="0"/>
              </a:spcAft>
              <a:buClr>
                <a:srgbClr val="864EA9"/>
              </a:buClr>
              <a:buSzPts val="1440"/>
              <a:buFont typeface="Noto Sans Symbols"/>
              <a:buChar char="►"/>
              <a:defRPr b="0" i="0" sz="1800" u="none" cap="none" strike="noStrike">
                <a:solidFill>
                  <a:srgbClr val="3F3F3F"/>
                </a:solidFill>
                <a:latin typeface="Trebuchet MS"/>
                <a:ea typeface="Trebuchet MS"/>
                <a:cs typeface="Trebuchet MS"/>
                <a:sym typeface="Trebuchet MS"/>
              </a:defRPr>
            </a:lvl1pPr>
            <a:lvl2pPr indent="-309880" lvl="1" marL="914400" marR="0" rtl="0" algn="l">
              <a:spcBef>
                <a:spcPts val="1000"/>
              </a:spcBef>
              <a:spcAft>
                <a:spcPts val="0"/>
              </a:spcAft>
              <a:buClr>
                <a:srgbClr val="864EA9"/>
              </a:buClr>
              <a:buSzPts val="1280"/>
              <a:buFont typeface="Noto Sans Symbols"/>
              <a:buChar char="►"/>
              <a:defRPr b="0" i="0" sz="1600" u="none" cap="none" strike="noStrike">
                <a:solidFill>
                  <a:srgbClr val="3F3F3F"/>
                </a:solidFill>
                <a:latin typeface="Trebuchet MS"/>
                <a:ea typeface="Trebuchet MS"/>
                <a:cs typeface="Trebuchet MS"/>
                <a:sym typeface="Trebuchet MS"/>
              </a:defRPr>
            </a:lvl2pPr>
            <a:lvl3pPr indent="-299719" lvl="2" marL="1371600" marR="0" rtl="0" algn="l">
              <a:spcBef>
                <a:spcPts val="1000"/>
              </a:spcBef>
              <a:spcAft>
                <a:spcPts val="0"/>
              </a:spcAft>
              <a:buClr>
                <a:srgbClr val="864EA9"/>
              </a:buClr>
              <a:buSzPts val="1120"/>
              <a:buFont typeface="Noto Sans Symbols"/>
              <a:buChar char="►"/>
              <a:defRPr b="0" i="0" sz="1400" u="none" cap="none" strike="noStrike">
                <a:solidFill>
                  <a:srgbClr val="3F3F3F"/>
                </a:solidFill>
                <a:latin typeface="Trebuchet MS"/>
                <a:ea typeface="Trebuchet MS"/>
                <a:cs typeface="Trebuchet MS"/>
                <a:sym typeface="Trebuchet MS"/>
              </a:defRPr>
            </a:lvl3pPr>
            <a:lvl4pPr indent="-289560" lvl="3" marL="1828800" marR="0" rtl="0" algn="l">
              <a:spcBef>
                <a:spcPts val="1000"/>
              </a:spcBef>
              <a:spcAft>
                <a:spcPts val="0"/>
              </a:spcAft>
              <a:buClr>
                <a:srgbClr val="864EA9"/>
              </a:buClr>
              <a:buSzPts val="960"/>
              <a:buFont typeface="Noto Sans Symbols"/>
              <a:buChar char="►"/>
              <a:defRPr b="0" i="0" sz="1200" u="none" cap="none" strike="noStrike">
                <a:solidFill>
                  <a:srgbClr val="3F3F3F"/>
                </a:solidFill>
                <a:latin typeface="Trebuchet MS"/>
                <a:ea typeface="Trebuchet MS"/>
                <a:cs typeface="Trebuchet MS"/>
                <a:sym typeface="Trebuchet MS"/>
              </a:defRPr>
            </a:lvl4pPr>
            <a:lvl5pPr indent="-289560" lvl="4" marL="2286000" marR="0" rtl="0" algn="l">
              <a:spcBef>
                <a:spcPts val="1000"/>
              </a:spcBef>
              <a:spcAft>
                <a:spcPts val="0"/>
              </a:spcAft>
              <a:buClr>
                <a:srgbClr val="864EA9"/>
              </a:buClr>
              <a:buSzPts val="960"/>
              <a:buFont typeface="Noto Sans Symbols"/>
              <a:buChar char="►"/>
              <a:defRPr b="0" i="0" sz="1200" u="none" cap="none" strike="noStrike">
                <a:solidFill>
                  <a:srgbClr val="3F3F3F"/>
                </a:solidFill>
                <a:latin typeface="Trebuchet MS"/>
                <a:ea typeface="Trebuchet MS"/>
                <a:cs typeface="Trebuchet MS"/>
                <a:sym typeface="Trebuchet MS"/>
              </a:defRPr>
            </a:lvl5pPr>
            <a:lvl6pPr indent="-289560" lvl="5" marL="2743200" marR="0" rtl="0" algn="l">
              <a:spcBef>
                <a:spcPts val="1000"/>
              </a:spcBef>
              <a:spcAft>
                <a:spcPts val="0"/>
              </a:spcAft>
              <a:buClr>
                <a:srgbClr val="864EA9"/>
              </a:buClr>
              <a:buSzPts val="960"/>
              <a:buFont typeface="Noto Sans Symbols"/>
              <a:buChar char="►"/>
              <a:defRPr b="0" i="0" sz="1200" u="none" cap="none" strike="noStrike">
                <a:solidFill>
                  <a:srgbClr val="3F3F3F"/>
                </a:solidFill>
                <a:latin typeface="Trebuchet MS"/>
                <a:ea typeface="Trebuchet MS"/>
                <a:cs typeface="Trebuchet MS"/>
                <a:sym typeface="Trebuchet MS"/>
              </a:defRPr>
            </a:lvl6pPr>
            <a:lvl7pPr indent="-289560" lvl="6" marL="3200400" marR="0" rtl="0" algn="l">
              <a:spcBef>
                <a:spcPts val="1000"/>
              </a:spcBef>
              <a:spcAft>
                <a:spcPts val="0"/>
              </a:spcAft>
              <a:buClr>
                <a:srgbClr val="864EA9"/>
              </a:buClr>
              <a:buSzPts val="960"/>
              <a:buFont typeface="Noto Sans Symbols"/>
              <a:buChar char="►"/>
              <a:defRPr b="0" i="0" sz="1200" u="none" cap="none" strike="noStrike">
                <a:solidFill>
                  <a:srgbClr val="3F3F3F"/>
                </a:solidFill>
                <a:latin typeface="Trebuchet MS"/>
                <a:ea typeface="Trebuchet MS"/>
                <a:cs typeface="Trebuchet MS"/>
                <a:sym typeface="Trebuchet MS"/>
              </a:defRPr>
            </a:lvl7pPr>
            <a:lvl8pPr indent="-289559" lvl="7" marL="3657600" marR="0" rtl="0" algn="l">
              <a:spcBef>
                <a:spcPts val="1000"/>
              </a:spcBef>
              <a:spcAft>
                <a:spcPts val="0"/>
              </a:spcAft>
              <a:buClr>
                <a:srgbClr val="864EA9"/>
              </a:buClr>
              <a:buSzPts val="960"/>
              <a:buFont typeface="Noto Sans Symbols"/>
              <a:buChar char="►"/>
              <a:defRPr b="0" i="0" sz="1200" u="none" cap="none" strike="noStrike">
                <a:solidFill>
                  <a:srgbClr val="3F3F3F"/>
                </a:solidFill>
                <a:latin typeface="Trebuchet MS"/>
                <a:ea typeface="Trebuchet MS"/>
                <a:cs typeface="Trebuchet MS"/>
                <a:sym typeface="Trebuchet MS"/>
              </a:defRPr>
            </a:lvl8pPr>
            <a:lvl9pPr indent="-289559" lvl="8" marL="4114800" marR="0" rtl="0" algn="l">
              <a:spcBef>
                <a:spcPts val="1000"/>
              </a:spcBef>
              <a:spcAft>
                <a:spcPts val="0"/>
              </a:spcAft>
              <a:buClr>
                <a:srgbClr val="864EA9"/>
              </a:buClr>
              <a:buSzPts val="96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Google Shape;23;p16"/>
          <p:cNvSpPr txBox="1"/>
          <p:nvPr>
            <p:ph idx="10" type="dt"/>
          </p:nvPr>
        </p:nvSpPr>
        <p:spPr>
          <a:xfrm>
            <a:off x="7207011" y="6041366"/>
            <a:ext cx="912176"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4" name="Google Shape;24;p16"/>
          <p:cNvSpPr txBox="1"/>
          <p:nvPr>
            <p:ph idx="11" type="ftr"/>
          </p:nvPr>
        </p:nvSpPr>
        <p:spPr>
          <a:xfrm>
            <a:off x="812799" y="6041366"/>
            <a:ext cx="6163964"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888888"/>
                </a:solidFill>
                <a:latin typeface="Trebuchet MS"/>
                <a:ea typeface="Trebuchet MS"/>
                <a:cs typeface="Trebuchet MS"/>
                <a:sym typeface="Trebuchet MS"/>
              </a:defRPr>
            </a:lvl1pPr>
            <a:lvl2pPr lvl="1"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2pPr>
            <a:lvl3pPr lvl="2"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3pPr>
            <a:lvl4pPr lvl="3"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4pPr>
            <a:lvl5pPr lvl="4"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5pPr>
            <a:lvl6pPr lvl="5"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6pPr>
            <a:lvl7pPr lvl="6"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7pPr>
            <a:lvl8pPr lvl="7"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8pPr>
            <a:lvl9pPr lvl="8" marR="0" rtl="0" algn="l">
              <a:spcBef>
                <a:spcPts val="0"/>
              </a:spcBef>
              <a:spcAft>
                <a:spcPts val="0"/>
              </a:spcAft>
              <a:buSzPts val="1400"/>
              <a:buNone/>
              <a:defRPr b="0" i="0" sz="1800" u="none" cap="none" strike="noStrike">
                <a:solidFill>
                  <a:schemeClr val="dk1"/>
                </a:solidFill>
                <a:latin typeface="Trebuchet MS"/>
                <a:ea typeface="Trebuchet MS"/>
                <a:cs typeface="Trebuchet MS"/>
                <a:sym typeface="Trebuchet MS"/>
              </a:defRPr>
            </a:lvl9pPr>
          </a:lstStyle>
          <a:p/>
        </p:txBody>
      </p:sp>
      <p:sp>
        <p:nvSpPr>
          <p:cNvPr id="25" name="Google Shape;25;p16"/>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rgbClr val="864EA9"/>
                </a:solidFill>
                <a:latin typeface="Trebuchet MS"/>
                <a:ea typeface="Trebuchet MS"/>
                <a:cs typeface="Trebuchet MS"/>
                <a:sym typeface="Trebuchet MS"/>
              </a:defRPr>
            </a:lvl1pPr>
            <a:lvl2pPr indent="0" lvl="1" marL="0" marR="0" rtl="0" algn="r">
              <a:spcBef>
                <a:spcPts val="0"/>
              </a:spcBef>
              <a:buNone/>
              <a:defRPr b="0" i="0" sz="900" u="none" cap="none" strike="noStrike">
                <a:solidFill>
                  <a:srgbClr val="864EA9"/>
                </a:solidFill>
                <a:latin typeface="Trebuchet MS"/>
                <a:ea typeface="Trebuchet MS"/>
                <a:cs typeface="Trebuchet MS"/>
                <a:sym typeface="Trebuchet MS"/>
              </a:defRPr>
            </a:lvl2pPr>
            <a:lvl3pPr indent="0" lvl="2" marL="0" marR="0" rtl="0" algn="r">
              <a:spcBef>
                <a:spcPts val="0"/>
              </a:spcBef>
              <a:buNone/>
              <a:defRPr b="0" i="0" sz="900" u="none" cap="none" strike="noStrike">
                <a:solidFill>
                  <a:srgbClr val="864EA9"/>
                </a:solidFill>
                <a:latin typeface="Trebuchet MS"/>
                <a:ea typeface="Trebuchet MS"/>
                <a:cs typeface="Trebuchet MS"/>
                <a:sym typeface="Trebuchet MS"/>
              </a:defRPr>
            </a:lvl3pPr>
            <a:lvl4pPr indent="0" lvl="3" marL="0" marR="0" rtl="0" algn="r">
              <a:spcBef>
                <a:spcPts val="0"/>
              </a:spcBef>
              <a:buNone/>
              <a:defRPr b="0" i="0" sz="900" u="none" cap="none" strike="noStrike">
                <a:solidFill>
                  <a:srgbClr val="864EA9"/>
                </a:solidFill>
                <a:latin typeface="Trebuchet MS"/>
                <a:ea typeface="Trebuchet MS"/>
                <a:cs typeface="Trebuchet MS"/>
                <a:sym typeface="Trebuchet MS"/>
              </a:defRPr>
            </a:lvl4pPr>
            <a:lvl5pPr indent="0" lvl="4" marL="0" marR="0" rtl="0" algn="r">
              <a:spcBef>
                <a:spcPts val="0"/>
              </a:spcBef>
              <a:buNone/>
              <a:defRPr b="0" i="0" sz="900" u="none" cap="none" strike="noStrike">
                <a:solidFill>
                  <a:srgbClr val="864EA9"/>
                </a:solidFill>
                <a:latin typeface="Trebuchet MS"/>
                <a:ea typeface="Trebuchet MS"/>
                <a:cs typeface="Trebuchet MS"/>
                <a:sym typeface="Trebuchet MS"/>
              </a:defRPr>
            </a:lvl5pPr>
            <a:lvl6pPr indent="0" lvl="5" marL="0" marR="0" rtl="0" algn="r">
              <a:spcBef>
                <a:spcPts val="0"/>
              </a:spcBef>
              <a:buNone/>
              <a:defRPr b="0" i="0" sz="900" u="none" cap="none" strike="noStrike">
                <a:solidFill>
                  <a:srgbClr val="864EA9"/>
                </a:solidFill>
                <a:latin typeface="Trebuchet MS"/>
                <a:ea typeface="Trebuchet MS"/>
                <a:cs typeface="Trebuchet MS"/>
                <a:sym typeface="Trebuchet MS"/>
              </a:defRPr>
            </a:lvl6pPr>
            <a:lvl7pPr indent="0" lvl="6" marL="0" marR="0" rtl="0" algn="r">
              <a:spcBef>
                <a:spcPts val="0"/>
              </a:spcBef>
              <a:buNone/>
              <a:defRPr b="0" i="0" sz="900" u="none" cap="none" strike="noStrike">
                <a:solidFill>
                  <a:srgbClr val="864EA9"/>
                </a:solidFill>
                <a:latin typeface="Trebuchet MS"/>
                <a:ea typeface="Trebuchet MS"/>
                <a:cs typeface="Trebuchet MS"/>
                <a:sym typeface="Trebuchet MS"/>
              </a:defRPr>
            </a:lvl7pPr>
            <a:lvl8pPr indent="0" lvl="7" marL="0" marR="0" rtl="0" algn="r">
              <a:spcBef>
                <a:spcPts val="0"/>
              </a:spcBef>
              <a:buNone/>
              <a:defRPr b="0" i="0" sz="900" u="none" cap="none" strike="noStrike">
                <a:solidFill>
                  <a:srgbClr val="864EA9"/>
                </a:solidFill>
                <a:latin typeface="Trebuchet MS"/>
                <a:ea typeface="Trebuchet MS"/>
                <a:cs typeface="Trebuchet MS"/>
                <a:sym typeface="Trebuchet MS"/>
              </a:defRPr>
            </a:lvl8pPr>
            <a:lvl9pPr indent="0" lvl="8" marL="0" marR="0" rtl="0" algn="r">
              <a:spcBef>
                <a:spcPts val="0"/>
              </a:spcBef>
              <a:buNone/>
              <a:defRPr b="0" i="0" sz="900" u="none" cap="none" strike="noStrike">
                <a:solidFill>
                  <a:srgbClr val="864EA9"/>
                </a:solidFill>
                <a:latin typeface="Trebuchet MS"/>
                <a:ea typeface="Trebuchet MS"/>
                <a:cs typeface="Trebuchet MS"/>
                <a:sym typeface="Trebuchet MS"/>
              </a:defRPr>
            </a:lvl9pPr>
          </a:lstStyle>
          <a:p>
            <a:pPr indent="0" lvl="0" marL="0" rtl="0" algn="r">
              <a:spcBef>
                <a:spcPts val="0"/>
              </a:spcBef>
              <a:spcAft>
                <a:spcPts val="0"/>
              </a:spcAft>
              <a:buNone/>
            </a:pPr>
            <a:fld id="{00000000-1234-1234-1234-123412341234}" type="slidenum">
              <a:rPr lang="fr-FR"/>
              <a:t>‹#›</a:t>
            </a:fld>
            <a:endParaRPr/>
          </a:p>
        </p:txBody>
      </p:sp>
      <p:sp>
        <p:nvSpPr>
          <p:cNvPr id="26" name="Google Shape;26;p16"/>
          <p:cNvSpPr/>
          <p:nvPr/>
        </p:nvSpPr>
        <p:spPr>
          <a:xfrm>
            <a:off x="10327217" y="0"/>
            <a:ext cx="914400" cy="1100138"/>
          </a:xfrm>
          <a:prstGeom prst="rect">
            <a:avLst/>
          </a:prstGeom>
          <a:solidFill>
            <a:schemeClr val="accent1"/>
          </a:solidFill>
          <a:ln>
            <a:noFill/>
          </a:ln>
          <a:effectLst>
            <a:outerShdw blurRad="38100" rotWithShape="0" dir="5400000" dist="254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 name="Google Shape;27;p16"/>
          <p:cNvPicPr preferRelativeResize="0"/>
          <p:nvPr/>
        </p:nvPicPr>
        <p:blipFill rotWithShape="1">
          <a:blip r:embed="rId1">
            <a:alphaModFix/>
          </a:blip>
          <a:srcRect b="0" l="0" r="0" t="0"/>
          <a:stretch/>
        </p:blipFill>
        <p:spPr>
          <a:xfrm>
            <a:off x="8784300" y="245696"/>
            <a:ext cx="3057757" cy="45428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9.png"/><Relationship Id="rId9" Type="http://schemas.openxmlformats.org/officeDocument/2006/relationships/image" Target="../media/image16.jpg"/><Relationship Id="rId5" Type="http://schemas.openxmlformats.org/officeDocument/2006/relationships/image" Target="../media/image2.jp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comments" Target="../comments/comment4.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30.jpg"/><Relationship Id="rId10" Type="http://schemas.openxmlformats.org/officeDocument/2006/relationships/image" Target="../media/image32.jpg"/><Relationship Id="rId13" Type="http://schemas.openxmlformats.org/officeDocument/2006/relationships/image" Target="../media/image25.jpg"/><Relationship Id="rId12" Type="http://schemas.openxmlformats.org/officeDocument/2006/relationships/image" Target="../media/image27.jp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jpg"/><Relationship Id="rId4" Type="http://schemas.openxmlformats.org/officeDocument/2006/relationships/image" Target="../media/image4.png"/><Relationship Id="rId9" Type="http://schemas.openxmlformats.org/officeDocument/2006/relationships/image" Target="../media/image33.jpg"/><Relationship Id="rId5" Type="http://schemas.openxmlformats.org/officeDocument/2006/relationships/image" Target="../media/image3.png"/><Relationship Id="rId6" Type="http://schemas.openxmlformats.org/officeDocument/2006/relationships/image" Target="../media/image31.jpg"/><Relationship Id="rId7" Type="http://schemas.openxmlformats.org/officeDocument/2006/relationships/image" Target="../media/image26.jpg"/><Relationship Id="rId8"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5.jpg"/><Relationship Id="rId5" Type="http://schemas.openxmlformats.org/officeDocument/2006/relationships/image" Target="../media/image2.jpg"/><Relationship Id="rId6" Type="http://schemas.openxmlformats.org/officeDocument/2006/relationships/image" Target="../media/image6.jpg"/><Relationship Id="rId7" Type="http://schemas.openxmlformats.org/officeDocument/2006/relationships/image" Target="../media/image19.jpg"/><Relationship Id="rId8"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18.jpg"/><Relationship Id="rId5" Type="http://schemas.openxmlformats.org/officeDocument/2006/relationships/image" Target="../media/image20.jpg"/><Relationship Id="rId6" Type="http://schemas.openxmlformats.org/officeDocument/2006/relationships/image" Target="../media/image1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2.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3.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descr="Une image contenant personne, intérieur, gens, groupe&#10;&#10;Description générée automatiquement" id="163" name="Google Shape;163;p1"/>
          <p:cNvPicPr preferRelativeResize="0"/>
          <p:nvPr/>
        </p:nvPicPr>
        <p:blipFill rotWithShape="1">
          <a:blip r:embed="rId3">
            <a:alphaModFix amt="70000"/>
          </a:blip>
          <a:srcRect b="0" l="0" r="0" t="0"/>
          <a:stretch/>
        </p:blipFill>
        <p:spPr>
          <a:xfrm>
            <a:off x="61557" y="10048"/>
            <a:ext cx="10460375" cy="6973583"/>
          </a:xfrm>
          <a:prstGeom prst="rect">
            <a:avLst/>
          </a:prstGeom>
          <a:noFill/>
          <a:ln>
            <a:noFill/>
          </a:ln>
        </p:spPr>
      </p:pic>
      <p:pic>
        <p:nvPicPr>
          <p:cNvPr id="164" name="Google Shape;164;p1"/>
          <p:cNvPicPr preferRelativeResize="0"/>
          <p:nvPr/>
        </p:nvPicPr>
        <p:blipFill rotWithShape="1">
          <a:blip r:embed="rId4">
            <a:alphaModFix/>
          </a:blip>
          <a:srcRect b="36828" l="78594" r="11159" t="14178"/>
          <a:stretch/>
        </p:blipFill>
        <p:spPr>
          <a:xfrm>
            <a:off x="8803757" y="-10048"/>
            <a:ext cx="3398285" cy="6858000"/>
          </a:xfrm>
          <a:prstGeom prst="rect">
            <a:avLst/>
          </a:prstGeom>
          <a:noFill/>
          <a:ln>
            <a:noFill/>
          </a:ln>
        </p:spPr>
      </p:pic>
      <p:sp>
        <p:nvSpPr>
          <p:cNvPr id="165" name="Google Shape;165;p1"/>
          <p:cNvSpPr txBox="1"/>
          <p:nvPr>
            <p:ph type="ctrTitle"/>
          </p:nvPr>
        </p:nvSpPr>
        <p:spPr>
          <a:xfrm>
            <a:off x="1560515" y="1539544"/>
            <a:ext cx="7479420" cy="1469197"/>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593470"/>
              </a:buClr>
              <a:buSzPts val="2800"/>
              <a:buFont typeface="Trebuchet MS"/>
              <a:buNone/>
            </a:pPr>
            <a:r>
              <a:rPr lang="fr-FR" sz="2800">
                <a:solidFill>
                  <a:srgbClr val="593470"/>
                </a:solidFill>
              </a:rPr>
              <a:t>Journée annuelle des centres de sante Auvergne Rhône-Alpes</a:t>
            </a:r>
            <a:br>
              <a:rPr lang="fr-FR" sz="2800">
                <a:solidFill>
                  <a:srgbClr val="593470"/>
                </a:solidFill>
              </a:rPr>
            </a:br>
            <a:r>
              <a:rPr lang="fr-FR" sz="2800">
                <a:solidFill>
                  <a:srgbClr val="593470"/>
                </a:solidFill>
              </a:rPr>
              <a:t>21 juin 2022</a:t>
            </a:r>
            <a:endParaRPr/>
          </a:p>
        </p:txBody>
      </p:sp>
      <p:sp>
        <p:nvSpPr>
          <p:cNvPr id="166" name="Google Shape;166;p1"/>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900" u="none" cap="none" strike="noStrike">
                <a:solidFill>
                  <a:srgbClr val="898989"/>
                </a:solidFill>
                <a:latin typeface="Arial"/>
                <a:ea typeface="Arial"/>
                <a:cs typeface="Arial"/>
                <a:sym typeface="Arial"/>
              </a:rPr>
              <a:t>‹#›</a:t>
            </a:fld>
            <a:endParaRPr b="0" i="0" sz="900" u="none" cap="none" strike="noStrike">
              <a:solidFill>
                <a:srgbClr val="898989"/>
              </a:solidFill>
              <a:latin typeface="Arial"/>
              <a:ea typeface="Arial"/>
              <a:cs typeface="Arial"/>
              <a:sym typeface="Arial"/>
            </a:endParaRPr>
          </a:p>
        </p:txBody>
      </p:sp>
      <p:pic>
        <p:nvPicPr>
          <p:cNvPr id="167" name="Google Shape;167;p1"/>
          <p:cNvPicPr preferRelativeResize="0"/>
          <p:nvPr/>
        </p:nvPicPr>
        <p:blipFill rotWithShape="1">
          <a:blip r:embed="rId5">
            <a:alphaModFix/>
          </a:blip>
          <a:srcRect b="0" l="0" r="0" t="0"/>
          <a:stretch/>
        </p:blipFill>
        <p:spPr>
          <a:xfrm>
            <a:off x="8160043" y="178592"/>
            <a:ext cx="3847737" cy="762201"/>
          </a:xfrm>
          <a:prstGeom prst="rect">
            <a:avLst/>
          </a:prstGeom>
          <a:noFill/>
          <a:ln>
            <a:noFill/>
          </a:ln>
        </p:spPr>
      </p:pic>
      <p:pic>
        <p:nvPicPr>
          <p:cNvPr id="168" name="Google Shape;168;p1"/>
          <p:cNvPicPr preferRelativeResize="0"/>
          <p:nvPr/>
        </p:nvPicPr>
        <p:blipFill rotWithShape="1">
          <a:blip r:embed="rId6">
            <a:alphaModFix/>
          </a:blip>
          <a:srcRect b="0" l="0" r="0" t="0"/>
          <a:stretch/>
        </p:blipFill>
        <p:spPr>
          <a:xfrm>
            <a:off x="8819036" y="6170650"/>
            <a:ext cx="1797603" cy="687350"/>
          </a:xfrm>
          <a:prstGeom prst="rect">
            <a:avLst/>
          </a:prstGeom>
          <a:noFill/>
          <a:ln>
            <a:noFill/>
          </a:ln>
        </p:spPr>
      </p:pic>
      <p:pic>
        <p:nvPicPr>
          <p:cNvPr id="169" name="Google Shape;169;p1"/>
          <p:cNvPicPr preferRelativeResize="0"/>
          <p:nvPr/>
        </p:nvPicPr>
        <p:blipFill rotWithShape="1">
          <a:blip r:embed="rId7">
            <a:alphaModFix/>
          </a:blip>
          <a:srcRect b="0" l="0" r="0" t="0"/>
          <a:stretch/>
        </p:blipFill>
        <p:spPr>
          <a:xfrm>
            <a:off x="10627359" y="6168255"/>
            <a:ext cx="1034618" cy="689745"/>
          </a:xfrm>
          <a:prstGeom prst="rect">
            <a:avLst/>
          </a:prstGeom>
          <a:noFill/>
          <a:ln>
            <a:noFill/>
          </a:ln>
        </p:spPr>
      </p:pic>
      <p:pic>
        <p:nvPicPr>
          <p:cNvPr id="170" name="Google Shape;170;p1"/>
          <p:cNvPicPr preferRelativeResize="0"/>
          <p:nvPr/>
        </p:nvPicPr>
        <p:blipFill rotWithShape="1">
          <a:blip r:embed="rId8">
            <a:alphaModFix/>
          </a:blip>
          <a:srcRect b="36439" l="51923" r="44450" t="15345"/>
          <a:stretch/>
        </p:blipFill>
        <p:spPr>
          <a:xfrm>
            <a:off x="0" y="0"/>
            <a:ext cx="1216740" cy="6858000"/>
          </a:xfrm>
          <a:prstGeom prst="rect">
            <a:avLst/>
          </a:prstGeom>
          <a:noFill/>
          <a:ln>
            <a:noFill/>
          </a:ln>
        </p:spPr>
      </p:pic>
      <p:pic>
        <p:nvPicPr>
          <p:cNvPr id="171" name="Google Shape;171;p1"/>
          <p:cNvPicPr preferRelativeResize="0"/>
          <p:nvPr/>
        </p:nvPicPr>
        <p:blipFill rotWithShape="1">
          <a:blip r:embed="rId9">
            <a:alphaModFix/>
          </a:blip>
          <a:srcRect b="0" l="78803" r="0" t="72713"/>
          <a:stretch/>
        </p:blipFill>
        <p:spPr>
          <a:xfrm>
            <a:off x="8612497" y="5390707"/>
            <a:ext cx="854877" cy="733645"/>
          </a:xfrm>
          <a:prstGeom prst="rect">
            <a:avLst/>
          </a:prstGeom>
          <a:noFill/>
          <a:ln>
            <a:noFill/>
          </a:ln>
        </p:spPr>
      </p:pic>
      <p:pic>
        <p:nvPicPr>
          <p:cNvPr id="172" name="Google Shape;172;p1"/>
          <p:cNvPicPr preferRelativeResize="0"/>
          <p:nvPr/>
        </p:nvPicPr>
        <p:blipFill rotWithShape="1">
          <a:blip r:embed="rId9">
            <a:alphaModFix/>
          </a:blip>
          <a:srcRect b="0" l="78803" r="0" t="72713"/>
          <a:stretch/>
        </p:blipFill>
        <p:spPr>
          <a:xfrm rot="1313296">
            <a:off x="9065325" y="5231225"/>
            <a:ext cx="660774" cy="567068"/>
          </a:xfrm>
          <a:prstGeom prst="rect">
            <a:avLst/>
          </a:prstGeom>
          <a:noFill/>
          <a:ln>
            <a:noFill/>
          </a:ln>
        </p:spPr>
      </p:pic>
      <p:sp>
        <p:nvSpPr>
          <p:cNvPr id="173" name="Google Shape;173;p1"/>
          <p:cNvSpPr txBox="1"/>
          <p:nvPr/>
        </p:nvSpPr>
        <p:spPr>
          <a:xfrm>
            <a:off x="2311446" y="462746"/>
            <a:ext cx="5960595" cy="996286"/>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lt1"/>
              </a:buClr>
              <a:buSzPts val="3600"/>
              <a:buFont typeface="Trebuchet MS"/>
              <a:buNone/>
            </a:pPr>
            <a:r>
              <a:rPr b="0" i="0" lang="fr-FR" sz="3600" u="none" cap="none" strike="noStrike">
                <a:solidFill>
                  <a:schemeClr val="lt1"/>
                </a:solidFill>
                <a:latin typeface="Trebuchet MS"/>
                <a:ea typeface="Trebuchet MS"/>
                <a:cs typeface="Trebuchet MS"/>
                <a:sym typeface="Trebuchet MS"/>
              </a:rPr>
              <a:t>Les actes de la journée</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9"/>
          <p:cNvSpPr txBox="1"/>
          <p:nvPr>
            <p:ph type="title"/>
          </p:nvPr>
        </p:nvSpPr>
        <p:spPr>
          <a:xfrm>
            <a:off x="317753" y="227754"/>
            <a:ext cx="8275150" cy="1394152"/>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864EA9"/>
              </a:buClr>
              <a:buSzPts val="2000"/>
              <a:buFont typeface="Trebuchet MS"/>
              <a:buNone/>
            </a:pPr>
            <a:r>
              <a:rPr lang="fr-FR" sz="2000"/>
              <a:t>At3. Prise en charge des publics vulnérables : quels outils à disposition des centres ? Retour d’expérience d’un centre de santé</a:t>
            </a:r>
            <a:br>
              <a:rPr lang="fr-FR" sz="2800"/>
            </a:br>
            <a:r>
              <a:rPr lang="fr-FR" sz="1400"/>
              <a:t>Animation par Benjamin Dubet et Camille Delest  -  Santé commune</a:t>
            </a:r>
            <a:endParaRPr/>
          </a:p>
        </p:txBody>
      </p:sp>
      <p:sp>
        <p:nvSpPr>
          <p:cNvPr id="268" name="Google Shape;268;p9"/>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269" name="Google Shape;269;p9"/>
          <p:cNvSpPr txBox="1"/>
          <p:nvPr/>
        </p:nvSpPr>
        <p:spPr>
          <a:xfrm>
            <a:off x="5277910" y="1973784"/>
            <a:ext cx="4698600" cy="215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rgbClr val="593470"/>
                </a:solidFill>
                <a:latin typeface="Trebuchet MS"/>
                <a:ea typeface="Trebuchet MS"/>
                <a:cs typeface="Trebuchet MS"/>
                <a:sym typeface="Trebuchet MS"/>
              </a:rPr>
              <a:t>Bonnes pratiques :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Temps </a:t>
            </a:r>
            <a:r>
              <a:rPr lang="fr-FR">
                <a:solidFill>
                  <a:schemeClr val="dk1"/>
                </a:solidFill>
                <a:latin typeface="Trebuchet MS"/>
                <a:ea typeface="Trebuchet MS"/>
                <a:cs typeface="Trebuchet MS"/>
                <a:sym typeface="Trebuchet MS"/>
              </a:rPr>
              <a:t>pluri professionnels</a:t>
            </a:r>
            <a:r>
              <a:rPr lang="fr-FR" sz="1400">
                <a:solidFill>
                  <a:schemeClr val="dk1"/>
                </a:solidFill>
                <a:latin typeface="Trebuchet MS"/>
                <a:ea typeface="Trebuchet MS"/>
                <a:cs typeface="Trebuchet MS"/>
                <a:sym typeface="Trebuchet MS"/>
              </a:rPr>
              <a:t> dédiés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Liens entre l’accueil et la médiation</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b="1" lang="fr-FR" sz="1600">
                <a:solidFill>
                  <a:srgbClr val="593470"/>
                </a:solidFill>
                <a:latin typeface="Trebuchet MS"/>
                <a:ea typeface="Trebuchet MS"/>
                <a:cs typeface="Trebuchet MS"/>
                <a:sym typeface="Trebuchet MS"/>
              </a:rPr>
              <a:t>Difficultés rencontrées :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Comment mobiliser pour les ateliers collectifs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Importance de connaître le maillage territorial</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Comment choisir le profil de médiateur</a:t>
            </a:r>
            <a:endParaRPr/>
          </a:p>
          <a:p>
            <a:pPr indent="-196850" lvl="0" marL="285750" marR="0" rtl="0" algn="l">
              <a:spcBef>
                <a:spcPts val="0"/>
              </a:spcBef>
              <a:spcAft>
                <a:spcPts val="0"/>
              </a:spcAft>
              <a:buClr>
                <a:schemeClr val="dk1"/>
              </a:buClr>
              <a:buSzPts val="1400"/>
              <a:buFont typeface="Arial"/>
              <a:buNone/>
            </a:pPr>
            <a:r>
              <a:t/>
            </a:r>
            <a:endParaRPr sz="1400">
              <a:solidFill>
                <a:schemeClr val="dk1"/>
              </a:solidFill>
              <a:latin typeface="Trebuchet MS"/>
              <a:ea typeface="Trebuchet MS"/>
              <a:cs typeface="Trebuchet MS"/>
              <a:sym typeface="Trebuchet MS"/>
            </a:endParaRPr>
          </a:p>
        </p:txBody>
      </p:sp>
      <p:sp>
        <p:nvSpPr>
          <p:cNvPr id="270" name="Google Shape;270;p9"/>
          <p:cNvSpPr txBox="1"/>
          <p:nvPr/>
        </p:nvSpPr>
        <p:spPr>
          <a:xfrm>
            <a:off x="487970" y="5065575"/>
            <a:ext cx="5429250" cy="523220"/>
          </a:xfrm>
          <a:prstGeom prst="rect">
            <a:avLst/>
          </a:prstGeom>
          <a:solidFill>
            <a:srgbClr val="DDCC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864EA9"/>
                </a:solidFill>
                <a:latin typeface="Trebuchet MS"/>
                <a:ea typeface="Trebuchet MS"/>
                <a:cs typeface="Trebuchet MS"/>
                <a:sym typeface="Trebuchet MS"/>
              </a:rPr>
              <a:t>Perspectives pour le GRCS</a:t>
            </a:r>
            <a:endParaRPr/>
          </a:p>
          <a:p>
            <a:pPr indent="-285750" lvl="0" marL="285750" marR="0" rtl="0" algn="l">
              <a:spcBef>
                <a:spcPts val="0"/>
              </a:spcBef>
              <a:spcAft>
                <a:spcPts val="0"/>
              </a:spcAft>
              <a:buClr>
                <a:srgbClr val="3F3F3F"/>
              </a:buClr>
              <a:buSzPts val="1400"/>
              <a:buFont typeface="Arial"/>
              <a:buChar char="•"/>
            </a:pPr>
            <a:r>
              <a:rPr lang="fr-FR" sz="1400">
                <a:solidFill>
                  <a:srgbClr val="3F3F3F"/>
                </a:solidFill>
                <a:latin typeface="Trebuchet MS"/>
                <a:ea typeface="Trebuchet MS"/>
                <a:cs typeface="Trebuchet MS"/>
                <a:sym typeface="Trebuchet MS"/>
              </a:rPr>
              <a:t>Formation en science humaine et sociale sur la vulnérabilité ?</a:t>
            </a:r>
            <a:endParaRPr sz="1400">
              <a:solidFill>
                <a:srgbClr val="3F3F3F"/>
              </a:solidFill>
              <a:latin typeface="Trebuchet MS"/>
              <a:ea typeface="Trebuchet MS"/>
              <a:cs typeface="Trebuchet MS"/>
              <a:sym typeface="Trebuchet MS"/>
            </a:endParaRPr>
          </a:p>
        </p:txBody>
      </p:sp>
      <p:sp>
        <p:nvSpPr>
          <p:cNvPr id="271" name="Google Shape;271;p9"/>
          <p:cNvSpPr txBox="1"/>
          <p:nvPr/>
        </p:nvSpPr>
        <p:spPr>
          <a:xfrm>
            <a:off x="487970" y="5779756"/>
            <a:ext cx="5429250" cy="523220"/>
          </a:xfrm>
          <a:prstGeom prst="rect">
            <a:avLst/>
          </a:prstGeom>
          <a:solidFill>
            <a:srgbClr val="CDCC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864EA9"/>
                </a:solidFill>
                <a:latin typeface="Trebuchet MS"/>
                <a:ea typeface="Trebuchet MS"/>
                <a:cs typeface="Trebuchet MS"/>
                <a:sym typeface="Trebuchet MS"/>
              </a:rPr>
              <a:t>Perspectives pour les centres</a:t>
            </a:r>
            <a:endParaRPr/>
          </a:p>
          <a:p>
            <a:pPr indent="-285750" lvl="0" marL="285750" marR="0" rtl="0" algn="l">
              <a:spcBef>
                <a:spcPts val="0"/>
              </a:spcBef>
              <a:spcAft>
                <a:spcPts val="0"/>
              </a:spcAft>
              <a:buClr>
                <a:srgbClr val="3F3F3F"/>
              </a:buClr>
              <a:buSzPts val="1400"/>
              <a:buFont typeface="Arial"/>
              <a:buChar char="•"/>
            </a:pPr>
            <a:r>
              <a:rPr lang="fr-FR" sz="1400">
                <a:solidFill>
                  <a:srgbClr val="3F3F3F"/>
                </a:solidFill>
                <a:latin typeface="Trebuchet MS"/>
                <a:ea typeface="Trebuchet MS"/>
                <a:cs typeface="Trebuchet MS"/>
                <a:sym typeface="Trebuchet MS"/>
              </a:rPr>
              <a:t>Travail autour du référentiel HAS</a:t>
            </a:r>
            <a:endParaRPr/>
          </a:p>
        </p:txBody>
      </p:sp>
      <p:pic>
        <p:nvPicPr>
          <p:cNvPr descr="Une image contenant personne, groupe, gens, restaurant&#10;&#10;Description générée automatiquement" id="272" name="Google Shape;272;p9"/>
          <p:cNvPicPr preferRelativeResize="0"/>
          <p:nvPr/>
        </p:nvPicPr>
        <p:blipFill rotWithShape="1">
          <a:blip r:embed="rId3">
            <a:alphaModFix/>
          </a:blip>
          <a:srcRect b="0" l="0" r="0" t="0"/>
          <a:stretch/>
        </p:blipFill>
        <p:spPr>
          <a:xfrm>
            <a:off x="487970" y="1840844"/>
            <a:ext cx="4309280" cy="287285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10"/>
          <p:cNvSpPr txBox="1"/>
          <p:nvPr>
            <p:ph type="title"/>
          </p:nvPr>
        </p:nvSpPr>
        <p:spPr>
          <a:xfrm>
            <a:off x="293621" y="379970"/>
            <a:ext cx="9136982" cy="891654"/>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rgbClr val="864EA9"/>
              </a:buClr>
              <a:buSzPct val="100000"/>
              <a:buFont typeface="Trebuchet MS"/>
              <a:buNone/>
            </a:pPr>
            <a:r>
              <a:rPr lang="fr-FR" sz="2200"/>
              <a:t>At4.CPTS : quelles implications des centres de santé</a:t>
            </a:r>
            <a:br>
              <a:rPr lang="fr-FR" sz="3100"/>
            </a:br>
            <a:r>
              <a:rPr b="0" i="0" lang="fr-FR" sz="1800" u="none" strike="noStrike">
                <a:solidFill>
                  <a:srgbClr val="593470"/>
                </a:solidFill>
                <a:latin typeface="Trebuchet MS"/>
                <a:ea typeface="Trebuchet MS"/>
                <a:cs typeface="Trebuchet MS"/>
                <a:sym typeface="Trebuchet MS"/>
              </a:rPr>
              <a:t> Animé par Cyril Plasse</a:t>
            </a:r>
            <a:r>
              <a:rPr lang="fr-FR" sz="1800">
                <a:solidFill>
                  <a:srgbClr val="593470"/>
                </a:solidFill>
                <a:latin typeface="Trebuchet MS"/>
                <a:ea typeface="Trebuchet MS"/>
                <a:cs typeface="Trebuchet MS"/>
                <a:sym typeface="Trebuchet MS"/>
              </a:rPr>
              <a:t>, </a:t>
            </a:r>
            <a:r>
              <a:rPr b="0" i="0" lang="fr-FR" sz="1800" u="none" strike="noStrike">
                <a:solidFill>
                  <a:srgbClr val="593470"/>
                </a:solidFill>
                <a:latin typeface="Trebuchet MS"/>
                <a:ea typeface="Trebuchet MS"/>
                <a:cs typeface="Trebuchet MS"/>
                <a:sym typeface="Trebuchet MS"/>
              </a:rPr>
              <a:t>prestataire GRCS, avec la présence de Maxime Bertolini, Directeur CPTS Sud-Grenoblois et Marion Darlay, coordinatrice Femasaura</a:t>
            </a:r>
            <a:br>
              <a:rPr lang="fr-FR" sz="3600"/>
            </a:br>
            <a:endParaRPr/>
          </a:p>
        </p:txBody>
      </p:sp>
      <p:sp>
        <p:nvSpPr>
          <p:cNvPr id="278" name="Google Shape;278;p10"/>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279" name="Google Shape;279;p10"/>
          <p:cNvSpPr txBox="1"/>
          <p:nvPr/>
        </p:nvSpPr>
        <p:spPr>
          <a:xfrm>
            <a:off x="678522" y="1566733"/>
            <a:ext cx="8597898" cy="5134867"/>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i="1" lang="fr-FR" sz="1200">
                <a:solidFill>
                  <a:schemeClr val="dk1"/>
                </a:solidFill>
                <a:latin typeface="Trebuchet MS"/>
                <a:ea typeface="Trebuchet MS"/>
                <a:cs typeface="Trebuchet MS"/>
                <a:sym typeface="Trebuchet MS"/>
              </a:rPr>
              <a:t>1/ Peut-on adhérer à 2 CPTS à la fois ?</a:t>
            </a:r>
            <a:endParaRPr b="1" sz="1200">
              <a:solidFill>
                <a:schemeClr val="dk1"/>
              </a:solidFill>
              <a:latin typeface="Trebuchet MS"/>
              <a:ea typeface="Trebuchet MS"/>
              <a:cs typeface="Trebuchet MS"/>
              <a:sym typeface="Trebuchet MS"/>
            </a:endParaRPr>
          </a:p>
          <a:p>
            <a:pPr indent="0" lvl="0" marL="0" marR="0" rtl="0" algn="l">
              <a:lnSpc>
                <a:spcPct val="107000"/>
              </a:lnSpc>
              <a:spcBef>
                <a:spcPts val="800"/>
              </a:spcBef>
              <a:spcAft>
                <a:spcPts val="0"/>
              </a:spcAft>
              <a:buNone/>
            </a:pPr>
            <a:r>
              <a:rPr lang="fr-FR" sz="1200">
                <a:solidFill>
                  <a:schemeClr val="dk1"/>
                </a:solidFill>
                <a:latin typeface="Trebuchet MS"/>
                <a:ea typeface="Trebuchet MS"/>
                <a:cs typeface="Trebuchet MS"/>
                <a:sym typeface="Trebuchet MS"/>
              </a:rPr>
              <a:t>Oui, tout à fait, c’est notamment le cas de gestionnaires qui ont des centres sur des territoires différents de CPTS ou encore de centres dont une antenne se situerait sur un autre territoire de CPTS que le centre principal. </a:t>
            </a:r>
            <a:endParaRPr/>
          </a:p>
          <a:p>
            <a:pPr indent="0" lvl="0" marL="0" marR="0" rtl="0" algn="l">
              <a:lnSpc>
                <a:spcPct val="107000"/>
              </a:lnSpc>
              <a:spcBef>
                <a:spcPts val="800"/>
              </a:spcBef>
              <a:spcAft>
                <a:spcPts val="0"/>
              </a:spcAft>
              <a:buNone/>
            </a:pPr>
            <a:r>
              <a:rPr lang="fr-FR" sz="1200">
                <a:solidFill>
                  <a:schemeClr val="dk1"/>
                </a:solidFill>
                <a:latin typeface="Trebuchet MS"/>
                <a:ea typeface="Trebuchet MS"/>
                <a:cs typeface="Trebuchet MS"/>
                <a:sym typeface="Trebuchet MS"/>
              </a:rPr>
              <a:t>A noter qu’il y aura probablement des difficultés accrues car : </a:t>
            </a:r>
            <a:endParaRPr/>
          </a:p>
          <a:p>
            <a:pPr indent="-342900" lvl="0" marL="342900" marR="0" rtl="0" algn="l">
              <a:lnSpc>
                <a:spcPct val="107000"/>
              </a:lnSpc>
              <a:spcBef>
                <a:spcPts val="800"/>
              </a:spcBef>
              <a:spcAft>
                <a:spcPts val="0"/>
              </a:spcAft>
              <a:buClr>
                <a:schemeClr val="dk1"/>
              </a:buClr>
              <a:buSzPts val="1200"/>
              <a:buFont typeface="Noto Sans Symbols"/>
              <a:buChar char="⇨"/>
            </a:pPr>
            <a:r>
              <a:rPr lang="fr-FR" sz="1200">
                <a:solidFill>
                  <a:schemeClr val="dk1"/>
                </a:solidFill>
                <a:latin typeface="Trebuchet MS"/>
                <a:ea typeface="Trebuchet MS"/>
                <a:cs typeface="Trebuchet MS"/>
                <a:sym typeface="Trebuchet MS"/>
              </a:rPr>
              <a:t>Nécessite une mobilisation 2 fois plus importante car du personnel devra s’investir dans les 2 CPTS</a:t>
            </a:r>
            <a:endParaRPr/>
          </a:p>
          <a:p>
            <a:pPr indent="-342900" lvl="0" marL="342900" marR="0" rtl="0" algn="l">
              <a:lnSpc>
                <a:spcPct val="107000"/>
              </a:lnSpc>
              <a:spcBef>
                <a:spcPts val="0"/>
              </a:spcBef>
              <a:spcAft>
                <a:spcPts val="0"/>
              </a:spcAft>
              <a:buClr>
                <a:schemeClr val="dk1"/>
              </a:buClr>
              <a:buSzPts val="1200"/>
              <a:buFont typeface="Noto Sans Symbols"/>
              <a:buChar char="⇨"/>
            </a:pPr>
            <a:r>
              <a:rPr lang="fr-FR" sz="1200">
                <a:solidFill>
                  <a:schemeClr val="dk1"/>
                </a:solidFill>
                <a:latin typeface="Trebuchet MS"/>
                <a:ea typeface="Trebuchet MS"/>
                <a:cs typeface="Trebuchet MS"/>
                <a:sym typeface="Trebuchet MS"/>
              </a:rPr>
              <a:t>Les protocoles établis par les 2 CPTS seront sûrement différents et pourraient parfois être incompatibles.</a:t>
            </a:r>
            <a:endParaRPr/>
          </a:p>
          <a:p>
            <a:pPr indent="0" lvl="0" marL="457200" marR="0" rtl="0" algn="l">
              <a:lnSpc>
                <a:spcPct val="107000"/>
              </a:lnSpc>
              <a:spcBef>
                <a:spcPts val="0"/>
              </a:spcBef>
              <a:spcAft>
                <a:spcPts val="0"/>
              </a:spcAft>
              <a:buNone/>
            </a:pPr>
            <a:r>
              <a:rPr b="1" lang="fr-FR" sz="1200">
                <a:solidFill>
                  <a:schemeClr val="dk1"/>
                </a:solidFill>
                <a:latin typeface="Trebuchet MS"/>
                <a:ea typeface="Trebuchet MS"/>
                <a:cs typeface="Trebuchet MS"/>
                <a:sym typeface="Trebuchet MS"/>
              </a:rPr>
              <a:t> </a:t>
            </a:r>
            <a:endParaRPr/>
          </a:p>
          <a:p>
            <a:pPr indent="0" lvl="0" marL="0" marR="0" rtl="0" algn="l">
              <a:lnSpc>
                <a:spcPct val="107000"/>
              </a:lnSpc>
              <a:spcBef>
                <a:spcPts val="800"/>
              </a:spcBef>
              <a:spcAft>
                <a:spcPts val="0"/>
              </a:spcAft>
              <a:buNone/>
            </a:pPr>
            <a:r>
              <a:rPr b="1" i="1" lang="fr-FR" sz="1200">
                <a:solidFill>
                  <a:schemeClr val="dk1"/>
                </a:solidFill>
                <a:latin typeface="Trebuchet MS"/>
                <a:ea typeface="Trebuchet MS"/>
                <a:cs typeface="Trebuchet MS"/>
                <a:sym typeface="Trebuchet MS"/>
              </a:rPr>
              <a:t>2/ Comment animer les acteurs du territoire pour créer une CPTS, comment les mobiliser ?</a:t>
            </a:r>
            <a:endParaRPr b="1" sz="1200">
              <a:solidFill>
                <a:schemeClr val="dk1"/>
              </a:solidFill>
              <a:latin typeface="Trebuchet MS"/>
              <a:ea typeface="Trebuchet MS"/>
              <a:cs typeface="Trebuchet MS"/>
              <a:sym typeface="Trebuchet MS"/>
            </a:endParaRPr>
          </a:p>
          <a:p>
            <a:pPr indent="-342900" lvl="0" marL="342900" marR="0" rtl="0" algn="l">
              <a:lnSpc>
                <a:spcPct val="107000"/>
              </a:lnSpc>
              <a:spcBef>
                <a:spcPts val="80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Il y a un enjeu de représentativité de la CPTS car certaines institutions demandent de mobiliser suffisamment d’acteurs du territoire pour créer la CPTS, un pourcentage minimum de représentativité du total des professionnels de santé du territoire est parfois demandé. </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C’est important de mobiliser au moment de la rédaction du pré-projet (ou lettre d’intention).</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A travers un certain nombre de réunions invitant tous les acteurs du territoire, de professionnels à professionnels, il y aura beaucoup de pédagogie à faire en expliquant ce que peut apporter une CPTS, en rappelant certains points clés :</a:t>
            </a:r>
            <a:endParaRPr/>
          </a:p>
          <a:p>
            <a:pPr indent="-285750" lvl="1" marL="742950" marR="0" rtl="0" algn="l">
              <a:lnSpc>
                <a:spcPct val="107000"/>
              </a:lnSpc>
              <a:spcBef>
                <a:spcPts val="0"/>
              </a:spcBef>
              <a:spcAft>
                <a:spcPts val="0"/>
              </a:spcAft>
              <a:buClr>
                <a:schemeClr val="dk1"/>
              </a:buClr>
              <a:buSzPts val="1200"/>
              <a:buFont typeface="Courier New"/>
              <a:buChar char="o"/>
            </a:pPr>
            <a:r>
              <a:rPr b="0" i="0" lang="fr-FR" sz="1200" u="none" cap="none" strike="noStrike">
                <a:solidFill>
                  <a:schemeClr val="dk1"/>
                </a:solidFill>
                <a:latin typeface="Trebuchet MS"/>
                <a:ea typeface="Trebuchet MS"/>
                <a:cs typeface="Trebuchet MS"/>
                <a:sym typeface="Trebuchet MS"/>
              </a:rPr>
              <a:t>« C’est nous qui allons décider de notre organisation »</a:t>
            </a:r>
            <a:endParaRPr/>
          </a:p>
          <a:p>
            <a:pPr indent="-285750" lvl="1" marL="742950" marR="0" rtl="0" algn="l">
              <a:lnSpc>
                <a:spcPct val="107000"/>
              </a:lnSpc>
              <a:spcBef>
                <a:spcPts val="0"/>
              </a:spcBef>
              <a:spcAft>
                <a:spcPts val="0"/>
              </a:spcAft>
              <a:buClr>
                <a:schemeClr val="dk1"/>
              </a:buClr>
              <a:buSzPts val="1200"/>
              <a:buFont typeface="Courier New"/>
              <a:buChar char="o"/>
            </a:pPr>
            <a:r>
              <a:rPr b="0" i="0" lang="fr-FR" sz="1200" u="none" cap="none" strike="noStrike">
                <a:solidFill>
                  <a:schemeClr val="dk1"/>
                </a:solidFill>
                <a:latin typeface="Trebuchet MS"/>
                <a:ea typeface="Trebuchet MS"/>
                <a:cs typeface="Trebuchet MS"/>
                <a:sym typeface="Trebuchet MS"/>
              </a:rPr>
              <a:t>« C’est notre outil, on va avoir des moyens pour travailler ensemble. »</a:t>
            </a:r>
            <a:endParaRPr/>
          </a:p>
          <a:p>
            <a:pPr indent="-285750" lvl="1" marL="742950" marR="0" rtl="0" algn="l">
              <a:lnSpc>
                <a:spcPct val="107000"/>
              </a:lnSpc>
              <a:spcBef>
                <a:spcPts val="0"/>
              </a:spcBef>
              <a:spcAft>
                <a:spcPts val="0"/>
              </a:spcAft>
              <a:buClr>
                <a:schemeClr val="dk1"/>
              </a:buClr>
              <a:buSzPts val="1200"/>
              <a:buFont typeface="Courier New"/>
              <a:buChar char="o"/>
            </a:pPr>
            <a:r>
              <a:rPr b="0" i="0" lang="fr-FR" sz="1200" u="none" cap="none" strike="noStrike">
                <a:solidFill>
                  <a:schemeClr val="dk1"/>
                </a:solidFill>
                <a:latin typeface="Trebuchet MS"/>
                <a:ea typeface="Trebuchet MS"/>
                <a:cs typeface="Trebuchet MS"/>
                <a:sym typeface="Trebuchet MS"/>
              </a:rPr>
              <a:t>« On ne crée pas une institution. »</a:t>
            </a:r>
            <a:endParaRPr/>
          </a:p>
          <a:p>
            <a:pPr indent="-285750" lvl="1" marL="742950" marR="0" rtl="0" algn="l">
              <a:lnSpc>
                <a:spcPct val="107000"/>
              </a:lnSpc>
              <a:spcBef>
                <a:spcPts val="0"/>
              </a:spcBef>
              <a:spcAft>
                <a:spcPts val="0"/>
              </a:spcAft>
              <a:buClr>
                <a:schemeClr val="dk1"/>
              </a:buClr>
              <a:buSzPts val="1200"/>
              <a:buFont typeface="Courier New"/>
              <a:buChar char="o"/>
            </a:pPr>
            <a:r>
              <a:rPr b="0" i="0" lang="fr-FR" sz="1200" u="none" cap="none" strike="noStrike">
                <a:solidFill>
                  <a:schemeClr val="dk1"/>
                </a:solidFill>
                <a:latin typeface="Trebuchet MS"/>
                <a:ea typeface="Trebuchet MS"/>
                <a:cs typeface="Trebuchet MS"/>
                <a:sym typeface="Trebuchet MS"/>
              </a:rPr>
              <a:t>« Il n’y a pas d’obligation à maintenir ce dispositif sur une durée infinie, on peut très bien le stopper si les conditions ne sont pas réunies pour continuer nos missions. »</a:t>
            </a:r>
            <a:endParaRPr/>
          </a:p>
          <a:p>
            <a:pPr indent="-285750" lvl="1" marL="742950" marR="0" rtl="0" algn="l">
              <a:lnSpc>
                <a:spcPct val="107000"/>
              </a:lnSpc>
              <a:spcBef>
                <a:spcPts val="0"/>
              </a:spcBef>
              <a:spcAft>
                <a:spcPts val="0"/>
              </a:spcAft>
              <a:buClr>
                <a:schemeClr val="dk1"/>
              </a:buClr>
              <a:buSzPts val="1200"/>
              <a:buFont typeface="Courier New"/>
              <a:buChar char="o"/>
            </a:pPr>
            <a:r>
              <a:rPr b="0" i="0" lang="fr-FR" sz="1200" u="none" cap="none" strike="noStrike">
                <a:solidFill>
                  <a:schemeClr val="dk1"/>
                </a:solidFill>
                <a:latin typeface="Trebuchet MS"/>
                <a:ea typeface="Trebuchet MS"/>
                <a:cs typeface="Trebuchet MS"/>
                <a:sym typeface="Trebuchet MS"/>
              </a:rPr>
              <a:t>« Votre fonctionnement individuel ne sera pas vraiment impacté, c’est la coordination du parcours-patient qui sera facilité ». </a:t>
            </a:r>
            <a:endParaRPr/>
          </a:p>
          <a:p>
            <a:pPr indent="0" lvl="0" marL="0" marR="0" rtl="0" algn="l">
              <a:spcBef>
                <a:spcPts val="800"/>
              </a:spcBef>
              <a:spcAft>
                <a:spcPts val="0"/>
              </a:spcAft>
              <a:buNone/>
            </a:pPr>
            <a:r>
              <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1"/>
          <p:cNvSpPr txBox="1"/>
          <p:nvPr>
            <p:ph type="title"/>
          </p:nvPr>
        </p:nvSpPr>
        <p:spPr>
          <a:xfrm>
            <a:off x="457959" y="465157"/>
            <a:ext cx="9382077" cy="891654"/>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864EA9"/>
              </a:buClr>
              <a:buSzPts val="2000"/>
              <a:buFont typeface="Trebuchet MS"/>
              <a:buNone/>
            </a:pPr>
            <a:r>
              <a:rPr lang="fr-FR" sz="2000"/>
              <a:t>At4.CPTS : quelles implications des centres de santé</a:t>
            </a:r>
            <a:endParaRPr/>
          </a:p>
        </p:txBody>
      </p:sp>
      <p:sp>
        <p:nvSpPr>
          <p:cNvPr id="285" name="Google Shape;285;p11"/>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286" name="Google Shape;286;p11"/>
          <p:cNvSpPr txBox="1"/>
          <p:nvPr/>
        </p:nvSpPr>
        <p:spPr>
          <a:xfrm>
            <a:off x="678522" y="1248806"/>
            <a:ext cx="8597898" cy="5144037"/>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lang="fr-FR" sz="1200">
                <a:solidFill>
                  <a:schemeClr val="dk1"/>
                </a:solidFill>
                <a:latin typeface="Trebuchet MS"/>
                <a:ea typeface="Trebuchet MS"/>
                <a:cs typeface="Trebuchet MS"/>
                <a:sym typeface="Trebuchet MS"/>
              </a:rPr>
              <a:t> </a:t>
            </a:r>
            <a:r>
              <a:rPr b="1" i="1" lang="fr-FR" sz="1200">
                <a:solidFill>
                  <a:schemeClr val="dk1"/>
                </a:solidFill>
                <a:latin typeface="Trebuchet MS"/>
                <a:ea typeface="Trebuchet MS"/>
                <a:cs typeface="Trebuchet MS"/>
                <a:sym typeface="Trebuchet MS"/>
              </a:rPr>
              <a:t>3/ Quels sont les bénéfices pour les CDS à intégrer une CPTS ?</a:t>
            </a:r>
            <a:endParaRPr b="1" sz="1200">
              <a:solidFill>
                <a:schemeClr val="dk1"/>
              </a:solidFill>
              <a:latin typeface="Trebuchet MS"/>
              <a:ea typeface="Trebuchet MS"/>
              <a:cs typeface="Trebuchet MS"/>
              <a:sym typeface="Trebuchet MS"/>
            </a:endParaRPr>
          </a:p>
          <a:p>
            <a:pPr indent="-342900" lvl="0" marL="342900" marR="0" rtl="0" algn="l">
              <a:lnSpc>
                <a:spcPct val="107000"/>
              </a:lnSpc>
              <a:spcBef>
                <a:spcPts val="80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Faciliter la coordination-patient, donner des possibilités d’orientation à vos patients.</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Profiter de protocoles de prise en charge des patients qui vont au-delà de ceux mis en place dans le CDS.</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Connaître ce qui existe comme offre de soin et de prévention sur le territoire.</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Dès qu’un nouveau dispositif se crée sur le territoire, il pourra être immédiatement relayé aux acteurs de la CPTS qui pourront l’utiliser rapidement. </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Améliorer la visibilité du centre.</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Participer à des actions de prévention collectives allant au-delà du CDS. </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Intégrer un projet collaboratif entre les différents acteurs de la CPTS comme par exemple des stages tournant de jeunes médecins auprès de différents médecins de la CPTS (exemple de la CPTS Sud-Est Grenoblois)</a:t>
            </a:r>
            <a:endParaRPr/>
          </a:p>
          <a:p>
            <a:pPr indent="0" lvl="0" marL="0" marR="0" rtl="0" algn="l">
              <a:lnSpc>
                <a:spcPct val="107000"/>
              </a:lnSpc>
              <a:spcBef>
                <a:spcPts val="800"/>
              </a:spcBef>
              <a:spcAft>
                <a:spcPts val="0"/>
              </a:spcAft>
              <a:buNone/>
            </a:pPr>
            <a:r>
              <a:rPr lang="fr-FR" sz="1200">
                <a:solidFill>
                  <a:schemeClr val="dk1"/>
                </a:solidFill>
                <a:latin typeface="Trebuchet MS"/>
                <a:ea typeface="Trebuchet MS"/>
                <a:cs typeface="Trebuchet MS"/>
                <a:sym typeface="Trebuchet MS"/>
              </a:rPr>
              <a:t> </a:t>
            </a:r>
            <a:endParaRPr/>
          </a:p>
          <a:p>
            <a:pPr indent="0" lvl="0" marL="0" marR="0" rtl="0" algn="l">
              <a:lnSpc>
                <a:spcPct val="107000"/>
              </a:lnSpc>
              <a:spcBef>
                <a:spcPts val="800"/>
              </a:spcBef>
              <a:spcAft>
                <a:spcPts val="0"/>
              </a:spcAft>
              <a:buNone/>
            </a:pPr>
            <a:r>
              <a:rPr b="1" i="1" lang="fr-FR" sz="1200">
                <a:solidFill>
                  <a:schemeClr val="dk1"/>
                </a:solidFill>
                <a:latin typeface="Trebuchet MS"/>
                <a:ea typeface="Trebuchet MS"/>
                <a:cs typeface="Trebuchet MS"/>
                <a:sym typeface="Trebuchet MS"/>
              </a:rPr>
              <a:t>4/ Quelle rémunération des professionnels de santé participants aux réunions et actions de la CPTS ?</a:t>
            </a:r>
            <a:endParaRPr b="1" sz="1200">
              <a:solidFill>
                <a:schemeClr val="dk1"/>
              </a:solidFill>
              <a:latin typeface="Trebuchet MS"/>
              <a:ea typeface="Trebuchet MS"/>
              <a:cs typeface="Trebuchet MS"/>
              <a:sym typeface="Trebuchet MS"/>
            </a:endParaRPr>
          </a:p>
          <a:p>
            <a:pPr indent="-342900" lvl="0" marL="342900" marR="0" rtl="0" algn="l">
              <a:lnSpc>
                <a:spcPct val="107000"/>
              </a:lnSpc>
              <a:spcBef>
                <a:spcPts val="80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Une rémunération identique pour tous les acteurs de la CPTS.</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Une rémunération par voie indirecte pour les professionnels des CDS : le CDS peut facturer à la CPTS qui reversera les sommes correspondantes au CDS. Mais ce mode de rémunération des CDS devra être validé au niveau des statuts de la CPTS. </a:t>
            </a:r>
            <a:endParaRPr/>
          </a:p>
          <a:p>
            <a:pPr indent="0" lvl="0" marL="0" marR="0" rtl="0" algn="l">
              <a:lnSpc>
                <a:spcPct val="107000"/>
              </a:lnSpc>
              <a:spcBef>
                <a:spcPts val="800"/>
              </a:spcBef>
              <a:spcAft>
                <a:spcPts val="0"/>
              </a:spcAft>
              <a:buNone/>
            </a:pPr>
            <a:r>
              <a:rPr lang="fr-FR" sz="1200">
                <a:solidFill>
                  <a:schemeClr val="dk1"/>
                </a:solidFill>
                <a:latin typeface="Trebuchet MS"/>
                <a:ea typeface="Trebuchet MS"/>
                <a:cs typeface="Trebuchet MS"/>
                <a:sym typeface="Trebuchet MS"/>
              </a:rPr>
              <a:t> </a:t>
            </a:r>
            <a:endParaRPr/>
          </a:p>
          <a:p>
            <a:pPr indent="0" lvl="0" marL="0" marR="0" rtl="0" algn="l">
              <a:lnSpc>
                <a:spcPct val="107000"/>
              </a:lnSpc>
              <a:spcBef>
                <a:spcPts val="800"/>
              </a:spcBef>
              <a:spcAft>
                <a:spcPts val="0"/>
              </a:spcAft>
              <a:buNone/>
            </a:pPr>
            <a:r>
              <a:rPr b="1" i="1" lang="fr-FR" sz="1200">
                <a:solidFill>
                  <a:schemeClr val="dk1"/>
                </a:solidFill>
                <a:latin typeface="Trebuchet MS"/>
                <a:ea typeface="Trebuchet MS"/>
                <a:cs typeface="Trebuchet MS"/>
                <a:sym typeface="Trebuchet MS"/>
              </a:rPr>
              <a:t>5/ Comment fixer les objectifs des missions socles et optionnelles de la CPTS ?</a:t>
            </a:r>
            <a:endParaRPr b="1" sz="1200">
              <a:solidFill>
                <a:schemeClr val="dk1"/>
              </a:solidFill>
              <a:latin typeface="Trebuchet MS"/>
              <a:ea typeface="Trebuchet MS"/>
              <a:cs typeface="Trebuchet MS"/>
              <a:sym typeface="Trebuchet MS"/>
            </a:endParaRPr>
          </a:p>
          <a:p>
            <a:pPr indent="-342900" lvl="0" marL="342900" marR="0" rtl="0" algn="l">
              <a:lnSpc>
                <a:spcPct val="107000"/>
              </a:lnSpc>
              <a:spcBef>
                <a:spcPts val="80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Au moment de la création de la CPTS, si le CDS est impliqué, il semble essentiel d’œuvrer pour définir des objectifs atteignables dès la première année pour ensuite éventuellement fixer des objectifs plus ambitieux.</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Rappelons que l’utilisation qui est faite des financements accordés par les pouvoirs publics n’est pas contrôlé mais la réalisation des objectifs définis dans la projet de santé de la CPTS l’est.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2"/>
          <p:cNvSpPr txBox="1"/>
          <p:nvPr>
            <p:ph type="title"/>
          </p:nvPr>
        </p:nvSpPr>
        <p:spPr>
          <a:xfrm>
            <a:off x="239030" y="414069"/>
            <a:ext cx="9491824" cy="891654"/>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rgbClr val="864EA9"/>
              </a:buClr>
              <a:buSzPct val="100000"/>
              <a:buFont typeface="Trebuchet MS"/>
              <a:buNone/>
            </a:pPr>
            <a:r>
              <a:rPr lang="fr-FR" sz="2200"/>
              <a:t>At4.CPTS : quelles implications des centres de santé</a:t>
            </a:r>
            <a:br>
              <a:rPr lang="fr-FR" sz="3600"/>
            </a:br>
            <a:endParaRPr/>
          </a:p>
        </p:txBody>
      </p:sp>
      <p:sp>
        <p:nvSpPr>
          <p:cNvPr id="292" name="Google Shape;292;p12"/>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293" name="Google Shape;293;p12"/>
          <p:cNvSpPr txBox="1"/>
          <p:nvPr/>
        </p:nvSpPr>
        <p:spPr>
          <a:xfrm>
            <a:off x="5143691" y="1476027"/>
            <a:ext cx="5429400" cy="2093400"/>
          </a:xfrm>
          <a:prstGeom prst="rect">
            <a:avLst/>
          </a:prstGeom>
          <a:solidFill>
            <a:srgbClr val="DDCC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864EA9"/>
                </a:solidFill>
                <a:latin typeface="Trebuchet MS"/>
                <a:ea typeface="Trebuchet MS"/>
                <a:cs typeface="Trebuchet MS"/>
                <a:sym typeface="Trebuchet MS"/>
              </a:rPr>
              <a:t>Perspectives pour le GRCS</a:t>
            </a:r>
            <a:endParaRPr/>
          </a:p>
          <a:p>
            <a:pPr indent="-285750" lvl="0" marL="285750" marR="0" rtl="0" algn="l">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Finaliser la plaquette CPTS destinée à faciliter l’intégration des CDS dans les CPTS et la</a:t>
            </a:r>
            <a:r>
              <a:rPr lang="fr-FR"/>
              <a:t> </a:t>
            </a:r>
            <a:r>
              <a:rPr lang="fr-FR" sz="1200">
                <a:solidFill>
                  <a:srgbClr val="3F3F3F"/>
                </a:solidFill>
                <a:latin typeface="Trebuchet MS"/>
                <a:ea typeface="Trebuchet MS"/>
                <a:cs typeface="Trebuchet MS"/>
                <a:sym typeface="Trebuchet MS"/>
              </a:rPr>
              <a:t>diffuser aux différents CDS intéressés pour s’impliquer dans une CPTS ou ayant des difficultés</a:t>
            </a:r>
            <a:r>
              <a:rPr lang="fr-FR"/>
              <a:t> </a:t>
            </a:r>
            <a:r>
              <a:rPr lang="fr-FR" sz="1200">
                <a:solidFill>
                  <a:srgbClr val="3F3F3F"/>
                </a:solidFill>
                <a:latin typeface="Trebuchet MS"/>
                <a:ea typeface="Trebuchet MS"/>
                <a:cs typeface="Trebuchet MS"/>
                <a:sym typeface="Trebuchet MS"/>
              </a:rPr>
              <a:t>à faire comprendre les spécificités des CDS aux autres acteurs d’une CPTS.</a:t>
            </a:r>
            <a:endParaRPr/>
          </a:p>
          <a:p>
            <a:pPr indent="-285750" lvl="0" marL="285750" marR="0" rtl="0" algn="l">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Continuer sa collaboration avec la Femasaura afin de porter ensemble la voix des structures</a:t>
            </a:r>
            <a:r>
              <a:rPr lang="fr-FR"/>
              <a:t> </a:t>
            </a:r>
            <a:r>
              <a:rPr lang="fr-FR" sz="1200">
                <a:solidFill>
                  <a:srgbClr val="3F3F3F"/>
                </a:solidFill>
                <a:latin typeface="Trebuchet MS"/>
                <a:ea typeface="Trebuchet MS"/>
                <a:cs typeface="Trebuchet MS"/>
                <a:sym typeface="Trebuchet MS"/>
              </a:rPr>
              <a:t>d’exercice coordonné.</a:t>
            </a:r>
            <a:endParaRPr/>
          </a:p>
          <a:p>
            <a:pPr indent="-285750" lvl="0" marL="285750" marR="0" rtl="0" algn="l">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Continuer à œuvrer dans les ECD pour favoriser la prise en compte des CDS dans les CPTS,</a:t>
            </a:r>
            <a:r>
              <a:rPr lang="fr-FR"/>
              <a:t> </a:t>
            </a:r>
            <a:r>
              <a:rPr lang="fr-FR" sz="1200">
                <a:solidFill>
                  <a:srgbClr val="3F3F3F"/>
                </a:solidFill>
                <a:latin typeface="Trebuchet MS"/>
                <a:ea typeface="Trebuchet MS"/>
                <a:cs typeface="Trebuchet MS"/>
                <a:sym typeface="Trebuchet MS"/>
              </a:rPr>
              <a:t>mais en insistant sur la gouvernance qui devrait être le plus possible partagée avec les CDS.</a:t>
            </a:r>
            <a:endParaRPr/>
          </a:p>
        </p:txBody>
      </p:sp>
      <p:sp>
        <p:nvSpPr>
          <p:cNvPr id="294" name="Google Shape;294;p12"/>
          <p:cNvSpPr txBox="1"/>
          <p:nvPr/>
        </p:nvSpPr>
        <p:spPr>
          <a:xfrm>
            <a:off x="5143691" y="4474161"/>
            <a:ext cx="5429400" cy="1508400"/>
          </a:xfrm>
          <a:prstGeom prst="rect">
            <a:avLst/>
          </a:prstGeom>
          <a:solidFill>
            <a:srgbClr val="CDCC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864EA9"/>
                </a:solidFill>
                <a:latin typeface="Trebuchet MS"/>
                <a:ea typeface="Trebuchet MS"/>
                <a:cs typeface="Trebuchet MS"/>
                <a:sym typeface="Trebuchet MS"/>
              </a:rPr>
              <a:t>Perspectives pour les centres</a:t>
            </a:r>
            <a:endParaRPr/>
          </a:p>
          <a:p>
            <a:pPr indent="-285750" lvl="0" marL="285750" marR="0" rtl="0" algn="l">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Ne pas hésiter à contacter le GRCS pour toute question concernant les CPTS et leurs</a:t>
            </a:r>
            <a:r>
              <a:rPr lang="fr-FR"/>
              <a:t> </a:t>
            </a:r>
            <a:r>
              <a:rPr lang="fr-FR" sz="1200">
                <a:solidFill>
                  <a:srgbClr val="3F3F3F"/>
                </a:solidFill>
                <a:latin typeface="Trebuchet MS"/>
                <a:ea typeface="Trebuchet MS"/>
                <a:cs typeface="Trebuchet MS"/>
                <a:sym typeface="Trebuchet MS"/>
              </a:rPr>
              <a:t>éventuelles difficultés à intégrer une CPTS.</a:t>
            </a:r>
            <a:endParaRPr/>
          </a:p>
          <a:p>
            <a:pPr indent="-285750" lvl="0" marL="285750" marR="0" rtl="0" algn="l">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En interne, trouver le mode de rémunération le plus adéquat pour le professionnel salarié</a:t>
            </a:r>
            <a:r>
              <a:rPr lang="fr-FR"/>
              <a:t> </a:t>
            </a:r>
            <a:r>
              <a:rPr lang="fr-FR" sz="1200">
                <a:solidFill>
                  <a:srgbClr val="3F3F3F"/>
                </a:solidFill>
                <a:latin typeface="Trebuchet MS"/>
                <a:ea typeface="Trebuchet MS"/>
                <a:cs typeface="Trebuchet MS"/>
                <a:sym typeface="Trebuchet MS"/>
              </a:rPr>
              <a:t>participant aux réunions ou actions de la CPTS. Il semble que ce professionnel devrait de</a:t>
            </a:r>
            <a:r>
              <a:rPr lang="fr-FR"/>
              <a:t> </a:t>
            </a:r>
            <a:r>
              <a:rPr lang="fr-FR" sz="1200">
                <a:solidFill>
                  <a:srgbClr val="3F3F3F"/>
                </a:solidFill>
                <a:latin typeface="Trebuchet MS"/>
                <a:ea typeface="Trebuchet MS"/>
                <a:cs typeface="Trebuchet MS"/>
                <a:sym typeface="Trebuchet MS"/>
              </a:rPr>
              <a:t>toute façon être rémunéré pour cette activité afin de faciliter son implication.</a:t>
            </a:r>
            <a:endParaRPr/>
          </a:p>
        </p:txBody>
      </p:sp>
      <p:pic>
        <p:nvPicPr>
          <p:cNvPr descr="Une image contenant personne, gens, intérieur, groupe&#10;&#10;Description générée automatiquement" id="295" name="Google Shape;295;p12"/>
          <p:cNvPicPr preferRelativeResize="0"/>
          <p:nvPr/>
        </p:nvPicPr>
        <p:blipFill rotWithShape="1">
          <a:blip r:embed="rId3">
            <a:alphaModFix/>
          </a:blip>
          <a:srcRect b="0" l="0" r="0" t="0"/>
          <a:stretch/>
        </p:blipFill>
        <p:spPr>
          <a:xfrm>
            <a:off x="379294" y="1476027"/>
            <a:ext cx="4493523" cy="2995682"/>
          </a:xfrm>
          <a:prstGeom prst="rect">
            <a:avLst/>
          </a:prstGeom>
          <a:noFill/>
          <a:ln>
            <a:noFill/>
          </a:ln>
        </p:spPr>
      </p:pic>
      <p:sp>
        <p:nvSpPr>
          <p:cNvPr id="296" name="Google Shape;296;p12"/>
          <p:cNvSpPr txBox="1"/>
          <p:nvPr/>
        </p:nvSpPr>
        <p:spPr>
          <a:xfrm>
            <a:off x="865210" y="5109598"/>
            <a:ext cx="3521689" cy="1597104"/>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lang="fr-FR" sz="1400">
                <a:solidFill>
                  <a:srgbClr val="593470"/>
                </a:solidFill>
                <a:latin typeface="Trebuchet MS"/>
                <a:ea typeface="Trebuchet MS"/>
                <a:cs typeface="Trebuchet MS"/>
                <a:sym typeface="Trebuchet MS"/>
              </a:rPr>
              <a:t>Questions restées en suspens</a:t>
            </a:r>
            <a:endParaRPr/>
          </a:p>
          <a:p>
            <a:pPr indent="0" lvl="0" marL="0" marR="0" rtl="0" algn="l">
              <a:lnSpc>
                <a:spcPct val="107000"/>
              </a:lnSpc>
              <a:spcBef>
                <a:spcPts val="0"/>
              </a:spcBef>
              <a:spcAft>
                <a:spcPts val="0"/>
              </a:spcAft>
              <a:buNone/>
            </a:pPr>
            <a:r>
              <a:rPr lang="fr-FR" sz="1200">
                <a:solidFill>
                  <a:schemeClr val="dk1"/>
                </a:solidFill>
                <a:latin typeface="Trebuchet MS"/>
                <a:ea typeface="Trebuchet MS"/>
                <a:cs typeface="Trebuchet MS"/>
                <a:sym typeface="Trebuchet MS"/>
              </a:rPr>
              <a:t>Comment trouver sa place dans une CPTS où il y a beaucoup de libéraux ? </a:t>
            </a:r>
            <a:endParaRPr/>
          </a:p>
          <a:p>
            <a:pPr indent="0" lvl="0" marL="0" marR="0" rtl="0" algn="l">
              <a:lnSpc>
                <a:spcPct val="107000"/>
              </a:lnSpc>
              <a:spcBef>
                <a:spcPts val="0"/>
              </a:spcBef>
              <a:spcAft>
                <a:spcPts val="0"/>
              </a:spcAft>
              <a:buNone/>
            </a:pPr>
            <a:r>
              <a:t/>
            </a:r>
            <a:endParaRPr sz="1200">
              <a:solidFill>
                <a:schemeClr val="dk1"/>
              </a:solidFill>
              <a:latin typeface="Trebuchet MS"/>
              <a:ea typeface="Trebuchet MS"/>
              <a:cs typeface="Trebuchet MS"/>
              <a:sym typeface="Trebuchet MS"/>
            </a:endParaRPr>
          </a:p>
          <a:p>
            <a:pPr indent="0" lvl="0" marL="0" marR="0" rtl="0" algn="l">
              <a:lnSpc>
                <a:spcPct val="107000"/>
              </a:lnSpc>
              <a:spcBef>
                <a:spcPts val="800"/>
              </a:spcBef>
              <a:spcAft>
                <a:spcPts val="0"/>
              </a:spcAft>
              <a:buNone/>
            </a:pPr>
            <a:r>
              <a:rPr lang="fr-FR" sz="1200">
                <a:solidFill>
                  <a:schemeClr val="dk1"/>
                </a:solidFill>
                <a:latin typeface="Trebuchet MS"/>
                <a:ea typeface="Trebuchet MS"/>
                <a:cs typeface="Trebuchet MS"/>
                <a:sym typeface="Trebuchet MS"/>
              </a:rPr>
              <a:t>Comment une CPTS peut-elle apporter des solutions à la problématique du manque de médecins généralistes sur un territoire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13"/>
          <p:cNvSpPr txBox="1"/>
          <p:nvPr>
            <p:ph type="title"/>
          </p:nvPr>
        </p:nvSpPr>
        <p:spPr>
          <a:xfrm>
            <a:off x="239030" y="414069"/>
            <a:ext cx="9491824" cy="891654"/>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rgbClr val="864EA9"/>
              </a:buClr>
              <a:buSzPct val="100000"/>
              <a:buFont typeface="Trebuchet MS"/>
              <a:buNone/>
            </a:pPr>
            <a:r>
              <a:rPr lang="fr-FR" sz="2200"/>
              <a:t>At5.Echanges de pratiques entre centres d’activité dentaire </a:t>
            </a:r>
            <a:r>
              <a:rPr lang="fr-FR" sz="3100"/>
              <a:t>– </a:t>
            </a:r>
            <a:r>
              <a:rPr lang="fr-FR" sz="1800"/>
              <a:t>animé par Achour Brikh, membre de la commission dentaire</a:t>
            </a:r>
            <a:br>
              <a:rPr lang="fr-FR" sz="3600"/>
            </a:br>
            <a:endParaRPr/>
          </a:p>
        </p:txBody>
      </p:sp>
      <p:sp>
        <p:nvSpPr>
          <p:cNvPr id="302" name="Google Shape;302;p13"/>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303" name="Google Shape;303;p13"/>
          <p:cNvSpPr txBox="1"/>
          <p:nvPr/>
        </p:nvSpPr>
        <p:spPr>
          <a:xfrm>
            <a:off x="529419" y="4819597"/>
            <a:ext cx="5429250" cy="492443"/>
          </a:xfrm>
          <a:prstGeom prst="rect">
            <a:avLst/>
          </a:prstGeom>
          <a:solidFill>
            <a:srgbClr val="DDCC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864EA9"/>
                </a:solidFill>
                <a:latin typeface="Trebuchet MS"/>
                <a:ea typeface="Trebuchet MS"/>
                <a:cs typeface="Trebuchet MS"/>
                <a:sym typeface="Trebuchet MS"/>
              </a:rPr>
              <a:t>Perspectives pour le GRCS</a:t>
            </a:r>
            <a:endParaRPr/>
          </a:p>
          <a:p>
            <a:pPr indent="-285750" lvl="0" marL="285750" marR="0" rtl="0" algn="l">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Les prothèses </a:t>
            </a:r>
            <a:r>
              <a:rPr lang="fr-FR" sz="1200">
                <a:solidFill>
                  <a:srgbClr val="3F3F3F"/>
                </a:solidFill>
                <a:latin typeface="Trebuchet MS"/>
                <a:ea typeface="Trebuchet MS"/>
                <a:cs typeface="Trebuchet MS"/>
                <a:sym typeface="Trebuchet MS"/>
                <a:extLst>
                  <a:ext uri="http://customooxmlschemas.google.com/">
                    <go:slidesCustomData xmlns:go="http://customooxmlschemas.google.com/" textRoundtripDataId="11"/>
                  </a:ext>
                </a:extLst>
              </a:rPr>
              <a:t>non</a:t>
            </a:r>
            <a:r>
              <a:rPr lang="fr-FR" sz="1200">
                <a:solidFill>
                  <a:srgbClr val="3F3F3F"/>
                </a:solidFill>
                <a:latin typeface="Trebuchet MS"/>
                <a:ea typeface="Trebuchet MS"/>
                <a:cs typeface="Trebuchet MS"/>
                <a:sym typeface="Trebuchet MS"/>
              </a:rPr>
              <a:t> posées = prothèses non facturées</a:t>
            </a:r>
            <a:endParaRPr/>
          </a:p>
        </p:txBody>
      </p:sp>
      <p:sp>
        <p:nvSpPr>
          <p:cNvPr id="304" name="Google Shape;304;p13"/>
          <p:cNvSpPr txBox="1"/>
          <p:nvPr/>
        </p:nvSpPr>
        <p:spPr>
          <a:xfrm>
            <a:off x="529419" y="5548923"/>
            <a:ext cx="5429400" cy="492600"/>
          </a:xfrm>
          <a:prstGeom prst="rect">
            <a:avLst/>
          </a:prstGeom>
          <a:solidFill>
            <a:srgbClr val="CDCC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864EA9"/>
                </a:solidFill>
                <a:latin typeface="Trebuchet MS"/>
                <a:ea typeface="Trebuchet MS"/>
                <a:cs typeface="Trebuchet MS"/>
                <a:sym typeface="Trebuchet MS"/>
              </a:rPr>
              <a:t>Perspectives pour les </a:t>
            </a:r>
            <a:r>
              <a:rPr b="1" lang="fr-FR" sz="1400">
                <a:solidFill>
                  <a:srgbClr val="864EA9"/>
                </a:solidFill>
                <a:latin typeface="Trebuchet MS"/>
                <a:ea typeface="Trebuchet MS"/>
                <a:cs typeface="Trebuchet MS"/>
                <a:sym typeface="Trebuchet MS"/>
                <a:extLst>
                  <a:ext uri="http://customooxmlschemas.google.com/">
                    <go:slidesCustomData xmlns:go="http://customooxmlschemas.google.com/" textRoundtripDataId="12"/>
                  </a:ext>
                </a:extLst>
              </a:rPr>
              <a:t>centres</a:t>
            </a:r>
            <a:endParaRPr/>
          </a:p>
          <a:p>
            <a:pPr indent="-285750" lvl="0" marL="285750" marR="0" rtl="0" algn="l">
              <a:spcBef>
                <a:spcPts val="0"/>
              </a:spcBef>
              <a:spcAft>
                <a:spcPts val="0"/>
              </a:spcAft>
              <a:buClr>
                <a:srgbClr val="3F3F3F"/>
              </a:buClr>
              <a:buSzPts val="1200"/>
              <a:buFont typeface="Arial"/>
              <a:buChar char="•"/>
            </a:pPr>
            <a:r>
              <a:rPr lang="fr-FR" sz="1200">
                <a:solidFill>
                  <a:srgbClr val="3F3F3F"/>
                </a:solidFill>
                <a:latin typeface="Trebuchet MS"/>
                <a:ea typeface="Trebuchet MS"/>
                <a:cs typeface="Trebuchet MS"/>
                <a:sym typeface="Trebuchet MS"/>
              </a:rPr>
              <a:t>Être subventionnés sur des postes d’accompagnateur santé</a:t>
            </a:r>
            <a:endParaRPr/>
          </a:p>
        </p:txBody>
      </p:sp>
      <p:pic>
        <p:nvPicPr>
          <p:cNvPr descr="Une image contenant personne, gens, intérieur, groupe&#10;&#10;Description générée automatiquement" id="305" name="Google Shape;305;p13"/>
          <p:cNvPicPr preferRelativeResize="0"/>
          <p:nvPr/>
        </p:nvPicPr>
        <p:blipFill rotWithShape="1">
          <a:blip r:embed="rId4">
            <a:alphaModFix/>
          </a:blip>
          <a:srcRect b="0" l="0" r="0" t="0"/>
          <a:stretch/>
        </p:blipFill>
        <p:spPr>
          <a:xfrm>
            <a:off x="379294" y="1476027"/>
            <a:ext cx="4493523" cy="2995682"/>
          </a:xfrm>
          <a:prstGeom prst="rect">
            <a:avLst/>
          </a:prstGeom>
          <a:noFill/>
          <a:ln>
            <a:noFill/>
          </a:ln>
        </p:spPr>
      </p:pic>
      <p:sp>
        <p:nvSpPr>
          <p:cNvPr id="306" name="Google Shape;306;p13"/>
          <p:cNvSpPr txBox="1"/>
          <p:nvPr/>
        </p:nvSpPr>
        <p:spPr>
          <a:xfrm>
            <a:off x="5500450" y="1729975"/>
            <a:ext cx="5514600" cy="2517000"/>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1" lang="fr-FR" sz="1400">
                <a:solidFill>
                  <a:srgbClr val="593470"/>
                </a:solidFill>
                <a:latin typeface="Trebuchet MS"/>
                <a:ea typeface="Trebuchet MS"/>
                <a:cs typeface="Trebuchet MS"/>
                <a:sym typeface="Trebuchet MS"/>
              </a:rPr>
              <a:t>Bonnes pratiques – rdv manqués</a:t>
            </a:r>
            <a:endParaRPr/>
          </a:p>
          <a:p>
            <a:pPr indent="-285750" lvl="0" marL="285750" marR="0" rtl="0" algn="l">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Sms pour informer d’un rdv manqué</a:t>
            </a:r>
            <a:endParaRPr/>
          </a:p>
          <a:p>
            <a:pPr indent="-285750" lvl="0" marL="285750" marR="0" rtl="0" algn="l">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Charte de vie au sein du centre</a:t>
            </a:r>
            <a:endParaRPr/>
          </a:p>
          <a:p>
            <a:pPr indent="-285750" lvl="0" marL="285750" marR="0" rtl="0" algn="l">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Ne pas donner de RDV à plus de 6 semaines</a:t>
            </a:r>
            <a:endParaRPr/>
          </a:p>
          <a:p>
            <a:pPr indent="-285750" lvl="0" marL="285750" marR="0" rtl="0" algn="l">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Présence d’un accompagnateur santé</a:t>
            </a:r>
            <a:endParaRPr/>
          </a:p>
          <a:p>
            <a:pPr indent="-285750" lvl="0" marL="285750" marR="0" rtl="0" algn="l">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Possibilité de rdv en ligne pour remplacer les RDV excusés</a:t>
            </a:r>
            <a:endParaRPr sz="1200">
              <a:solidFill>
                <a:schemeClr val="dk1"/>
              </a:solidFill>
              <a:latin typeface="Trebuchet MS"/>
              <a:ea typeface="Trebuchet MS"/>
              <a:cs typeface="Trebuchet MS"/>
              <a:sym typeface="Trebuchet MS"/>
            </a:endParaRPr>
          </a:p>
          <a:p>
            <a:pPr indent="-285750" lvl="0" marL="285750" marR="0" rtl="0" algn="l">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Former les secrétaires aux marqueurs de précarité</a:t>
            </a:r>
            <a:endParaRPr/>
          </a:p>
          <a:p>
            <a:pPr indent="-285750" lvl="0" marL="285750" marR="0" rtl="0" algn="l">
              <a:lnSpc>
                <a:spcPct val="107000"/>
              </a:lnSpc>
              <a:spcBef>
                <a:spcPts val="0"/>
              </a:spcBef>
              <a:spcAft>
                <a:spcPts val="0"/>
              </a:spcAft>
              <a:buClr>
                <a:schemeClr val="dk1"/>
              </a:buClr>
              <a:buSzPts val="1200"/>
              <a:buFont typeface="Trebuchet MS"/>
              <a:buChar char="-"/>
            </a:pPr>
            <a:r>
              <a:rPr lang="fr-FR" sz="1200">
                <a:solidFill>
                  <a:schemeClr val="dk1"/>
                </a:solidFill>
                <a:latin typeface="Trebuchet MS"/>
                <a:ea typeface="Trebuchet MS"/>
                <a:cs typeface="Trebuchet MS"/>
                <a:sym typeface="Trebuchet MS"/>
              </a:rPr>
              <a:t>Orienter les patients vers les plages non programmées</a:t>
            </a:r>
            <a:endParaRPr/>
          </a:p>
          <a:p>
            <a:pPr indent="-209550" lvl="0" marL="285750" marR="0" rtl="0" algn="l">
              <a:lnSpc>
                <a:spcPct val="107000"/>
              </a:lnSpc>
              <a:spcBef>
                <a:spcPts val="0"/>
              </a:spcBef>
              <a:spcAft>
                <a:spcPts val="0"/>
              </a:spcAft>
              <a:buClr>
                <a:schemeClr val="dk1"/>
              </a:buClr>
              <a:buSzPts val="1200"/>
              <a:buFont typeface="Trebuchet MS"/>
              <a:buNone/>
            </a:pPr>
            <a:r>
              <a:t/>
            </a:r>
            <a:endParaRPr sz="1200">
              <a:solidFill>
                <a:schemeClr val="dk1"/>
              </a:solidFill>
              <a:latin typeface="Trebuchet MS"/>
              <a:ea typeface="Trebuchet MS"/>
              <a:cs typeface="Trebuchet MS"/>
              <a:sym typeface="Trebuchet MS"/>
            </a:endParaRPr>
          </a:p>
          <a:p>
            <a:pPr indent="0" lvl="0" marL="0" marR="0" rtl="0" algn="l">
              <a:lnSpc>
                <a:spcPct val="107000"/>
              </a:lnSpc>
              <a:spcBef>
                <a:spcPts val="0"/>
              </a:spcBef>
              <a:spcAft>
                <a:spcPts val="0"/>
              </a:spcAft>
              <a:buNone/>
            </a:pPr>
            <a:r>
              <a:rPr b="1" lang="fr-FR" sz="1400">
                <a:solidFill>
                  <a:srgbClr val="593470"/>
                </a:solidFill>
                <a:latin typeface="Trebuchet MS"/>
                <a:ea typeface="Trebuchet MS"/>
                <a:cs typeface="Trebuchet MS"/>
                <a:sym typeface="Trebuchet MS"/>
              </a:rPr>
              <a:t>Questions restées en suspens</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Avons-nous le droit d’exclure un patient pour un rdv manqué ?</a:t>
            </a:r>
            <a:endParaRPr/>
          </a:p>
          <a:p>
            <a:pPr indent="-342900" lvl="0" marL="342900" marR="0" rtl="0" algn="l">
              <a:lnSpc>
                <a:spcPct val="107000"/>
              </a:lnSpc>
              <a:spcBef>
                <a:spcPts val="0"/>
              </a:spcBef>
              <a:spcAft>
                <a:spcPts val="0"/>
              </a:spcAft>
              <a:buClr>
                <a:schemeClr val="dk1"/>
              </a:buClr>
              <a:buSzPts val="1200"/>
              <a:buFont typeface="Calibri"/>
              <a:buChar char="-"/>
            </a:pPr>
            <a:r>
              <a:rPr lang="fr-FR" sz="1200">
                <a:solidFill>
                  <a:schemeClr val="dk1"/>
                </a:solidFill>
                <a:latin typeface="Trebuchet MS"/>
                <a:ea typeface="Trebuchet MS"/>
                <a:cs typeface="Trebuchet MS"/>
                <a:sym typeface="Trebuchet MS"/>
              </a:rPr>
              <a:t>L’accord national couvre-t-il le manque à gagner des rdv manqués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14"/>
          <p:cNvSpPr txBox="1"/>
          <p:nvPr>
            <p:ph type="title"/>
          </p:nvPr>
        </p:nvSpPr>
        <p:spPr>
          <a:xfrm>
            <a:off x="669297" y="485281"/>
            <a:ext cx="7945723" cy="1320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864EA9"/>
              </a:buClr>
              <a:buSzPts val="3200"/>
              <a:buFont typeface="Trebuchet MS"/>
              <a:buNone/>
            </a:pPr>
            <a:r>
              <a:rPr lang="fr-FR" sz="3200">
                <a:solidFill>
                  <a:srgbClr val="864EA9"/>
                </a:solidFill>
                <a:latin typeface="Trebuchet MS"/>
                <a:ea typeface="Trebuchet MS"/>
                <a:cs typeface="Trebuchet MS"/>
                <a:sym typeface="Trebuchet MS"/>
              </a:rPr>
              <a:t>L’agenda : les prochains rdv !</a:t>
            </a:r>
            <a:endParaRPr/>
          </a:p>
        </p:txBody>
      </p:sp>
      <p:sp>
        <p:nvSpPr>
          <p:cNvPr id="313" name="Google Shape;313;p14"/>
          <p:cNvSpPr txBox="1"/>
          <p:nvPr/>
        </p:nvSpPr>
        <p:spPr>
          <a:xfrm>
            <a:off x="9012257" y="5462646"/>
            <a:ext cx="2607905" cy="83099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rgbClr val="595959"/>
                </a:solidFill>
                <a:latin typeface="Trebuchet MS"/>
                <a:ea typeface="Trebuchet MS"/>
                <a:cs typeface="Trebuchet MS"/>
                <a:sym typeface="Trebuchet MS"/>
              </a:rPr>
              <a:t>Congrès national des centres de santé </a:t>
            </a:r>
            <a:r>
              <a:rPr lang="fr-FR" sz="1600">
                <a:solidFill>
                  <a:srgbClr val="595959"/>
                </a:solidFill>
                <a:latin typeface="Trebuchet MS"/>
                <a:ea typeface="Trebuchet MS"/>
                <a:cs typeface="Trebuchet MS"/>
                <a:sym typeface="Trebuchet MS"/>
              </a:rPr>
              <a:t>: 06 et 07 octobre 2022</a:t>
            </a:r>
            <a:endParaRPr/>
          </a:p>
        </p:txBody>
      </p:sp>
      <p:graphicFrame>
        <p:nvGraphicFramePr>
          <p:cNvPr id="314" name="Google Shape;314;p14"/>
          <p:cNvGraphicFramePr/>
          <p:nvPr/>
        </p:nvGraphicFramePr>
        <p:xfrm>
          <a:off x="827124" y="1951087"/>
          <a:ext cx="3000000" cy="3000000"/>
        </p:xfrm>
        <a:graphic>
          <a:graphicData uri="http://schemas.openxmlformats.org/drawingml/2006/table">
            <a:tbl>
              <a:tblPr bandRow="1" firstRow="1">
                <a:noFill/>
                <a:tableStyleId>{22B816A4-3297-4043-B16C-ECF0B422B1DB}</a:tableStyleId>
              </a:tblPr>
              <a:tblGrid>
                <a:gridCol w="2959775"/>
                <a:gridCol w="5630775"/>
              </a:tblGrid>
              <a:tr h="158650">
                <a:tc>
                  <a:txBody>
                    <a:bodyPr/>
                    <a:lstStyle/>
                    <a:p>
                      <a:pPr indent="0" lvl="0" marL="0" marR="0" rtl="0" algn="l">
                        <a:spcBef>
                          <a:spcPts val="0"/>
                        </a:spcBef>
                        <a:spcAft>
                          <a:spcPts val="0"/>
                        </a:spcAft>
                        <a:buNone/>
                      </a:pPr>
                      <a:r>
                        <a:t/>
                      </a:r>
                      <a:endParaRPr b="0" sz="1600" u="none" cap="none" strike="noStrike">
                        <a:solidFill>
                          <a:schemeClr val="dk1"/>
                        </a:solidFill>
                        <a:latin typeface="Trebuchet MS"/>
                        <a:ea typeface="Trebuchet MS"/>
                        <a:cs typeface="Trebuchet MS"/>
                        <a:sym typeface="Trebuchet MS"/>
                      </a:endParaRPr>
                    </a:p>
                  </a:txBody>
                  <a:tcPr marT="45725" marB="45725" marR="91450" marL="91450"/>
                </a:tc>
                <a:tc>
                  <a:txBody>
                    <a:bodyPr/>
                    <a:lstStyle/>
                    <a:p>
                      <a:pPr indent="0" lvl="0" marL="0" marR="0" rtl="0" algn="l">
                        <a:spcBef>
                          <a:spcPts val="0"/>
                        </a:spcBef>
                        <a:spcAft>
                          <a:spcPts val="0"/>
                        </a:spcAft>
                        <a:buNone/>
                      </a:pPr>
                      <a:r>
                        <a:t/>
                      </a:r>
                      <a:endParaRPr b="0" sz="1600" u="none" cap="none" strike="noStrike">
                        <a:solidFill>
                          <a:schemeClr val="dk1"/>
                        </a:solidFill>
                        <a:latin typeface="Trebuchet MS"/>
                        <a:ea typeface="Trebuchet MS"/>
                        <a:cs typeface="Trebuchet MS"/>
                        <a:sym typeface="Trebuchet MS"/>
                      </a:endParaRPr>
                    </a:p>
                  </a:txBody>
                  <a:tcPr marT="45725" marB="45725" marR="91450" marL="91450"/>
                </a:tc>
              </a:tr>
              <a:tr h="370850">
                <a:tc>
                  <a:txBody>
                    <a:bodyPr/>
                    <a:lstStyle/>
                    <a:p>
                      <a:pPr indent="0" lvl="0" marL="0" marR="0" rtl="0" algn="l">
                        <a:spcBef>
                          <a:spcPts val="0"/>
                        </a:spcBef>
                        <a:spcAft>
                          <a:spcPts val="0"/>
                        </a:spcAft>
                        <a:buNone/>
                      </a:pPr>
                      <a:r>
                        <a:rPr b="0" lang="fr-FR" sz="1600" u="none" cap="none" strike="noStrike"/>
                        <a:t>22 septembre - journée</a:t>
                      </a:r>
                      <a:endParaRPr sz="1600"/>
                    </a:p>
                  </a:txBody>
                  <a:tcPr marT="45725" marB="45725" marR="91450" marL="91450"/>
                </a:tc>
                <a:tc>
                  <a:txBody>
                    <a:bodyPr/>
                    <a:lstStyle/>
                    <a:p>
                      <a:pPr indent="0" lvl="0" marL="0" marR="0" rtl="0" algn="l">
                        <a:spcBef>
                          <a:spcPts val="0"/>
                        </a:spcBef>
                        <a:spcAft>
                          <a:spcPts val="0"/>
                        </a:spcAft>
                        <a:buNone/>
                      </a:pPr>
                      <a:r>
                        <a:rPr b="0" lang="fr-FR" sz="1600"/>
                        <a:t>Journée consacrée aux enjeux dentaires</a:t>
                      </a:r>
                      <a:endParaRPr sz="1600"/>
                    </a:p>
                  </a:txBody>
                  <a:tcPr marT="45725" marB="45725" marR="91450" marL="91450"/>
                </a:tc>
              </a:tr>
              <a:tr h="370850">
                <a:tc>
                  <a:txBody>
                    <a:bodyPr/>
                    <a:lstStyle/>
                    <a:p>
                      <a:pPr indent="0" lvl="0" marL="0" marR="0" rtl="0" algn="l">
                        <a:spcBef>
                          <a:spcPts val="0"/>
                        </a:spcBef>
                        <a:spcAft>
                          <a:spcPts val="0"/>
                        </a:spcAft>
                        <a:buNone/>
                      </a:pPr>
                      <a:r>
                        <a:rPr b="0" lang="fr-FR" sz="1600"/>
                        <a:t>27 septembre – après-midi</a:t>
                      </a:r>
                      <a:endParaRPr sz="1600"/>
                    </a:p>
                  </a:txBody>
                  <a:tcPr marT="45725" marB="45725" marR="91450" marL="91450"/>
                </a:tc>
                <a:tc>
                  <a:txBody>
                    <a:bodyPr/>
                    <a:lstStyle/>
                    <a:p>
                      <a:pPr indent="0" lvl="0" marL="0" marR="0" rtl="0" algn="l">
                        <a:spcBef>
                          <a:spcPts val="0"/>
                        </a:spcBef>
                        <a:spcAft>
                          <a:spcPts val="0"/>
                        </a:spcAft>
                        <a:buNone/>
                      </a:pPr>
                      <a:r>
                        <a:rPr b="0" lang="fr-FR" sz="1600"/>
                        <a:t>Visioconférence restitution de l’enquête recrutement</a:t>
                      </a:r>
                      <a:endParaRPr sz="1600"/>
                    </a:p>
                  </a:txBody>
                  <a:tcPr marT="45725" marB="45725" marR="91450" marL="91450"/>
                </a:tc>
              </a:tr>
              <a:tr h="370850">
                <a:tc>
                  <a:txBody>
                    <a:bodyPr/>
                    <a:lstStyle/>
                    <a:p>
                      <a:pPr indent="0" lvl="0" marL="0" marR="0" rtl="0" algn="l">
                        <a:spcBef>
                          <a:spcPts val="0"/>
                        </a:spcBef>
                        <a:spcAft>
                          <a:spcPts val="0"/>
                        </a:spcAft>
                        <a:buNone/>
                      </a:pPr>
                      <a:r>
                        <a:rPr lang="fr-FR" sz="1600"/>
                        <a:t>20 octobre - journée</a:t>
                      </a:r>
                      <a:endParaRPr/>
                    </a:p>
                  </a:txBody>
                  <a:tcPr marT="45725" marB="45725" marR="91450" marL="91450"/>
                </a:tc>
                <a:tc>
                  <a:txBody>
                    <a:bodyPr/>
                    <a:lstStyle/>
                    <a:p>
                      <a:pPr indent="0" lvl="0" marL="0" marR="0" rtl="0" algn="l">
                        <a:spcBef>
                          <a:spcPts val="0"/>
                        </a:spcBef>
                        <a:spcAft>
                          <a:spcPts val="0"/>
                        </a:spcAft>
                        <a:buNone/>
                      </a:pPr>
                      <a:r>
                        <a:rPr b="0" lang="fr-FR" sz="1600"/>
                        <a:t>Journée 1</a:t>
                      </a:r>
                      <a:r>
                        <a:rPr lang="fr-FR" sz="1600"/>
                        <a:t> de la </a:t>
                      </a:r>
                      <a:r>
                        <a:rPr b="0" lang="fr-FR" sz="1600"/>
                        <a:t>formation action Accueil et Secrétariat</a:t>
                      </a:r>
                      <a:endParaRPr sz="1600"/>
                    </a:p>
                  </a:txBody>
                  <a:tcPr marT="45725" marB="45725" marR="91450" marL="91450"/>
                </a:tc>
              </a:tr>
              <a:tr h="370850">
                <a:tc>
                  <a:txBody>
                    <a:bodyPr/>
                    <a:lstStyle/>
                    <a:p>
                      <a:pPr indent="0" lvl="0" marL="0" marR="0" rtl="0" algn="l">
                        <a:spcBef>
                          <a:spcPts val="0"/>
                        </a:spcBef>
                        <a:spcAft>
                          <a:spcPts val="0"/>
                        </a:spcAft>
                        <a:buNone/>
                      </a:pPr>
                      <a:r>
                        <a:rPr lang="fr-FR" sz="1600"/>
                        <a:t>23 et 24 novembre journées</a:t>
                      </a:r>
                      <a:endParaRPr/>
                    </a:p>
                  </a:txBody>
                  <a:tcPr marT="45725" marB="45725" marR="91450" marL="91450"/>
                </a:tc>
                <a:tc>
                  <a:txBody>
                    <a:bodyPr/>
                    <a:lstStyle/>
                    <a:p>
                      <a:pPr indent="0" lvl="0" marL="0" marR="0" rtl="0" algn="l">
                        <a:spcBef>
                          <a:spcPts val="0"/>
                        </a:spcBef>
                        <a:spcAft>
                          <a:spcPts val="0"/>
                        </a:spcAft>
                        <a:buNone/>
                      </a:pPr>
                      <a:r>
                        <a:rPr lang="fr-FR" sz="1600"/>
                        <a:t>Journée 2 et 3 de la </a:t>
                      </a:r>
                      <a:r>
                        <a:rPr b="0" lang="fr-FR" sz="1600"/>
                        <a:t>formation action Accueil et Secrétariat</a:t>
                      </a:r>
                      <a:r>
                        <a:rPr lang="fr-FR" sz="1600"/>
                        <a:t> </a:t>
                      </a:r>
                      <a:endParaRPr/>
                    </a:p>
                  </a:txBody>
                  <a:tcPr marT="45725" marB="45725" marR="91450" marL="91450"/>
                </a:tc>
              </a:tr>
            </a:tbl>
          </a:graphicData>
        </a:graphic>
      </p:graphicFrame>
      <p:sp>
        <p:nvSpPr>
          <p:cNvPr id="315" name="Google Shape;315;p14"/>
          <p:cNvSpPr/>
          <p:nvPr/>
        </p:nvSpPr>
        <p:spPr>
          <a:xfrm>
            <a:off x="661736" y="1552074"/>
            <a:ext cx="8626642" cy="336884"/>
          </a:xfrm>
          <a:prstGeom prst="rect">
            <a:avLst/>
          </a:prstGeom>
          <a:solidFill>
            <a:schemeClr val="lt1"/>
          </a:solidFill>
          <a:ln cap="rnd"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5"/>
          <p:cNvSpPr txBox="1"/>
          <p:nvPr>
            <p:ph type="ctrTitle"/>
          </p:nvPr>
        </p:nvSpPr>
        <p:spPr>
          <a:xfrm>
            <a:off x="1906737" y="2383214"/>
            <a:ext cx="8733704" cy="1470025"/>
          </a:xfrm>
          <a:prstGeom prst="rect">
            <a:avLst/>
          </a:prstGeom>
          <a:noFill/>
          <a:ln>
            <a:noFill/>
          </a:ln>
        </p:spPr>
        <p:txBody>
          <a:bodyPr anchorCtr="0" anchor="b" bIns="45700" lIns="91425" spcFirstLastPara="1" rIns="91425" wrap="square" tIns="45700">
            <a:noAutofit/>
          </a:bodyPr>
          <a:lstStyle/>
          <a:p>
            <a:pPr indent="0" lvl="2" marL="914400" rtl="0" algn="l">
              <a:lnSpc>
                <a:spcPct val="250000"/>
              </a:lnSpc>
              <a:spcBef>
                <a:spcPts val="0"/>
              </a:spcBef>
              <a:spcAft>
                <a:spcPts val="0"/>
              </a:spcAft>
              <a:buNone/>
            </a:pPr>
            <a:r>
              <a:rPr lang="fr-FR" sz="4000">
                <a:solidFill>
                  <a:srgbClr val="864EA9"/>
                </a:solidFill>
                <a:latin typeface="Trebuchet MS"/>
                <a:ea typeface="Trebuchet MS"/>
                <a:cs typeface="Trebuchet MS"/>
                <a:sym typeface="Trebuchet MS"/>
              </a:rPr>
              <a:t>La journée en images !</a:t>
            </a:r>
            <a:endParaRPr/>
          </a:p>
        </p:txBody>
      </p:sp>
      <p:sp>
        <p:nvSpPr>
          <p:cNvPr id="322" name="Google Shape;322;p15"/>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fr-FR" sz="900">
                <a:solidFill>
                  <a:srgbClr val="898989"/>
                </a:solidFill>
                <a:latin typeface="Arial"/>
                <a:ea typeface="Arial"/>
                <a:cs typeface="Arial"/>
                <a:sym typeface="Arial"/>
              </a:rPr>
              <a:t>‹#›</a:t>
            </a:fld>
            <a:endParaRPr sz="900">
              <a:solidFill>
                <a:srgbClr val="898989"/>
              </a:solidFill>
              <a:latin typeface="Arial"/>
              <a:ea typeface="Arial"/>
              <a:cs typeface="Arial"/>
              <a:sym typeface="Arial"/>
            </a:endParaRPr>
          </a:p>
        </p:txBody>
      </p:sp>
      <p:pic>
        <p:nvPicPr>
          <p:cNvPr id="323" name="Google Shape;323;p15"/>
          <p:cNvPicPr preferRelativeResize="0"/>
          <p:nvPr/>
        </p:nvPicPr>
        <p:blipFill rotWithShape="1">
          <a:blip r:embed="rId3">
            <a:alphaModFix/>
          </a:blip>
          <a:srcRect b="0" l="0" r="0" t="0"/>
          <a:stretch/>
        </p:blipFill>
        <p:spPr>
          <a:xfrm>
            <a:off x="9447552" y="248931"/>
            <a:ext cx="2446347" cy="484599"/>
          </a:xfrm>
          <a:prstGeom prst="rect">
            <a:avLst/>
          </a:prstGeom>
          <a:noFill/>
          <a:ln>
            <a:noFill/>
          </a:ln>
        </p:spPr>
      </p:pic>
      <p:pic>
        <p:nvPicPr>
          <p:cNvPr id="324" name="Google Shape;324;p15"/>
          <p:cNvPicPr preferRelativeResize="0"/>
          <p:nvPr/>
        </p:nvPicPr>
        <p:blipFill rotWithShape="1">
          <a:blip r:embed="rId4">
            <a:alphaModFix/>
          </a:blip>
          <a:srcRect b="0" l="0" r="0" t="0"/>
          <a:stretch/>
        </p:blipFill>
        <p:spPr>
          <a:xfrm>
            <a:off x="10664546" y="6266810"/>
            <a:ext cx="1546116" cy="591189"/>
          </a:xfrm>
          <a:prstGeom prst="rect">
            <a:avLst/>
          </a:prstGeom>
          <a:noFill/>
          <a:ln>
            <a:noFill/>
          </a:ln>
        </p:spPr>
      </p:pic>
      <p:pic>
        <p:nvPicPr>
          <p:cNvPr id="325" name="Google Shape;325;p15"/>
          <p:cNvPicPr preferRelativeResize="0"/>
          <p:nvPr/>
        </p:nvPicPr>
        <p:blipFill rotWithShape="1">
          <a:blip r:embed="rId5">
            <a:alphaModFix/>
          </a:blip>
          <a:srcRect b="0" l="0" r="0" t="0"/>
          <a:stretch/>
        </p:blipFill>
        <p:spPr>
          <a:xfrm>
            <a:off x="9769159" y="6275399"/>
            <a:ext cx="897713" cy="598475"/>
          </a:xfrm>
          <a:prstGeom prst="rect">
            <a:avLst/>
          </a:prstGeom>
          <a:noFill/>
          <a:ln>
            <a:noFill/>
          </a:ln>
        </p:spPr>
      </p:pic>
      <p:pic>
        <p:nvPicPr>
          <p:cNvPr descr="Une image contenant bâtiment, personne, extérieur, debout&#10;&#10;Description générée automatiquement" id="326" name="Google Shape;326;p15"/>
          <p:cNvPicPr preferRelativeResize="0"/>
          <p:nvPr/>
        </p:nvPicPr>
        <p:blipFill rotWithShape="1">
          <a:blip r:embed="rId6">
            <a:alphaModFix/>
          </a:blip>
          <a:srcRect b="0" l="0" r="0" t="0"/>
          <a:stretch/>
        </p:blipFill>
        <p:spPr>
          <a:xfrm>
            <a:off x="3284132" y="1114109"/>
            <a:ext cx="2754792" cy="1836528"/>
          </a:xfrm>
          <a:prstGeom prst="rect">
            <a:avLst/>
          </a:prstGeom>
          <a:noFill/>
          <a:ln>
            <a:noFill/>
          </a:ln>
        </p:spPr>
      </p:pic>
      <p:pic>
        <p:nvPicPr>
          <p:cNvPr descr="Une image contenant herbe, extérieur, bâtiment, assis&#10;&#10;Description générée automatiquement" id="327" name="Google Shape;327;p15"/>
          <p:cNvPicPr preferRelativeResize="0"/>
          <p:nvPr/>
        </p:nvPicPr>
        <p:blipFill rotWithShape="1">
          <a:blip r:embed="rId7">
            <a:alphaModFix/>
          </a:blip>
          <a:srcRect b="0" l="0" r="0" t="0"/>
          <a:stretch/>
        </p:blipFill>
        <p:spPr>
          <a:xfrm>
            <a:off x="6273589" y="1099206"/>
            <a:ext cx="2707918" cy="1805279"/>
          </a:xfrm>
          <a:prstGeom prst="rect">
            <a:avLst/>
          </a:prstGeom>
          <a:noFill/>
          <a:ln>
            <a:noFill/>
          </a:ln>
        </p:spPr>
      </p:pic>
      <p:pic>
        <p:nvPicPr>
          <p:cNvPr descr="Une image contenant intérieur, plancher, personne&#10;&#10;Description générée automatiquement" id="328" name="Google Shape;328;p15"/>
          <p:cNvPicPr preferRelativeResize="0"/>
          <p:nvPr/>
        </p:nvPicPr>
        <p:blipFill rotWithShape="1">
          <a:blip r:embed="rId8">
            <a:alphaModFix/>
          </a:blip>
          <a:srcRect b="0" l="0" r="0" t="0"/>
          <a:stretch/>
        </p:blipFill>
        <p:spPr>
          <a:xfrm>
            <a:off x="9163108" y="1083582"/>
            <a:ext cx="2754792" cy="1836528"/>
          </a:xfrm>
          <a:prstGeom prst="rect">
            <a:avLst/>
          </a:prstGeom>
          <a:noFill/>
          <a:ln>
            <a:noFill/>
          </a:ln>
        </p:spPr>
      </p:pic>
      <p:pic>
        <p:nvPicPr>
          <p:cNvPr descr="Une image contenant bâtiment, extérieur, arbre, pierre&#10;&#10;Description générée automatiquement" id="329" name="Google Shape;329;p15"/>
          <p:cNvPicPr preferRelativeResize="0"/>
          <p:nvPr/>
        </p:nvPicPr>
        <p:blipFill rotWithShape="1">
          <a:blip r:embed="rId9">
            <a:alphaModFix/>
          </a:blip>
          <a:srcRect b="0" l="0" r="0" t="0"/>
          <a:stretch/>
        </p:blipFill>
        <p:spPr>
          <a:xfrm>
            <a:off x="8894716" y="4569965"/>
            <a:ext cx="2646597" cy="1764398"/>
          </a:xfrm>
          <a:prstGeom prst="rect">
            <a:avLst/>
          </a:prstGeom>
          <a:noFill/>
          <a:ln>
            <a:noFill/>
          </a:ln>
        </p:spPr>
      </p:pic>
      <p:pic>
        <p:nvPicPr>
          <p:cNvPr descr="Une image contenant personne, assis, homme, gens&#10;&#10;Description générée automatiquement" id="330" name="Google Shape;330;p15"/>
          <p:cNvPicPr preferRelativeResize="0"/>
          <p:nvPr/>
        </p:nvPicPr>
        <p:blipFill rotWithShape="1">
          <a:blip r:embed="rId10">
            <a:alphaModFix/>
          </a:blip>
          <a:srcRect b="0" l="0" r="0" t="0"/>
          <a:stretch/>
        </p:blipFill>
        <p:spPr>
          <a:xfrm>
            <a:off x="6089705" y="4606027"/>
            <a:ext cx="2646599" cy="1764399"/>
          </a:xfrm>
          <a:prstGeom prst="rect">
            <a:avLst/>
          </a:prstGeom>
          <a:noFill/>
          <a:ln>
            <a:noFill/>
          </a:ln>
        </p:spPr>
      </p:pic>
      <p:pic>
        <p:nvPicPr>
          <p:cNvPr descr="Une image contenant personne, groupe, foule&#10;&#10;Description générée automatiquement" id="331" name="Google Shape;331;p15"/>
          <p:cNvPicPr preferRelativeResize="0"/>
          <p:nvPr/>
        </p:nvPicPr>
        <p:blipFill rotWithShape="1">
          <a:blip r:embed="rId11">
            <a:alphaModFix/>
          </a:blip>
          <a:srcRect b="0" l="0" r="0" t="0"/>
          <a:stretch/>
        </p:blipFill>
        <p:spPr>
          <a:xfrm>
            <a:off x="154745" y="4569965"/>
            <a:ext cx="2754788" cy="1836526"/>
          </a:xfrm>
          <a:prstGeom prst="rect">
            <a:avLst/>
          </a:prstGeom>
          <a:noFill/>
          <a:ln>
            <a:noFill/>
          </a:ln>
        </p:spPr>
      </p:pic>
      <p:pic>
        <p:nvPicPr>
          <p:cNvPr descr="Une image contenant personne, intérieur, groupe, gens&#10;&#10;Description générée automatiquement" id="332" name="Google Shape;332;p15"/>
          <p:cNvPicPr preferRelativeResize="0"/>
          <p:nvPr/>
        </p:nvPicPr>
        <p:blipFill rotWithShape="1">
          <a:blip r:embed="rId12">
            <a:alphaModFix/>
          </a:blip>
          <a:srcRect b="0" l="0" r="0" t="0"/>
          <a:stretch/>
        </p:blipFill>
        <p:spPr>
          <a:xfrm>
            <a:off x="3130197" y="4569965"/>
            <a:ext cx="2754788" cy="1836525"/>
          </a:xfrm>
          <a:prstGeom prst="rect">
            <a:avLst/>
          </a:prstGeom>
          <a:noFill/>
          <a:ln>
            <a:noFill/>
          </a:ln>
        </p:spPr>
      </p:pic>
      <p:pic>
        <p:nvPicPr>
          <p:cNvPr descr="Une image contenant personne, intérieur, gens, groupe&#10;&#10;Description générée automatiquement" id="333" name="Google Shape;333;p15"/>
          <p:cNvPicPr preferRelativeResize="0"/>
          <p:nvPr/>
        </p:nvPicPr>
        <p:blipFill rotWithShape="1">
          <a:blip r:embed="rId13">
            <a:alphaModFix/>
          </a:blip>
          <a:srcRect b="0" l="0" r="0" t="0"/>
          <a:stretch/>
        </p:blipFill>
        <p:spPr>
          <a:xfrm>
            <a:off x="375406" y="1152222"/>
            <a:ext cx="2754791" cy="18365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900" u="none" cap="none" strike="noStrike">
                <a:solidFill>
                  <a:srgbClr val="898989"/>
                </a:solidFill>
                <a:latin typeface="Arial"/>
                <a:ea typeface="Arial"/>
                <a:cs typeface="Arial"/>
                <a:sym typeface="Arial"/>
              </a:rPr>
              <a:t>‹#›</a:t>
            </a:fld>
            <a:endParaRPr b="0" i="0" sz="900" u="none" cap="none" strike="noStrike">
              <a:solidFill>
                <a:srgbClr val="898989"/>
              </a:solidFill>
              <a:latin typeface="Arial"/>
              <a:ea typeface="Arial"/>
              <a:cs typeface="Arial"/>
              <a:sym typeface="Arial"/>
            </a:endParaRPr>
          </a:p>
        </p:txBody>
      </p:sp>
      <p:pic>
        <p:nvPicPr>
          <p:cNvPr id="180" name="Google Shape;180;p2"/>
          <p:cNvPicPr preferRelativeResize="0"/>
          <p:nvPr/>
        </p:nvPicPr>
        <p:blipFill rotWithShape="1">
          <a:blip r:embed="rId3">
            <a:alphaModFix/>
          </a:blip>
          <a:srcRect b="0" l="0" r="0" t="0"/>
          <a:stretch/>
        </p:blipFill>
        <p:spPr>
          <a:xfrm>
            <a:off x="8160043" y="178592"/>
            <a:ext cx="3847737" cy="762201"/>
          </a:xfrm>
          <a:prstGeom prst="rect">
            <a:avLst/>
          </a:prstGeom>
          <a:noFill/>
          <a:ln>
            <a:noFill/>
          </a:ln>
        </p:spPr>
      </p:pic>
      <p:sp>
        <p:nvSpPr>
          <p:cNvPr id="181" name="Google Shape;181;p2"/>
          <p:cNvSpPr txBox="1"/>
          <p:nvPr/>
        </p:nvSpPr>
        <p:spPr>
          <a:xfrm>
            <a:off x="978195" y="576942"/>
            <a:ext cx="9210834" cy="1320800"/>
          </a:xfrm>
          <a:prstGeom prst="rect">
            <a:avLst/>
          </a:prstGeom>
          <a:noFill/>
          <a:ln>
            <a:noFill/>
          </a:ln>
        </p:spPr>
        <p:txBody>
          <a:bodyPr anchorCtr="0" anchor="t" bIns="45700" lIns="91425" spcFirstLastPara="1" rIns="91425" wrap="square" tIns="45700">
            <a:normAutofit fontScale="97500"/>
          </a:bodyPr>
          <a:lstStyle/>
          <a:p>
            <a:pPr indent="0" lvl="0" marL="0" marR="0" rtl="0" algn="l">
              <a:spcBef>
                <a:spcPts val="0"/>
              </a:spcBef>
              <a:spcAft>
                <a:spcPts val="0"/>
              </a:spcAft>
              <a:buClr>
                <a:srgbClr val="864EA9"/>
              </a:buClr>
              <a:buSzPct val="100000"/>
              <a:buFont typeface="Trebuchet MS"/>
              <a:buNone/>
            </a:pPr>
            <a:r>
              <a:rPr b="0" i="0" lang="fr-FR" sz="3600" u="none" cap="none" strike="noStrike">
                <a:solidFill>
                  <a:srgbClr val="864EA9"/>
                </a:solidFill>
                <a:latin typeface="Trebuchet MS"/>
                <a:ea typeface="Trebuchet MS"/>
                <a:cs typeface="Trebuchet MS"/>
                <a:sym typeface="Trebuchet MS"/>
              </a:rPr>
              <a:t>Sommaire</a:t>
            </a:r>
            <a:endParaRPr/>
          </a:p>
        </p:txBody>
      </p:sp>
      <p:sp>
        <p:nvSpPr>
          <p:cNvPr id="182" name="Google Shape;182;p2"/>
          <p:cNvSpPr txBox="1"/>
          <p:nvPr/>
        </p:nvSpPr>
        <p:spPr>
          <a:xfrm>
            <a:off x="1078804" y="2296092"/>
            <a:ext cx="8611106" cy="2554545"/>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593470"/>
              </a:buClr>
              <a:buSzPts val="3200"/>
              <a:buFont typeface="Arial"/>
              <a:buChar char="•"/>
            </a:pPr>
            <a:r>
              <a:rPr b="0" i="0" lang="fr-FR" sz="3200" u="none" cap="none" strike="noStrike">
                <a:solidFill>
                  <a:srgbClr val="593470"/>
                </a:solidFill>
                <a:latin typeface="Trebuchet MS"/>
                <a:ea typeface="Trebuchet MS"/>
                <a:cs typeface="Trebuchet MS"/>
                <a:sym typeface="Trebuchet MS"/>
              </a:rPr>
              <a:t>Retour sur le speed-dating</a:t>
            </a:r>
            <a:endParaRPr/>
          </a:p>
          <a:p>
            <a:pPr indent="-82550" lvl="0" marL="285750" marR="0" rtl="0" algn="l">
              <a:spcBef>
                <a:spcPts val="0"/>
              </a:spcBef>
              <a:spcAft>
                <a:spcPts val="0"/>
              </a:spcAft>
              <a:buClr>
                <a:schemeClr val="dk1"/>
              </a:buClr>
              <a:buSzPts val="3200"/>
              <a:buFont typeface="Arial"/>
              <a:buNone/>
            </a:pPr>
            <a:r>
              <a:t/>
            </a:r>
            <a:endParaRPr b="0" i="0" sz="3200" u="none" cap="none" strike="noStrike">
              <a:solidFill>
                <a:srgbClr val="593470"/>
              </a:solidFill>
              <a:latin typeface="Trebuchet MS"/>
              <a:ea typeface="Trebuchet MS"/>
              <a:cs typeface="Trebuchet MS"/>
              <a:sym typeface="Trebuchet MS"/>
            </a:endParaRPr>
          </a:p>
          <a:p>
            <a:pPr indent="-285750" lvl="0" marL="285750" marR="0" rtl="0" algn="l">
              <a:spcBef>
                <a:spcPts val="0"/>
              </a:spcBef>
              <a:spcAft>
                <a:spcPts val="0"/>
              </a:spcAft>
              <a:buClr>
                <a:srgbClr val="593470"/>
              </a:buClr>
              <a:buSzPts val="3200"/>
              <a:buFont typeface="Arial"/>
              <a:buChar char="•"/>
            </a:pPr>
            <a:r>
              <a:rPr b="0" i="0" lang="fr-FR" sz="3200" u="none" cap="none" strike="noStrike">
                <a:solidFill>
                  <a:srgbClr val="593470"/>
                </a:solidFill>
                <a:latin typeface="Trebuchet MS"/>
                <a:ea typeface="Trebuchet MS"/>
                <a:cs typeface="Trebuchet MS"/>
                <a:sym typeface="Trebuchet MS"/>
              </a:rPr>
              <a:t>Compte-rendu des ateliers</a:t>
            </a:r>
            <a:endParaRPr/>
          </a:p>
          <a:p>
            <a:pPr indent="-82550" lvl="0" marL="285750" marR="0" rtl="0" algn="l">
              <a:spcBef>
                <a:spcPts val="0"/>
              </a:spcBef>
              <a:spcAft>
                <a:spcPts val="0"/>
              </a:spcAft>
              <a:buClr>
                <a:schemeClr val="dk1"/>
              </a:buClr>
              <a:buSzPts val="3200"/>
              <a:buFont typeface="Arial"/>
              <a:buNone/>
            </a:pPr>
            <a:r>
              <a:t/>
            </a:r>
            <a:endParaRPr b="0" i="0" sz="3200" u="none" cap="none" strike="noStrike">
              <a:solidFill>
                <a:srgbClr val="593470"/>
              </a:solidFill>
              <a:latin typeface="Trebuchet MS"/>
              <a:ea typeface="Trebuchet MS"/>
              <a:cs typeface="Trebuchet MS"/>
              <a:sym typeface="Trebuchet MS"/>
            </a:endParaRPr>
          </a:p>
          <a:p>
            <a:pPr indent="-285750" lvl="0" marL="285750" marR="0" rtl="0" algn="l">
              <a:spcBef>
                <a:spcPts val="0"/>
              </a:spcBef>
              <a:spcAft>
                <a:spcPts val="0"/>
              </a:spcAft>
              <a:buClr>
                <a:srgbClr val="593470"/>
              </a:buClr>
              <a:buSzPts val="3200"/>
              <a:buFont typeface="Arial"/>
              <a:buChar char="•"/>
            </a:pPr>
            <a:r>
              <a:rPr b="0" i="0" lang="fr-FR" sz="3200" u="none" cap="none" strike="noStrike">
                <a:solidFill>
                  <a:srgbClr val="593470"/>
                </a:solidFill>
                <a:latin typeface="Trebuchet MS"/>
                <a:ea typeface="Trebuchet MS"/>
                <a:cs typeface="Trebuchet MS"/>
                <a:sym typeface="Trebuchet MS"/>
              </a:rPr>
              <a:t>Agenda : les prochains rdv du GRCS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
          <p:cNvSpPr txBox="1"/>
          <p:nvPr>
            <p:ph type="ctrTitle"/>
          </p:nvPr>
        </p:nvSpPr>
        <p:spPr>
          <a:xfrm>
            <a:off x="5018567" y="3460414"/>
            <a:ext cx="4612806" cy="1470025"/>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864EA9"/>
              </a:buClr>
              <a:buSzPts val="3600"/>
              <a:buFont typeface="Trebuchet MS"/>
              <a:buNone/>
            </a:pPr>
            <a:r>
              <a:rPr lang="fr-FR" sz="3600"/>
              <a:t>Le speed-dating</a:t>
            </a:r>
            <a:br>
              <a:rPr lang="fr-FR" sz="3600"/>
            </a:br>
            <a:endParaRPr sz="3600"/>
          </a:p>
        </p:txBody>
      </p:sp>
      <p:sp>
        <p:nvSpPr>
          <p:cNvPr id="189" name="Google Shape;189;p3"/>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fr-FR" sz="900" u="none" cap="none" strike="noStrike">
                <a:solidFill>
                  <a:srgbClr val="898989"/>
                </a:solidFill>
                <a:latin typeface="Arial"/>
                <a:ea typeface="Arial"/>
                <a:cs typeface="Arial"/>
                <a:sym typeface="Arial"/>
              </a:rPr>
              <a:t>‹#›</a:t>
            </a:fld>
            <a:endParaRPr b="0" i="0" sz="900" u="none" cap="none" strike="noStrike">
              <a:solidFill>
                <a:srgbClr val="898989"/>
              </a:solidFill>
              <a:latin typeface="Arial"/>
              <a:ea typeface="Arial"/>
              <a:cs typeface="Arial"/>
              <a:sym typeface="Arial"/>
            </a:endParaRPr>
          </a:p>
        </p:txBody>
      </p:sp>
      <p:pic>
        <p:nvPicPr>
          <p:cNvPr id="190" name="Google Shape;190;p3"/>
          <p:cNvPicPr preferRelativeResize="0"/>
          <p:nvPr/>
        </p:nvPicPr>
        <p:blipFill rotWithShape="1">
          <a:blip r:embed="rId3">
            <a:alphaModFix/>
          </a:blip>
          <a:srcRect b="0" l="0" r="0" t="0"/>
          <a:stretch/>
        </p:blipFill>
        <p:spPr>
          <a:xfrm>
            <a:off x="10664546" y="6266810"/>
            <a:ext cx="1546116" cy="591189"/>
          </a:xfrm>
          <a:prstGeom prst="rect">
            <a:avLst/>
          </a:prstGeom>
          <a:noFill/>
          <a:ln>
            <a:noFill/>
          </a:ln>
        </p:spPr>
      </p:pic>
      <p:pic>
        <p:nvPicPr>
          <p:cNvPr id="191" name="Google Shape;191;p3"/>
          <p:cNvPicPr preferRelativeResize="0"/>
          <p:nvPr/>
        </p:nvPicPr>
        <p:blipFill rotWithShape="1">
          <a:blip r:embed="rId4">
            <a:alphaModFix/>
          </a:blip>
          <a:srcRect b="0" l="0" r="0" t="0"/>
          <a:stretch/>
        </p:blipFill>
        <p:spPr>
          <a:xfrm>
            <a:off x="9769159" y="6275399"/>
            <a:ext cx="897713" cy="598475"/>
          </a:xfrm>
          <a:prstGeom prst="rect">
            <a:avLst/>
          </a:prstGeom>
          <a:noFill/>
          <a:ln>
            <a:noFill/>
          </a:ln>
        </p:spPr>
      </p:pic>
      <p:sp>
        <p:nvSpPr>
          <p:cNvPr id="192" name="Google Shape;192;p3"/>
          <p:cNvSpPr txBox="1"/>
          <p:nvPr/>
        </p:nvSpPr>
        <p:spPr>
          <a:xfrm>
            <a:off x="535873" y="4667248"/>
            <a:ext cx="9548038" cy="184665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fr-FR" sz="1800" u="none" cap="none" strike="noStrike">
                <a:solidFill>
                  <a:srgbClr val="3F3F3F"/>
                </a:solidFill>
                <a:latin typeface="Trebuchet MS"/>
                <a:ea typeface="Trebuchet MS"/>
                <a:cs typeface="Trebuchet MS"/>
                <a:sym typeface="Trebuchet MS"/>
              </a:rPr>
              <a:t>Objectifs : </a:t>
            </a:r>
            <a:endParaRPr/>
          </a:p>
          <a:p>
            <a:pPr indent="0" lvl="0" marL="0" marR="0" rtl="0" algn="l">
              <a:spcBef>
                <a:spcPts val="0"/>
              </a:spcBef>
              <a:spcAft>
                <a:spcPts val="0"/>
              </a:spcAft>
              <a:buNone/>
            </a:pPr>
            <a:r>
              <a:t/>
            </a:r>
            <a:endParaRPr b="0" i="0" sz="1800" u="none" cap="none" strike="noStrike">
              <a:solidFill>
                <a:srgbClr val="3F3F3F"/>
              </a:solidFill>
              <a:latin typeface="Trebuchet MS"/>
              <a:ea typeface="Trebuchet MS"/>
              <a:cs typeface="Trebuchet MS"/>
              <a:sym typeface="Trebuchet MS"/>
            </a:endParaRPr>
          </a:p>
          <a:p>
            <a:pPr indent="-285750" lvl="0" marL="285750" marR="0" rtl="0" algn="l">
              <a:spcBef>
                <a:spcPts val="0"/>
              </a:spcBef>
              <a:spcAft>
                <a:spcPts val="0"/>
              </a:spcAft>
              <a:buClr>
                <a:srgbClr val="3F3F3F"/>
              </a:buClr>
              <a:buSzPts val="1800"/>
              <a:buFont typeface="Arial"/>
              <a:buChar char="•"/>
            </a:pPr>
            <a:r>
              <a:rPr b="0" i="0" lang="fr-FR" sz="1800" u="none" cap="none" strike="noStrike">
                <a:solidFill>
                  <a:srgbClr val="3F3F3F"/>
                </a:solidFill>
                <a:latin typeface="Trebuchet MS"/>
                <a:ea typeface="Trebuchet MS"/>
                <a:cs typeface="Trebuchet MS"/>
                <a:sym typeface="Trebuchet MS"/>
              </a:rPr>
              <a:t>Se rencontrer entre centres de santé</a:t>
            </a:r>
            <a:endParaRPr/>
          </a:p>
          <a:p>
            <a:pPr indent="-285750" lvl="0" marL="285750" marR="0" rtl="0" algn="l">
              <a:spcBef>
                <a:spcPts val="0"/>
              </a:spcBef>
              <a:spcAft>
                <a:spcPts val="0"/>
              </a:spcAft>
              <a:buClr>
                <a:srgbClr val="3F3F3F"/>
              </a:buClr>
              <a:buSzPts val="1800"/>
              <a:buFont typeface="Arial"/>
              <a:buChar char="•"/>
            </a:pPr>
            <a:r>
              <a:rPr b="0" i="0" lang="fr-FR" sz="1800" u="none" cap="none" strike="noStrike">
                <a:solidFill>
                  <a:srgbClr val="3F3F3F"/>
                </a:solidFill>
                <a:latin typeface="Trebuchet MS"/>
                <a:ea typeface="Trebuchet MS"/>
                <a:cs typeface="Trebuchet MS"/>
                <a:sym typeface="Trebuchet MS"/>
              </a:rPr>
              <a:t>Présenter un projet, un événement de son centre</a:t>
            </a:r>
            <a:endParaRPr/>
          </a:p>
          <a:p>
            <a:pPr indent="-285750" lvl="0" marL="285750" marR="0" rtl="0" algn="l">
              <a:spcBef>
                <a:spcPts val="0"/>
              </a:spcBef>
              <a:spcAft>
                <a:spcPts val="0"/>
              </a:spcAft>
              <a:buClr>
                <a:srgbClr val="3F3F3F"/>
              </a:buClr>
              <a:buSzPts val="1800"/>
              <a:buFont typeface="Arial"/>
              <a:buChar char="•"/>
            </a:pPr>
            <a:r>
              <a:rPr b="0" i="0" lang="fr-FR" sz="1800" u="none" cap="none" strike="noStrike">
                <a:solidFill>
                  <a:srgbClr val="3F3F3F"/>
                </a:solidFill>
                <a:latin typeface="Trebuchet MS"/>
                <a:ea typeface="Trebuchet MS"/>
                <a:cs typeface="Trebuchet MS"/>
                <a:sym typeface="Trebuchet MS"/>
              </a:rPr>
              <a:t>Voter pour 5 coups de cœur</a:t>
            </a:r>
            <a:endParaRPr/>
          </a:p>
          <a:p>
            <a:pPr indent="-171450" lvl="0" marL="171450" marR="0" rtl="0" algn="ctr">
              <a:spcBef>
                <a:spcPts val="0"/>
              </a:spcBef>
              <a:spcAft>
                <a:spcPts val="0"/>
              </a:spcAft>
              <a:buClr>
                <a:srgbClr val="3F3F3F"/>
              </a:buClr>
              <a:buSzPts val="1200"/>
              <a:buFont typeface="Arial"/>
              <a:buChar char="•"/>
            </a:pPr>
            <a:br>
              <a:rPr b="0" i="0" lang="fr-FR" sz="1200" u="none" cap="none" strike="noStrike">
                <a:solidFill>
                  <a:srgbClr val="3F3F3F"/>
                </a:solidFill>
                <a:latin typeface="Trebuchet MS"/>
                <a:ea typeface="Trebuchet MS"/>
                <a:cs typeface="Trebuchet MS"/>
                <a:sym typeface="Trebuchet MS"/>
              </a:rPr>
            </a:br>
            <a:endParaRPr b="0" i="0" sz="1200" u="none" cap="none" strike="noStrike">
              <a:solidFill>
                <a:srgbClr val="3F3F3F"/>
              </a:solidFill>
              <a:latin typeface="Trebuchet MS"/>
              <a:ea typeface="Trebuchet MS"/>
              <a:cs typeface="Trebuchet MS"/>
              <a:sym typeface="Trebuchet MS"/>
            </a:endParaRPr>
          </a:p>
        </p:txBody>
      </p:sp>
      <p:pic>
        <p:nvPicPr>
          <p:cNvPr id="193" name="Google Shape;193;p3"/>
          <p:cNvPicPr preferRelativeResize="0"/>
          <p:nvPr/>
        </p:nvPicPr>
        <p:blipFill rotWithShape="1">
          <a:blip r:embed="rId5">
            <a:alphaModFix/>
          </a:blip>
          <a:srcRect b="0" l="0" r="0" t="0"/>
          <a:stretch/>
        </p:blipFill>
        <p:spPr>
          <a:xfrm>
            <a:off x="8160043" y="178592"/>
            <a:ext cx="3847737" cy="762201"/>
          </a:xfrm>
          <a:prstGeom prst="rect">
            <a:avLst/>
          </a:prstGeom>
          <a:noFill/>
          <a:ln>
            <a:noFill/>
          </a:ln>
        </p:spPr>
      </p:pic>
      <p:pic>
        <p:nvPicPr>
          <p:cNvPr descr="Une image contenant personne, extérieur, gens, accessoire&#10;&#10;Description générée automatiquement" id="194" name="Google Shape;194;p3"/>
          <p:cNvPicPr preferRelativeResize="0"/>
          <p:nvPr/>
        </p:nvPicPr>
        <p:blipFill rotWithShape="1">
          <a:blip r:embed="rId6">
            <a:alphaModFix/>
          </a:blip>
          <a:srcRect b="0" l="0" r="0" t="0"/>
          <a:stretch/>
        </p:blipFill>
        <p:spPr>
          <a:xfrm>
            <a:off x="909212" y="1545184"/>
            <a:ext cx="2646597" cy="1764398"/>
          </a:xfrm>
          <a:prstGeom prst="rect">
            <a:avLst/>
          </a:prstGeom>
          <a:noFill/>
          <a:ln>
            <a:noFill/>
          </a:ln>
        </p:spPr>
      </p:pic>
      <p:pic>
        <p:nvPicPr>
          <p:cNvPr descr="Une image contenant extérieur, bâtiment, arbre, porche&#10;&#10;Description générée automatiquement" id="195" name="Google Shape;195;p3"/>
          <p:cNvPicPr preferRelativeResize="0"/>
          <p:nvPr/>
        </p:nvPicPr>
        <p:blipFill rotWithShape="1">
          <a:blip r:embed="rId7">
            <a:alphaModFix/>
          </a:blip>
          <a:srcRect b="0" l="0" r="0" t="0"/>
          <a:stretch/>
        </p:blipFill>
        <p:spPr>
          <a:xfrm>
            <a:off x="3555809" y="1545184"/>
            <a:ext cx="2646596" cy="1764398"/>
          </a:xfrm>
          <a:prstGeom prst="rect">
            <a:avLst/>
          </a:prstGeom>
          <a:noFill/>
          <a:ln>
            <a:noFill/>
          </a:ln>
        </p:spPr>
      </p:pic>
      <p:pic>
        <p:nvPicPr>
          <p:cNvPr descr="Une image contenant bâtiment, extérieur, terrain, personne&#10;&#10;Description générée automatiquement" id="196" name="Google Shape;196;p3"/>
          <p:cNvPicPr preferRelativeResize="0"/>
          <p:nvPr/>
        </p:nvPicPr>
        <p:blipFill rotWithShape="1">
          <a:blip r:embed="rId8">
            <a:alphaModFix/>
          </a:blip>
          <a:srcRect b="0" l="0" r="0" t="0"/>
          <a:stretch/>
        </p:blipFill>
        <p:spPr>
          <a:xfrm>
            <a:off x="8867498" y="1532853"/>
            <a:ext cx="2646597" cy="1764398"/>
          </a:xfrm>
          <a:prstGeom prst="rect">
            <a:avLst/>
          </a:prstGeom>
          <a:noFill/>
          <a:ln>
            <a:noFill/>
          </a:ln>
        </p:spPr>
      </p:pic>
      <p:pic>
        <p:nvPicPr>
          <p:cNvPr descr="Une image contenant mur, intérieur, plancher&#10;&#10;Description générée automatiquement" id="197" name="Google Shape;197;p3"/>
          <p:cNvPicPr preferRelativeResize="0"/>
          <p:nvPr/>
        </p:nvPicPr>
        <p:blipFill rotWithShape="1">
          <a:blip r:embed="rId9">
            <a:alphaModFix/>
          </a:blip>
          <a:srcRect b="0" l="0" r="0" t="0"/>
          <a:stretch/>
        </p:blipFill>
        <p:spPr>
          <a:xfrm>
            <a:off x="6202405" y="1532853"/>
            <a:ext cx="2665094" cy="17767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2" name="Shape 202"/>
        <p:cNvGrpSpPr/>
        <p:nvPr/>
      </p:nvGrpSpPr>
      <p:grpSpPr>
        <a:xfrm>
          <a:off x="0" y="0"/>
          <a:ext cx="0" cy="0"/>
          <a:chOff x="0" y="0"/>
          <a:chExt cx="0" cy="0"/>
        </a:xfrm>
      </p:grpSpPr>
      <p:sp>
        <p:nvSpPr>
          <p:cNvPr id="203" name="Google Shape;203;p4"/>
          <p:cNvSpPr txBox="1"/>
          <p:nvPr/>
        </p:nvSpPr>
        <p:spPr>
          <a:xfrm>
            <a:off x="677334" y="609600"/>
            <a:ext cx="8596668" cy="1320800"/>
          </a:xfrm>
          <a:prstGeom prst="rect">
            <a:avLst/>
          </a:prstGeom>
          <a:noFill/>
          <a:ln>
            <a:noFill/>
          </a:ln>
        </p:spPr>
        <p:txBody>
          <a:bodyPr anchorCtr="0" anchor="t" bIns="45700" lIns="91425" spcFirstLastPara="1" rIns="91425" wrap="square" tIns="45700">
            <a:normAutofit/>
          </a:bodyPr>
          <a:lstStyle/>
          <a:p>
            <a:pPr indent="0" lvl="0" marL="0" marR="0" rtl="0" algn="l">
              <a:spcBef>
                <a:spcPts val="0"/>
              </a:spcBef>
              <a:spcAft>
                <a:spcPts val="0"/>
              </a:spcAft>
              <a:buClr>
                <a:srgbClr val="864EA9"/>
              </a:buClr>
              <a:buSzPts val="3600"/>
              <a:buFont typeface="Trebuchet MS"/>
              <a:buNone/>
            </a:pPr>
            <a:r>
              <a:rPr b="0" i="0" lang="fr-FR" sz="3600" u="none" cap="none" strike="noStrike">
                <a:solidFill>
                  <a:srgbClr val="864EA9"/>
                </a:solidFill>
                <a:latin typeface="Trebuchet MS"/>
                <a:ea typeface="Trebuchet MS"/>
                <a:cs typeface="Trebuchet MS"/>
                <a:sym typeface="Trebuchet MS"/>
              </a:rPr>
              <a:t>Le speed-dating – le déroulé</a:t>
            </a:r>
            <a:endParaRPr b="0" i="0" sz="3600" u="none" cap="none" strike="noStrike">
              <a:solidFill>
                <a:srgbClr val="864EA9"/>
              </a:solidFill>
              <a:latin typeface="Trebuchet MS"/>
              <a:ea typeface="Trebuchet MS"/>
              <a:cs typeface="Trebuchet MS"/>
              <a:sym typeface="Trebuchet MS"/>
            </a:endParaRPr>
          </a:p>
        </p:txBody>
      </p:sp>
      <p:pic>
        <p:nvPicPr>
          <p:cNvPr descr="Une image contenant bâtiment, extérieur, personne, trottoir&#10;&#10;Description générée automatiquement" id="204" name="Google Shape;204;p4"/>
          <p:cNvPicPr preferRelativeResize="0"/>
          <p:nvPr/>
        </p:nvPicPr>
        <p:blipFill rotWithShape="1">
          <a:blip r:embed="rId3">
            <a:alphaModFix/>
          </a:blip>
          <a:srcRect b="-4" l="0" r="4926" t="0"/>
          <a:stretch/>
        </p:blipFill>
        <p:spPr>
          <a:xfrm>
            <a:off x="3394213" y="4232708"/>
            <a:ext cx="2601968" cy="1826881"/>
          </a:xfrm>
          <a:prstGeom prst="rect">
            <a:avLst/>
          </a:prstGeom>
          <a:noFill/>
          <a:ln>
            <a:noFill/>
          </a:ln>
        </p:spPr>
      </p:pic>
      <p:pic>
        <p:nvPicPr>
          <p:cNvPr descr="Une image contenant bâtiment, extérieur, debout, brique&#10;&#10;Description générée automatiquement" id="205" name="Google Shape;205;p4"/>
          <p:cNvPicPr preferRelativeResize="0"/>
          <p:nvPr/>
        </p:nvPicPr>
        <p:blipFill rotWithShape="1">
          <a:blip r:embed="rId4">
            <a:alphaModFix/>
          </a:blip>
          <a:srcRect b="6" l="4349" r="7" t="0"/>
          <a:stretch/>
        </p:blipFill>
        <p:spPr>
          <a:xfrm>
            <a:off x="677334" y="4213885"/>
            <a:ext cx="2616049" cy="1825623"/>
          </a:xfrm>
          <a:prstGeom prst="rect">
            <a:avLst/>
          </a:prstGeom>
          <a:noFill/>
          <a:ln>
            <a:noFill/>
          </a:ln>
        </p:spPr>
      </p:pic>
      <p:sp>
        <p:nvSpPr>
          <p:cNvPr id="206" name="Google Shape;206;p4"/>
          <p:cNvSpPr/>
          <p:nvPr/>
        </p:nvSpPr>
        <p:spPr>
          <a:xfrm>
            <a:off x="0" y="4013201"/>
            <a:ext cx="476655" cy="2844800"/>
          </a:xfrm>
          <a:prstGeom prst="triangle">
            <a:avLst>
              <a:gd fmla="val 0"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Une image contenant texte, matériau de construction, pierre, ciment&#10;&#10;Description générée automatiquement" id="207" name="Google Shape;207;p4"/>
          <p:cNvPicPr preferRelativeResize="0"/>
          <p:nvPr/>
        </p:nvPicPr>
        <p:blipFill rotWithShape="1">
          <a:blip r:embed="rId5">
            <a:alphaModFix/>
          </a:blip>
          <a:srcRect b="-4" l="0" r="5750" t="0"/>
          <a:stretch/>
        </p:blipFill>
        <p:spPr>
          <a:xfrm>
            <a:off x="3408556" y="2180492"/>
            <a:ext cx="2587626" cy="1832709"/>
          </a:xfrm>
          <a:prstGeom prst="rect">
            <a:avLst/>
          </a:prstGeom>
          <a:noFill/>
          <a:ln>
            <a:noFill/>
          </a:ln>
        </p:spPr>
      </p:pic>
      <p:pic>
        <p:nvPicPr>
          <p:cNvPr descr="Une image contenant extérieur, bâtiment, arbre, porche&#10;&#10;Description générée automatiquement" id="208" name="Google Shape;208;p4"/>
          <p:cNvPicPr preferRelativeResize="0"/>
          <p:nvPr/>
        </p:nvPicPr>
        <p:blipFill rotWithShape="1">
          <a:blip r:embed="rId6">
            <a:alphaModFix/>
          </a:blip>
          <a:srcRect b="6" l="4349" r="7" t="0"/>
          <a:stretch/>
        </p:blipFill>
        <p:spPr>
          <a:xfrm>
            <a:off x="706843" y="2159331"/>
            <a:ext cx="2616049" cy="1825623"/>
          </a:xfrm>
          <a:prstGeom prst="rect">
            <a:avLst/>
          </a:prstGeom>
          <a:noFill/>
          <a:ln>
            <a:noFill/>
          </a:ln>
        </p:spPr>
      </p:pic>
      <p:sp>
        <p:nvSpPr>
          <p:cNvPr id="209" name="Google Shape;209;p4"/>
          <p:cNvSpPr txBox="1"/>
          <p:nvPr/>
        </p:nvSpPr>
        <p:spPr>
          <a:xfrm>
            <a:off x="6358136" y="1816593"/>
            <a:ext cx="4396200" cy="13545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b="0" i="0" lang="fr-FR" sz="1600" u="none" cap="none" strike="noStrike">
                <a:solidFill>
                  <a:schemeClr val="dk1"/>
                </a:solidFill>
                <a:latin typeface="Trebuchet MS"/>
                <a:ea typeface="Trebuchet MS"/>
                <a:cs typeface="Trebuchet MS"/>
                <a:sym typeface="Trebuchet MS"/>
              </a:rPr>
              <a:t>En sous-groupe, tous les participants ont eu quelques minutes pour </a:t>
            </a:r>
            <a:r>
              <a:rPr lang="fr-FR" sz="1600">
                <a:solidFill>
                  <a:schemeClr val="dk1"/>
                </a:solidFill>
                <a:latin typeface="Trebuchet MS"/>
                <a:ea typeface="Trebuchet MS"/>
                <a:cs typeface="Trebuchet MS"/>
                <a:sym typeface="Trebuchet MS"/>
              </a:rPr>
              <a:t>présenter</a:t>
            </a:r>
            <a:r>
              <a:rPr b="0" i="0" lang="fr-FR" sz="1600" u="none" cap="none" strike="noStrike">
                <a:solidFill>
                  <a:schemeClr val="dk1"/>
                </a:solidFill>
                <a:latin typeface="Trebuchet MS"/>
                <a:ea typeface="Trebuchet MS"/>
                <a:cs typeface="Trebuchet MS"/>
                <a:sym typeface="Trebuchet MS"/>
              </a:rPr>
              <a:t> un projet, événement, une pratique intéressante à partager</a:t>
            </a:r>
            <a:endParaRPr b="0" i="0" sz="1600" u="none" cap="none" strike="noStrike">
              <a:solidFill>
                <a:schemeClr val="dk1"/>
              </a:solidFill>
              <a:latin typeface="Trebuchet MS"/>
              <a:ea typeface="Trebuchet MS"/>
              <a:cs typeface="Trebuchet MS"/>
              <a:sym typeface="Trebuchet MS"/>
            </a:endParaRPr>
          </a:p>
          <a:p>
            <a:pPr indent="0" lvl="0" marL="0" marR="0" rtl="0" algn="l">
              <a:spcBef>
                <a:spcPts val="0"/>
              </a:spcBef>
              <a:spcAft>
                <a:spcPts val="0"/>
              </a:spcAft>
              <a:buNone/>
            </a:pPr>
            <a:r>
              <a:t/>
            </a:r>
            <a:endParaRPr sz="1800">
              <a:solidFill>
                <a:schemeClr val="dk1"/>
              </a:solidFill>
              <a:latin typeface="Trebuchet MS"/>
              <a:ea typeface="Trebuchet MS"/>
              <a:cs typeface="Trebuchet MS"/>
              <a:sym typeface="Trebuchet MS"/>
            </a:endParaRPr>
          </a:p>
        </p:txBody>
      </p:sp>
      <p:sp>
        <p:nvSpPr>
          <p:cNvPr id="210" name="Google Shape;210;p4"/>
          <p:cNvSpPr txBox="1"/>
          <p:nvPr/>
        </p:nvSpPr>
        <p:spPr>
          <a:xfrm>
            <a:off x="6358136" y="3058192"/>
            <a:ext cx="3916906" cy="1077218"/>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fr-FR" sz="1600">
                <a:solidFill>
                  <a:schemeClr val="dk1"/>
                </a:solidFill>
                <a:latin typeface="Trebuchet MS"/>
                <a:ea typeface="Trebuchet MS"/>
                <a:cs typeface="Trebuchet MS"/>
                <a:sym typeface="Trebuchet MS"/>
              </a:rPr>
              <a:t>Chaque sous-groupe a ensuite choisi un projet à présenter à l’ensemble des participants – par l’intermédiaire d’un gabarit exposé à l’extérieur.</a:t>
            </a:r>
            <a:endParaRPr/>
          </a:p>
        </p:txBody>
      </p:sp>
      <p:sp>
        <p:nvSpPr>
          <p:cNvPr id="211" name="Google Shape;211;p4"/>
          <p:cNvSpPr txBox="1"/>
          <p:nvPr/>
        </p:nvSpPr>
        <p:spPr>
          <a:xfrm>
            <a:off x="6468178" y="4377803"/>
            <a:ext cx="3696822" cy="83099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600"/>
              <a:buFont typeface="Arial"/>
              <a:buChar char="•"/>
            </a:pPr>
            <a:r>
              <a:rPr lang="fr-FR" sz="1600">
                <a:solidFill>
                  <a:schemeClr val="dk1"/>
                </a:solidFill>
                <a:latin typeface="Trebuchet MS"/>
                <a:ea typeface="Trebuchet MS"/>
                <a:cs typeface="Trebuchet MS"/>
                <a:sym typeface="Trebuchet MS"/>
              </a:rPr>
              <a:t>L’ensemble des participants a voté par gommettes pour les 3 projets qu’il a envie de mieux découvrir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5"/>
          <p:cNvSpPr txBox="1"/>
          <p:nvPr>
            <p:ph type="title"/>
          </p:nvPr>
        </p:nvSpPr>
        <p:spPr>
          <a:xfrm>
            <a:off x="489857" y="576942"/>
            <a:ext cx="9699172" cy="1200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864EA9"/>
              </a:buClr>
              <a:buSzPts val="3600"/>
              <a:buFont typeface="Trebuchet MS"/>
              <a:buNone/>
            </a:pPr>
            <a:r>
              <a:rPr lang="fr-FR"/>
              <a:t>Le speed-dating : les résultats des coups de cœur !</a:t>
            </a:r>
            <a:endParaRPr/>
          </a:p>
        </p:txBody>
      </p:sp>
      <p:sp>
        <p:nvSpPr>
          <p:cNvPr id="218" name="Google Shape;218;p5"/>
          <p:cNvSpPr txBox="1"/>
          <p:nvPr/>
        </p:nvSpPr>
        <p:spPr>
          <a:xfrm>
            <a:off x="1224643" y="2914838"/>
            <a:ext cx="8229600" cy="3417000"/>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b="0" i="0" lang="fr-FR" sz="1800" u="none" strike="noStrike">
                <a:solidFill>
                  <a:srgbClr val="593470"/>
                </a:solidFill>
                <a:latin typeface="Trebuchet MS"/>
                <a:ea typeface="Trebuchet MS"/>
                <a:cs typeface="Trebuchet MS"/>
                <a:sym typeface="Trebuchet MS"/>
              </a:rPr>
              <a:t>’initiative sur la politique d’intégration des salariés, portée par l’AIMV</a:t>
            </a:r>
            <a:endParaRPr/>
          </a:p>
          <a:p>
            <a:pPr indent="0" lvl="0" marL="0" marR="0" rtl="0" algn="l">
              <a:spcBef>
                <a:spcPts val="0"/>
              </a:spcBef>
              <a:spcAft>
                <a:spcPts val="0"/>
              </a:spcAft>
              <a:buClr>
                <a:schemeClr val="dk1"/>
              </a:buClr>
              <a:buSzPts val="1800"/>
              <a:buFont typeface="Arial"/>
              <a:buNone/>
            </a:pPr>
            <a:r>
              <a:t/>
            </a:r>
            <a:endParaRPr b="0" i="0" sz="1800" u="none" strike="noStrike">
              <a:solidFill>
                <a:srgbClr val="593470"/>
              </a:solidFill>
              <a:latin typeface="Trebuchet MS"/>
              <a:ea typeface="Trebuchet MS"/>
              <a:cs typeface="Trebuchet MS"/>
              <a:sym typeface="Trebuchet MS"/>
            </a:endParaRPr>
          </a:p>
          <a:p>
            <a:pPr indent="-114300" lvl="0" marL="0" marR="0" rtl="0" algn="l">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b="0" i="0" lang="fr-FR" sz="1800" u="none" strike="noStrike">
                <a:solidFill>
                  <a:srgbClr val="593470"/>
                </a:solidFill>
                <a:latin typeface="Trebuchet MS"/>
                <a:ea typeface="Trebuchet MS"/>
                <a:cs typeface="Trebuchet MS"/>
                <a:sym typeface="Trebuchet MS"/>
              </a:rPr>
              <a:t>a structuration du parcours patient, portée par Oxance</a:t>
            </a:r>
            <a:endParaRPr b="0" i="0" sz="1800" u="none" strike="noStrike">
              <a:solidFill>
                <a:srgbClr val="593470"/>
              </a:solidFill>
              <a:latin typeface="Trebuchet MS"/>
              <a:ea typeface="Trebuchet MS"/>
              <a:cs typeface="Trebuchet MS"/>
              <a:sym typeface="Trebuchet MS"/>
            </a:endParaRPr>
          </a:p>
          <a:p>
            <a:pPr indent="0" lvl="0" marL="0" marR="0" rtl="0" algn="l">
              <a:spcBef>
                <a:spcPts val="0"/>
              </a:spcBef>
              <a:spcAft>
                <a:spcPts val="0"/>
              </a:spcAft>
              <a:buClr>
                <a:schemeClr val="dk1"/>
              </a:buClr>
              <a:buSzPts val="1800"/>
              <a:buFont typeface="Arial"/>
              <a:buNone/>
            </a:pPr>
            <a:r>
              <a:t/>
            </a:r>
            <a:endParaRPr b="0" i="0" sz="1800" u="none" strike="noStrike">
              <a:solidFill>
                <a:srgbClr val="593470"/>
              </a:solidFill>
              <a:latin typeface="Trebuchet MS"/>
              <a:ea typeface="Trebuchet MS"/>
              <a:cs typeface="Trebuchet MS"/>
              <a:sym typeface="Trebuchet MS"/>
            </a:endParaRPr>
          </a:p>
          <a:p>
            <a:pPr indent="-114300" lvl="0" marL="0" marR="0" rtl="0" algn="l">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b="0" i="0" lang="fr-FR" sz="1800" u="none" strike="noStrike">
                <a:solidFill>
                  <a:srgbClr val="593470"/>
                </a:solidFill>
                <a:latin typeface="Trebuchet MS"/>
                <a:ea typeface="Trebuchet MS"/>
                <a:cs typeface="Trebuchet MS"/>
                <a:sym typeface="Trebuchet MS"/>
              </a:rPr>
              <a:t>’orientation d’un centre de santé en polyvalence, par l’ADMR</a:t>
            </a:r>
            <a:endParaRPr/>
          </a:p>
          <a:p>
            <a:pPr indent="0" lvl="0" marL="0" marR="0" rtl="0" algn="l">
              <a:spcBef>
                <a:spcPts val="0"/>
              </a:spcBef>
              <a:spcAft>
                <a:spcPts val="0"/>
              </a:spcAft>
              <a:buClr>
                <a:schemeClr val="dk1"/>
              </a:buClr>
              <a:buSzPts val="1800"/>
              <a:buFont typeface="Arial"/>
              <a:buNone/>
            </a:pPr>
            <a:r>
              <a:t/>
            </a:r>
            <a:endParaRPr b="0" i="0" sz="1800" u="none" strike="noStrike">
              <a:solidFill>
                <a:srgbClr val="593470"/>
              </a:solidFill>
              <a:latin typeface="Trebuchet MS"/>
              <a:ea typeface="Trebuchet MS"/>
              <a:cs typeface="Trebuchet MS"/>
              <a:sym typeface="Trebuchet MS"/>
            </a:endParaRPr>
          </a:p>
          <a:p>
            <a:pPr indent="-114300" lvl="0" marL="0" marR="0" rtl="0" algn="l">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b="0" i="0" lang="fr-FR" sz="1800" u="none" strike="noStrike">
                <a:solidFill>
                  <a:srgbClr val="593470"/>
                </a:solidFill>
                <a:latin typeface="Trebuchet MS"/>
                <a:ea typeface="Trebuchet MS"/>
                <a:cs typeface="Trebuchet MS"/>
                <a:sym typeface="Trebuchet MS"/>
              </a:rPr>
              <a:t>e changement d’organisation au sein d’un centre (avec la mise en place d’un responsable de centre), par la MFRPDS</a:t>
            </a:r>
            <a:endParaRPr/>
          </a:p>
          <a:p>
            <a:pPr indent="0" lvl="0" marL="0" marR="0" rtl="0" algn="l">
              <a:spcBef>
                <a:spcPts val="0"/>
              </a:spcBef>
              <a:spcAft>
                <a:spcPts val="0"/>
              </a:spcAft>
              <a:buClr>
                <a:schemeClr val="dk1"/>
              </a:buClr>
              <a:buSzPts val="1800"/>
              <a:buFont typeface="Arial"/>
              <a:buNone/>
            </a:pPr>
            <a:r>
              <a:t/>
            </a:r>
            <a:endParaRPr b="0" i="0" sz="1800" u="none" strike="noStrike">
              <a:solidFill>
                <a:srgbClr val="593470"/>
              </a:solidFill>
              <a:latin typeface="Trebuchet MS"/>
              <a:ea typeface="Trebuchet MS"/>
              <a:cs typeface="Trebuchet MS"/>
              <a:sym typeface="Trebuchet MS"/>
            </a:endParaRPr>
          </a:p>
          <a:p>
            <a:pPr indent="-114300" lvl="0" marL="0" marR="0" rtl="0" algn="l">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b="0" i="0" lang="fr-FR" sz="1800" u="none" strike="noStrike">
                <a:solidFill>
                  <a:srgbClr val="593470"/>
                </a:solidFill>
                <a:latin typeface="Trebuchet MS"/>
                <a:ea typeface="Trebuchet MS"/>
                <a:cs typeface="Trebuchet MS"/>
                <a:sym typeface="Trebuchet MS"/>
              </a:rPr>
              <a:t>a pérennisation du recrutement des infirmières et aides-soignantes, par l’ACSSM</a:t>
            </a:r>
            <a:endParaRPr/>
          </a:p>
          <a:p>
            <a:pPr indent="0" lvl="0" marL="0" marR="0" rtl="0" algn="l">
              <a:spcBef>
                <a:spcPts val="0"/>
              </a:spcBef>
              <a:spcAft>
                <a:spcPts val="0"/>
              </a:spcAft>
              <a:buNone/>
            </a:pPr>
            <a:r>
              <a:rPr lang="fr-FR" sz="1800">
                <a:solidFill>
                  <a:srgbClr val="593470"/>
                </a:solidFill>
                <a:latin typeface="Trebuchet MS"/>
                <a:ea typeface="Trebuchet MS"/>
                <a:cs typeface="Trebuchet MS"/>
                <a:sym typeface="Trebuchet MS"/>
              </a:rPr>
              <a:t> </a:t>
            </a:r>
            <a:endParaRPr/>
          </a:p>
        </p:txBody>
      </p:sp>
      <p:sp>
        <p:nvSpPr>
          <p:cNvPr id="219" name="Google Shape;219;p5"/>
          <p:cNvSpPr txBox="1"/>
          <p:nvPr/>
        </p:nvSpPr>
        <p:spPr>
          <a:xfrm>
            <a:off x="489850" y="2136225"/>
            <a:ext cx="7653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fr-FR" sz="1800">
                <a:solidFill>
                  <a:schemeClr val="dk1"/>
                </a:solidFill>
                <a:latin typeface="Trebuchet MS"/>
                <a:ea typeface="Trebuchet MS"/>
                <a:cs typeface="Trebuchet MS"/>
                <a:sym typeface="Trebuchet MS"/>
              </a:rPr>
              <a:t>Retrouvez le détail de ces projets dans nos prochaines lettres d’info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13dd4144303_0_0"/>
          <p:cNvSpPr txBox="1"/>
          <p:nvPr>
            <p:ph type="title"/>
          </p:nvPr>
        </p:nvSpPr>
        <p:spPr>
          <a:xfrm>
            <a:off x="489857" y="576942"/>
            <a:ext cx="9699300" cy="1200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864EA9"/>
              </a:buClr>
              <a:buSzPts val="3600"/>
              <a:buFont typeface="Trebuchet MS"/>
              <a:buNone/>
            </a:pPr>
            <a:r>
              <a:rPr lang="fr-FR"/>
              <a:t>Parmis les autres projets/événements soumis aux votes on peut citer : </a:t>
            </a:r>
            <a:endParaRPr/>
          </a:p>
        </p:txBody>
      </p:sp>
      <p:sp>
        <p:nvSpPr>
          <p:cNvPr id="226" name="Google Shape;226;g13dd4144303_0_0"/>
          <p:cNvSpPr txBox="1"/>
          <p:nvPr/>
        </p:nvSpPr>
        <p:spPr>
          <a:xfrm>
            <a:off x="1224693" y="2218663"/>
            <a:ext cx="8229600" cy="3632700"/>
          </a:xfrm>
          <a:prstGeom prst="rect">
            <a:avLst/>
          </a:prstGeom>
          <a:noFill/>
          <a:ln>
            <a:noFill/>
          </a:ln>
        </p:spPr>
        <p:txBody>
          <a:bodyPr anchorCtr="0" anchor="t" bIns="45700" lIns="91425" spcFirstLastPara="1" rIns="91425" wrap="square" tIns="45700">
            <a:spAutoFit/>
          </a:bodyPr>
          <a:lstStyle/>
          <a:p>
            <a:pPr indent="-114300" lvl="0" marL="0" marR="0" rtl="0" algn="l">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a:t>
            </a:r>
            <a:r>
              <a:rPr lang="fr-FR" sz="1800">
                <a:solidFill>
                  <a:srgbClr val="593470"/>
                </a:solidFill>
                <a:latin typeface="Trebuchet MS"/>
                <a:ea typeface="Trebuchet MS"/>
                <a:cs typeface="Trebuchet MS"/>
                <a:sym typeface="Trebuchet MS"/>
              </a:rPr>
              <a:t>e team building pour renforcer la cohésion en équipe suite à la sortie du télétravail dpu à la pandémie Covid, CPAM69</a:t>
            </a:r>
            <a:endParaRPr sz="1800">
              <a:solidFill>
                <a:srgbClr val="593470"/>
              </a:solidFill>
              <a:latin typeface="Trebuchet MS"/>
              <a:ea typeface="Trebuchet MS"/>
              <a:cs typeface="Trebuchet MS"/>
              <a:sym typeface="Trebuchet MS"/>
            </a:endParaRPr>
          </a:p>
          <a:p>
            <a:pPr indent="-114300" lvl="0" marL="0" marR="0" rtl="0" algn="l">
              <a:spcBef>
                <a:spcPts val="0"/>
              </a:spcBef>
              <a:spcAft>
                <a:spcPts val="0"/>
              </a:spcAft>
              <a:buClr>
                <a:srgbClr val="593470"/>
              </a:buClr>
              <a:buSzPts val="1800"/>
              <a:buFont typeface="Arial"/>
              <a:buChar char="•"/>
            </a:pPr>
            <a:r>
              <a:rPr lang="fr-FR" sz="1800">
                <a:solidFill>
                  <a:srgbClr val="593470"/>
                </a:solidFill>
                <a:latin typeface="Trebuchet MS"/>
                <a:ea typeface="Trebuchet MS"/>
                <a:cs typeface="Trebuchet MS"/>
                <a:sym typeface="Trebuchet MS"/>
              </a:rPr>
              <a:t>L'ouverture d’un CDS communautaire et planétaire à l’intention des patients précaires, Santé Bien Etre</a:t>
            </a:r>
            <a:endParaRPr sz="1800">
              <a:solidFill>
                <a:srgbClr val="593470"/>
              </a:solidFill>
              <a:latin typeface="Trebuchet MS"/>
              <a:ea typeface="Trebuchet MS"/>
              <a:cs typeface="Trebuchet MS"/>
              <a:sym typeface="Trebuchet MS"/>
            </a:endParaRPr>
          </a:p>
          <a:p>
            <a:pPr indent="-114300" lvl="0" marL="0" marR="0" rtl="0" algn="l">
              <a:spcBef>
                <a:spcPts val="0"/>
              </a:spcBef>
              <a:spcAft>
                <a:spcPts val="0"/>
              </a:spcAft>
              <a:buClr>
                <a:srgbClr val="593470"/>
              </a:buClr>
              <a:buSzPts val="1800"/>
              <a:buFont typeface="Trebuchet MS"/>
              <a:buChar char="•"/>
            </a:pPr>
            <a:r>
              <a:rPr lang="fr-FR" sz="1800">
                <a:solidFill>
                  <a:srgbClr val="593470"/>
                </a:solidFill>
                <a:latin typeface="Trebuchet MS"/>
                <a:ea typeface="Trebuchet MS"/>
                <a:cs typeface="Trebuchet MS"/>
                <a:sym typeface="Trebuchet MS"/>
              </a:rPr>
              <a:t>Soutien d’un projet d’équipe médicale pour permettre l’accès à l’IVG sur un territoire, MGEN</a:t>
            </a:r>
            <a:endParaRPr sz="1800">
              <a:solidFill>
                <a:srgbClr val="593470"/>
              </a:solidFill>
              <a:latin typeface="Trebuchet MS"/>
              <a:ea typeface="Trebuchet MS"/>
              <a:cs typeface="Trebuchet MS"/>
              <a:sym typeface="Trebuchet MS"/>
            </a:endParaRPr>
          </a:p>
          <a:p>
            <a:pPr indent="-114300" lvl="0" marL="0" marR="0" rtl="0" algn="l">
              <a:spcBef>
                <a:spcPts val="0"/>
              </a:spcBef>
              <a:spcAft>
                <a:spcPts val="0"/>
              </a:spcAft>
              <a:buClr>
                <a:srgbClr val="593470"/>
              </a:buClr>
              <a:buSzPts val="1800"/>
              <a:buFont typeface="Trebuchet MS"/>
              <a:buChar char="•"/>
            </a:pPr>
            <a:r>
              <a:rPr lang="fr-FR" sz="1800">
                <a:solidFill>
                  <a:srgbClr val="593470"/>
                </a:solidFill>
                <a:latin typeface="Trebuchet MS"/>
                <a:ea typeface="Trebuchet MS"/>
                <a:cs typeface="Trebuchet MS"/>
                <a:sym typeface="Trebuchet MS"/>
              </a:rPr>
              <a:t>Favoriser l’implication des IDE dans la vie du centre pour fidéliser l’équipe, CSI St-Rambert d’Albon</a:t>
            </a:r>
            <a:endParaRPr sz="1800">
              <a:solidFill>
                <a:srgbClr val="593470"/>
              </a:solidFill>
              <a:latin typeface="Trebuchet MS"/>
              <a:ea typeface="Trebuchet MS"/>
              <a:cs typeface="Trebuchet MS"/>
              <a:sym typeface="Trebuchet MS"/>
            </a:endParaRPr>
          </a:p>
          <a:p>
            <a:pPr indent="-114300" lvl="0" marL="0" marR="0" rtl="0" algn="l">
              <a:spcBef>
                <a:spcPts val="0"/>
              </a:spcBef>
              <a:spcAft>
                <a:spcPts val="0"/>
              </a:spcAft>
              <a:buClr>
                <a:srgbClr val="593470"/>
              </a:buClr>
              <a:buSzPts val="1800"/>
              <a:buFont typeface="Trebuchet MS"/>
              <a:buChar char="•"/>
            </a:pPr>
            <a:r>
              <a:rPr lang="fr-FR" sz="1800">
                <a:solidFill>
                  <a:srgbClr val="593470"/>
                </a:solidFill>
                <a:latin typeface="Trebuchet MS"/>
                <a:ea typeface="Trebuchet MS"/>
                <a:cs typeface="Trebuchet MS"/>
                <a:sym typeface="Trebuchet MS"/>
              </a:rPr>
              <a:t>Ouverture d’un centre dédié aux test Covid pour répondre à la forte demande, SEMAD</a:t>
            </a:r>
            <a:endParaRPr sz="1800">
              <a:solidFill>
                <a:srgbClr val="593470"/>
              </a:solidFill>
              <a:latin typeface="Trebuchet MS"/>
              <a:ea typeface="Trebuchet MS"/>
              <a:cs typeface="Trebuchet MS"/>
              <a:sym typeface="Trebuchet MS"/>
            </a:endParaRPr>
          </a:p>
          <a:p>
            <a:pPr indent="-114300" lvl="0" marL="0" marR="0" rtl="0" algn="l">
              <a:spcBef>
                <a:spcPts val="0"/>
              </a:spcBef>
              <a:spcAft>
                <a:spcPts val="0"/>
              </a:spcAft>
              <a:buClr>
                <a:srgbClr val="593470"/>
              </a:buClr>
              <a:buSzPts val="1800"/>
              <a:buFont typeface="Trebuchet MS"/>
              <a:buChar char="•"/>
            </a:pPr>
            <a:r>
              <a:rPr lang="fr-FR" sz="1800">
                <a:solidFill>
                  <a:srgbClr val="593470"/>
                </a:solidFill>
                <a:latin typeface="Trebuchet MS"/>
                <a:ea typeface="Trebuchet MS"/>
                <a:cs typeface="Trebuchet MS"/>
                <a:sym typeface="Trebuchet MS"/>
              </a:rPr>
              <a:t>Recrutement des professionnels dans les CS (IDE-médecin), centre de santé Chassieu</a:t>
            </a:r>
            <a:endParaRPr sz="1800">
              <a:solidFill>
                <a:srgbClr val="593470"/>
              </a:solidFill>
              <a:latin typeface="Trebuchet MS"/>
              <a:ea typeface="Trebuchet MS"/>
              <a:cs typeface="Trebuchet MS"/>
              <a:sym typeface="Trebuchet MS"/>
            </a:endParaRPr>
          </a:p>
          <a:p>
            <a:pPr indent="0" lvl="0" marL="457200" marR="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6"/>
          <p:cNvSpPr txBox="1"/>
          <p:nvPr>
            <p:ph type="title"/>
          </p:nvPr>
        </p:nvSpPr>
        <p:spPr>
          <a:xfrm>
            <a:off x="1251100" y="453250"/>
            <a:ext cx="8463619" cy="1320800"/>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rgbClr val="864EA9"/>
              </a:buClr>
              <a:buSzPct val="100000"/>
              <a:buFont typeface="Trebuchet MS"/>
              <a:buNone/>
            </a:pPr>
            <a:r>
              <a:rPr b="1" lang="fr-FR" sz="3200"/>
              <a:t>Les ateliers thématiques : un temps d’échange sur les enjeux actuels des centres</a:t>
            </a:r>
            <a:endParaRPr b="1"/>
          </a:p>
        </p:txBody>
      </p:sp>
      <p:grpSp>
        <p:nvGrpSpPr>
          <p:cNvPr id="233" name="Google Shape;233;p6"/>
          <p:cNvGrpSpPr/>
          <p:nvPr/>
        </p:nvGrpSpPr>
        <p:grpSpPr>
          <a:xfrm>
            <a:off x="2703109" y="1775666"/>
            <a:ext cx="5040985" cy="4800938"/>
            <a:chOff x="1099655" y="1616"/>
            <a:chExt cx="5040985" cy="4800938"/>
          </a:xfrm>
        </p:grpSpPr>
        <p:sp>
          <p:nvSpPr>
            <p:cNvPr id="234" name="Google Shape;234;p6"/>
            <p:cNvSpPr/>
            <p:nvPr/>
          </p:nvSpPr>
          <p:spPr>
            <a:xfrm>
              <a:off x="1099655" y="1616"/>
              <a:ext cx="2400469" cy="1440281"/>
            </a:xfrm>
            <a:prstGeom prst="rect">
              <a:avLst/>
            </a:prstGeom>
            <a:solidFill>
              <a:schemeClr val="accent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6"/>
            <p:cNvSpPr txBox="1"/>
            <p:nvPr/>
          </p:nvSpPr>
          <p:spPr>
            <a:xfrm>
              <a:off x="1099655" y="1616"/>
              <a:ext cx="2400469" cy="14402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Trebuchet MS"/>
                <a:buNone/>
              </a:pPr>
              <a:r>
                <a:rPr lang="fr-FR" sz="1600">
                  <a:solidFill>
                    <a:schemeClr val="lt1"/>
                  </a:solidFill>
                  <a:latin typeface="Trebuchet MS"/>
                  <a:ea typeface="Trebuchet MS"/>
                  <a:cs typeface="Trebuchet MS"/>
                  <a:sym typeface="Trebuchet MS"/>
                </a:rPr>
                <a:t>At1. Retours sur l’enquête recrutement </a:t>
              </a:r>
              <a:endParaRPr/>
            </a:p>
          </p:txBody>
        </p:sp>
        <p:sp>
          <p:nvSpPr>
            <p:cNvPr id="236" name="Google Shape;236;p6"/>
            <p:cNvSpPr/>
            <p:nvPr/>
          </p:nvSpPr>
          <p:spPr>
            <a:xfrm>
              <a:off x="3740171" y="1616"/>
              <a:ext cx="2400469" cy="1440281"/>
            </a:xfrm>
            <a:prstGeom prst="rect">
              <a:avLst/>
            </a:prstGeom>
            <a:solidFill>
              <a:schemeClr val="accent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6"/>
            <p:cNvSpPr txBox="1"/>
            <p:nvPr/>
          </p:nvSpPr>
          <p:spPr>
            <a:xfrm>
              <a:off x="3740171" y="1616"/>
              <a:ext cx="2400469" cy="14402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Trebuchet MS"/>
                <a:buNone/>
              </a:pPr>
              <a:r>
                <a:rPr lang="fr-FR" sz="1600">
                  <a:solidFill>
                    <a:schemeClr val="lt1"/>
                  </a:solidFill>
                  <a:latin typeface="Trebuchet MS"/>
                  <a:ea typeface="Trebuchet MS"/>
                  <a:cs typeface="Trebuchet MS"/>
                  <a:sym typeface="Trebuchet MS"/>
                </a:rPr>
                <a:t>At.2 Les assistants médicaux : témoignage de deux centres</a:t>
              </a:r>
              <a:endParaRPr/>
            </a:p>
          </p:txBody>
        </p:sp>
        <p:sp>
          <p:nvSpPr>
            <p:cNvPr id="238" name="Google Shape;238;p6"/>
            <p:cNvSpPr/>
            <p:nvPr/>
          </p:nvSpPr>
          <p:spPr>
            <a:xfrm>
              <a:off x="1099655" y="1681945"/>
              <a:ext cx="2400469" cy="1440281"/>
            </a:xfrm>
            <a:prstGeom prst="rect">
              <a:avLst/>
            </a:prstGeom>
            <a:solidFill>
              <a:schemeClr val="accent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6"/>
            <p:cNvSpPr txBox="1"/>
            <p:nvPr/>
          </p:nvSpPr>
          <p:spPr>
            <a:xfrm>
              <a:off x="1099655" y="1681945"/>
              <a:ext cx="2400469" cy="1440281"/>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chemeClr val="lt1"/>
                </a:buClr>
                <a:buSzPts val="1400"/>
                <a:buFont typeface="Trebuchet MS"/>
                <a:buNone/>
              </a:pPr>
              <a:r>
                <a:rPr lang="fr-FR" sz="1400">
                  <a:solidFill>
                    <a:schemeClr val="lt1"/>
                  </a:solidFill>
                  <a:latin typeface="Trebuchet MS"/>
                  <a:ea typeface="Trebuchet MS"/>
                  <a:cs typeface="Trebuchet MS"/>
                  <a:sym typeface="Trebuchet MS"/>
                </a:rPr>
                <a:t>At.3 Prise en charge des publics vulnérables : quels outils à disposition des centres ? Retour d’expérience d’un centre de santé</a:t>
              </a:r>
              <a:br>
                <a:rPr lang="fr-FR" sz="1600">
                  <a:solidFill>
                    <a:schemeClr val="lt1"/>
                  </a:solidFill>
                  <a:latin typeface="Trebuchet MS"/>
                  <a:ea typeface="Trebuchet MS"/>
                  <a:cs typeface="Trebuchet MS"/>
                  <a:sym typeface="Trebuchet MS"/>
                </a:rPr>
              </a:br>
              <a:endParaRPr sz="1600">
                <a:solidFill>
                  <a:schemeClr val="lt1"/>
                </a:solidFill>
                <a:latin typeface="Trebuchet MS"/>
                <a:ea typeface="Trebuchet MS"/>
                <a:cs typeface="Trebuchet MS"/>
                <a:sym typeface="Trebuchet MS"/>
              </a:endParaRPr>
            </a:p>
          </p:txBody>
        </p:sp>
        <p:sp>
          <p:nvSpPr>
            <p:cNvPr id="240" name="Google Shape;240;p6"/>
            <p:cNvSpPr/>
            <p:nvPr/>
          </p:nvSpPr>
          <p:spPr>
            <a:xfrm>
              <a:off x="3740171" y="1681945"/>
              <a:ext cx="2400469" cy="1440281"/>
            </a:xfrm>
            <a:prstGeom prst="rect">
              <a:avLst/>
            </a:prstGeom>
            <a:solidFill>
              <a:schemeClr val="accent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6"/>
            <p:cNvSpPr txBox="1"/>
            <p:nvPr/>
          </p:nvSpPr>
          <p:spPr>
            <a:xfrm>
              <a:off x="3740171" y="1681945"/>
              <a:ext cx="2400469" cy="14402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Trebuchet MS"/>
                <a:buNone/>
              </a:pPr>
              <a:r>
                <a:rPr lang="fr-FR" sz="1600">
                  <a:solidFill>
                    <a:schemeClr val="lt1"/>
                  </a:solidFill>
                  <a:latin typeface="Trebuchet MS"/>
                  <a:ea typeface="Trebuchet MS"/>
                  <a:cs typeface="Trebuchet MS"/>
                  <a:sym typeface="Trebuchet MS"/>
                </a:rPr>
                <a:t>At.4 CPTS : quelles implications des centres de santé</a:t>
              </a:r>
              <a:endParaRPr/>
            </a:p>
          </p:txBody>
        </p:sp>
        <p:sp>
          <p:nvSpPr>
            <p:cNvPr id="242" name="Google Shape;242;p6"/>
            <p:cNvSpPr/>
            <p:nvPr/>
          </p:nvSpPr>
          <p:spPr>
            <a:xfrm>
              <a:off x="2419913" y="3362273"/>
              <a:ext cx="2400469" cy="1440281"/>
            </a:xfrm>
            <a:prstGeom prst="rect">
              <a:avLst/>
            </a:prstGeom>
            <a:solidFill>
              <a:schemeClr val="accent1"/>
            </a:solidFill>
            <a:ln cap="rnd"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6"/>
            <p:cNvSpPr txBox="1"/>
            <p:nvPr/>
          </p:nvSpPr>
          <p:spPr>
            <a:xfrm>
              <a:off x="2419913" y="3362273"/>
              <a:ext cx="2400469" cy="1440281"/>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Trebuchet MS"/>
                <a:buNone/>
              </a:pPr>
              <a:r>
                <a:rPr lang="fr-FR" sz="1600">
                  <a:solidFill>
                    <a:schemeClr val="lt1"/>
                  </a:solidFill>
                  <a:latin typeface="Trebuchet MS"/>
                  <a:ea typeface="Trebuchet MS"/>
                  <a:cs typeface="Trebuchet MS"/>
                  <a:sym typeface="Trebuchet MS"/>
                </a:rPr>
                <a:t>At.5 Echanges de pratiques entre centres d’activité dentaire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7"/>
          <p:cNvSpPr txBox="1"/>
          <p:nvPr>
            <p:ph type="title"/>
          </p:nvPr>
        </p:nvSpPr>
        <p:spPr>
          <a:xfrm>
            <a:off x="463532" y="324571"/>
            <a:ext cx="8463619" cy="891654"/>
          </a:xfrm>
          <a:prstGeom prst="rect">
            <a:avLst/>
          </a:prstGeom>
          <a:noFill/>
          <a:ln>
            <a:noFill/>
          </a:ln>
        </p:spPr>
        <p:txBody>
          <a:bodyPr anchorCtr="0" anchor="t" bIns="45700" lIns="91425" spcFirstLastPara="1" rIns="91425" wrap="square" tIns="45700">
            <a:normAutofit fontScale="90000"/>
          </a:bodyPr>
          <a:lstStyle/>
          <a:p>
            <a:pPr indent="0" lvl="0" marL="0" rtl="0" algn="l">
              <a:spcBef>
                <a:spcPts val="0"/>
              </a:spcBef>
              <a:spcAft>
                <a:spcPts val="0"/>
              </a:spcAft>
              <a:buClr>
                <a:srgbClr val="864EA9"/>
              </a:buClr>
              <a:buSzPct val="100000"/>
              <a:buFont typeface="Trebuchet MS"/>
              <a:buNone/>
            </a:pPr>
            <a:r>
              <a:rPr lang="fr-FR" sz="2200"/>
              <a:t>At1. Retours sur l’enquête recrutement</a:t>
            </a:r>
            <a:br>
              <a:rPr lang="fr-FR" sz="3600"/>
            </a:br>
            <a:r>
              <a:rPr b="1" lang="fr-FR" sz="1600">
                <a:solidFill>
                  <a:srgbClr val="593470"/>
                </a:solidFill>
                <a:latin typeface="Trebuchet MS"/>
                <a:ea typeface="Trebuchet MS"/>
                <a:cs typeface="Trebuchet MS"/>
                <a:sym typeface="Trebuchet MS"/>
              </a:rPr>
              <a:t>Animation par </a:t>
            </a:r>
            <a:r>
              <a:rPr b="1" i="0" lang="fr-FR" sz="1600" u="none" strike="noStrike">
                <a:solidFill>
                  <a:srgbClr val="593470"/>
                </a:solidFill>
                <a:latin typeface="Trebuchet MS"/>
                <a:ea typeface="Trebuchet MS"/>
                <a:cs typeface="Trebuchet MS"/>
                <a:sym typeface="Trebuchet MS"/>
              </a:rPr>
              <a:t>Martine Cattrat</a:t>
            </a:r>
            <a:r>
              <a:rPr b="1" lang="fr-FR" sz="1600">
                <a:solidFill>
                  <a:srgbClr val="593470"/>
                </a:solidFill>
                <a:latin typeface="Trebuchet MS"/>
                <a:ea typeface="Trebuchet MS"/>
                <a:cs typeface="Trebuchet MS"/>
                <a:sym typeface="Trebuchet MS"/>
              </a:rPr>
              <a:t>, </a:t>
            </a:r>
            <a:r>
              <a:rPr b="1" i="0" lang="fr-FR" sz="1600" u="none" strike="noStrike">
                <a:solidFill>
                  <a:srgbClr val="593470"/>
                </a:solidFill>
                <a:latin typeface="Trebuchet MS"/>
                <a:ea typeface="Trebuchet MS"/>
                <a:cs typeface="Trebuchet MS"/>
                <a:sym typeface="Trebuchet MS"/>
              </a:rPr>
              <a:t>administratrice et membre de la commission recrutement et Fanny Sorrentino, prestataire GRCS</a:t>
            </a:r>
            <a:br>
              <a:rPr lang="fr-FR" sz="3600"/>
            </a:br>
            <a:endParaRPr/>
          </a:p>
        </p:txBody>
      </p:sp>
      <p:sp>
        <p:nvSpPr>
          <p:cNvPr id="249" name="Google Shape;249;p7"/>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pic>
        <p:nvPicPr>
          <p:cNvPr descr="Une image contenant personne, assis, intérieur, gens&#10;&#10;Description générée automatiquement" id="250" name="Google Shape;250;p7"/>
          <p:cNvPicPr preferRelativeResize="0"/>
          <p:nvPr/>
        </p:nvPicPr>
        <p:blipFill rotWithShape="1">
          <a:blip r:embed="rId4">
            <a:alphaModFix/>
          </a:blip>
          <a:srcRect b="0" l="0" r="0" t="0"/>
          <a:stretch/>
        </p:blipFill>
        <p:spPr>
          <a:xfrm>
            <a:off x="517061" y="1465287"/>
            <a:ext cx="4196275" cy="2797517"/>
          </a:xfrm>
          <a:prstGeom prst="rect">
            <a:avLst/>
          </a:prstGeom>
          <a:noFill/>
          <a:ln>
            <a:noFill/>
          </a:ln>
        </p:spPr>
      </p:pic>
      <p:sp>
        <p:nvSpPr>
          <p:cNvPr id="251" name="Google Shape;251;p7"/>
          <p:cNvSpPr txBox="1"/>
          <p:nvPr/>
        </p:nvSpPr>
        <p:spPr>
          <a:xfrm>
            <a:off x="5085553" y="1428055"/>
            <a:ext cx="6056700" cy="3232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rgbClr val="593470"/>
                </a:solidFill>
                <a:latin typeface="Trebuchet MS"/>
                <a:ea typeface="Trebuchet MS"/>
                <a:cs typeface="Trebuchet MS"/>
                <a:sym typeface="Trebuchet MS"/>
              </a:rPr>
              <a:t>Bonnes pratiques :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Formation</a:t>
            </a:r>
            <a:r>
              <a:rPr lang="fr-FR" sz="1400">
                <a:solidFill>
                  <a:schemeClr val="dk1"/>
                </a:solidFill>
                <a:latin typeface="Trebuchet MS"/>
                <a:ea typeface="Trebuchet MS"/>
                <a:cs typeface="Trebuchet MS"/>
                <a:sym typeface="Trebuchet MS"/>
                <a:extLst>
                  <a:ext uri="http://customooxmlschemas.google.com/">
                    <go:slidesCustomData xmlns:go="http://customooxmlschemas.google.com/" textRoundtripDataId="0"/>
                  </a:ext>
                </a:extLst>
              </a:rPr>
              <a:t> du personnel </a:t>
            </a:r>
            <a:endParaRPr>
              <a:extLst>
                <a:ext uri="http://customooxmlschemas.google.com/">
                  <go:slidesCustomData xmlns:go="http://customooxmlschemas.google.com/" textRoundtripDataId="1"/>
                </a:ext>
              </a:extLst>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textRoundtripDataId="2"/>
                  </a:ext>
                </a:extLst>
              </a:rPr>
              <a:t>Mise en place de tutorat</a:t>
            </a:r>
            <a:endParaRPr>
              <a:extLst>
                <a:ext uri="http://customooxmlschemas.google.com/">
                  <go:slidesCustomData xmlns:go="http://customooxmlschemas.google.com/" textRoundtripDataId="3"/>
                </a:ext>
              </a:extLst>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textRoundtripDataId="4"/>
                  </a:ext>
                </a:extLst>
              </a:rPr>
              <a:t>Travail sur la connaissance / attractivité de l’image des centres</a:t>
            </a:r>
            <a:endParaRPr>
              <a:extLst>
                <a:ext uri="http://customooxmlschemas.google.com/">
                  <go:slidesCustomData xmlns:go="http://customooxmlschemas.google.com/" textRoundtripDataId="5"/>
                </a:ext>
              </a:extLst>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textRoundtripDataId="6"/>
                  </a:ext>
                </a:extLst>
              </a:rPr>
              <a:t>Intervention dans les universités /écoles / centres de formation pour favoriser l’intégration de stagiaires</a:t>
            </a:r>
            <a:endParaRPr>
              <a:extLst>
                <a:ext uri="http://customooxmlschemas.google.com/">
                  <go:slidesCustomData xmlns:go="http://customooxmlschemas.google.com/" textRoundtripDataId="7"/>
                </a:ext>
              </a:extLst>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textRoundtripDataId="8"/>
                  </a:ext>
                </a:extLst>
              </a:rPr>
              <a:t>Mise en place de leviers organisationnels / matériels : plannings, véhicules de se</a:t>
            </a:r>
            <a:r>
              <a:rPr lang="fr-FR" sz="1400">
                <a:solidFill>
                  <a:schemeClr val="dk1"/>
                </a:solidFill>
                <a:latin typeface="Trebuchet MS"/>
                <a:ea typeface="Trebuchet MS"/>
                <a:cs typeface="Trebuchet MS"/>
                <a:sym typeface="Trebuchet MS"/>
              </a:rPr>
              <a:t>rvice</a:t>
            </a:r>
            <a:endParaRPr/>
          </a:p>
          <a:p>
            <a:pPr indent="-171450" lvl="0" marL="285750" marR="0" rtl="0" algn="l">
              <a:spcBef>
                <a:spcPts val="0"/>
              </a:spcBef>
              <a:spcAft>
                <a:spcPts val="0"/>
              </a:spcAft>
              <a:buClr>
                <a:schemeClr val="dk1"/>
              </a:buClr>
              <a:buSzPts val="1800"/>
              <a:buFont typeface="Trebuchet MS"/>
              <a:buNone/>
            </a:pPr>
            <a:r>
              <a:t/>
            </a:r>
            <a:endParaRPr b="1"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b="1" lang="fr-FR" sz="1600">
                <a:solidFill>
                  <a:srgbClr val="593470"/>
                </a:solidFill>
                <a:latin typeface="Trebuchet MS"/>
                <a:ea typeface="Trebuchet MS"/>
                <a:cs typeface="Trebuchet MS"/>
                <a:sym typeface="Trebuchet MS"/>
              </a:rPr>
              <a:t>Difficultés rencontrées :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Obligation vaccinale : ne favorise pas les recrutements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Avantages matériels (tickets resto, CE,…) ne suffisent plus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Absence de Ségur pour les CSI</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Horaires de travail en coupés</a:t>
            </a:r>
            <a:endParaRPr/>
          </a:p>
        </p:txBody>
      </p:sp>
      <p:sp>
        <p:nvSpPr>
          <p:cNvPr id="252" name="Google Shape;252;p7"/>
          <p:cNvSpPr txBox="1"/>
          <p:nvPr/>
        </p:nvSpPr>
        <p:spPr>
          <a:xfrm>
            <a:off x="666750" y="5258021"/>
            <a:ext cx="5429250" cy="954107"/>
          </a:xfrm>
          <a:prstGeom prst="rect">
            <a:avLst/>
          </a:prstGeom>
          <a:solidFill>
            <a:srgbClr val="DDCC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864EA9"/>
                </a:solidFill>
                <a:latin typeface="Trebuchet MS"/>
                <a:ea typeface="Trebuchet MS"/>
                <a:cs typeface="Trebuchet MS"/>
                <a:sym typeface="Trebuchet MS"/>
              </a:rPr>
              <a:t>Perspectives pour le GRCS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Accompagnement / rédaction de supports de présentation des CDS pour les parcours de formation</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textRoundtripDataId="9"/>
                  </a:ext>
                </a:extLst>
              </a:rPr>
              <a:t>Favoriser</a:t>
            </a:r>
            <a:r>
              <a:rPr lang="fr-FR" sz="1400">
                <a:solidFill>
                  <a:schemeClr val="dk1"/>
                </a:solidFill>
                <a:latin typeface="Trebuchet MS"/>
                <a:ea typeface="Trebuchet MS"/>
                <a:cs typeface="Trebuchet MS"/>
                <a:sym typeface="Trebuchet MS"/>
              </a:rPr>
              <a: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8"/>
          <p:cNvSpPr txBox="1"/>
          <p:nvPr>
            <p:ph type="title"/>
          </p:nvPr>
        </p:nvSpPr>
        <p:spPr>
          <a:xfrm>
            <a:off x="481526" y="276553"/>
            <a:ext cx="8794894" cy="891654"/>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864EA9"/>
              </a:buClr>
              <a:buSzPts val="2000"/>
              <a:buFont typeface="Trebuchet MS"/>
              <a:buNone/>
            </a:pPr>
            <a:r>
              <a:rPr lang="fr-FR" sz="2000"/>
              <a:t>At2. Assistants médicaux en centres de santé : retours d’expérience de deux centres</a:t>
            </a:r>
            <a:br>
              <a:rPr lang="fr-FR" sz="2000"/>
            </a:br>
            <a:r>
              <a:rPr lang="fr-FR" sz="1400">
                <a:latin typeface="Trebuchet MS"/>
                <a:ea typeface="Trebuchet MS"/>
                <a:cs typeface="Trebuchet MS"/>
                <a:sym typeface="Trebuchet MS"/>
              </a:rPr>
              <a:t>Témoignage </a:t>
            </a:r>
            <a:r>
              <a:rPr b="0" i="0" lang="fr-FR" sz="1400" u="none" strike="noStrike">
                <a:latin typeface="Trebuchet MS"/>
                <a:ea typeface="Trebuchet MS"/>
                <a:cs typeface="Trebuchet MS"/>
                <a:sym typeface="Trebuchet MS"/>
              </a:rPr>
              <a:t>Docteur Paul Saou du centre santé l’Etoile à Grenoble et Elodie Drevet du centre de santé AMAD, à Veauche</a:t>
            </a:r>
            <a:endParaRPr sz="1400">
              <a:latin typeface="Trebuchet MS"/>
              <a:ea typeface="Trebuchet MS"/>
              <a:cs typeface="Trebuchet MS"/>
              <a:sym typeface="Trebuchet MS"/>
            </a:endParaRPr>
          </a:p>
        </p:txBody>
      </p:sp>
      <p:sp>
        <p:nvSpPr>
          <p:cNvPr id="258" name="Google Shape;258;p8"/>
          <p:cNvSpPr txBox="1"/>
          <p:nvPr>
            <p:ph idx="12" type="sldNum"/>
          </p:nvPr>
        </p:nvSpPr>
        <p:spPr>
          <a:xfrm>
            <a:off x="8592903" y="6041366"/>
            <a:ext cx="683517"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fr-FR"/>
              <a:t>‹#›</a:t>
            </a:fld>
            <a:endParaRPr/>
          </a:p>
        </p:txBody>
      </p:sp>
      <p:sp>
        <p:nvSpPr>
          <p:cNvPr id="259" name="Google Shape;259;p8"/>
          <p:cNvSpPr txBox="1"/>
          <p:nvPr/>
        </p:nvSpPr>
        <p:spPr>
          <a:xfrm>
            <a:off x="5184500" y="1733275"/>
            <a:ext cx="6162000" cy="215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600">
                <a:solidFill>
                  <a:srgbClr val="593470"/>
                </a:solidFill>
                <a:latin typeface="Trebuchet MS"/>
                <a:ea typeface="Trebuchet MS"/>
                <a:cs typeface="Trebuchet MS"/>
                <a:sym typeface="Trebuchet MS"/>
              </a:rPr>
              <a:t>Bonnes pratiques :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extLst>
                  <a:ext uri="http://customooxmlschemas.google.com/">
                    <go:slidesCustomData xmlns:go="http://customooxmlschemas.google.com/" textRoundtripDataId="10"/>
                  </a:ext>
                </a:extLst>
              </a:rPr>
              <a:t>Régulation des demandes patients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Binôme médecin / assistant médical : double regard</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Penser la grille salariale</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Amélioration du parcours de soins</a:t>
            </a:r>
            <a:endParaRPr/>
          </a:p>
          <a:p>
            <a:pPr indent="0" lvl="0" marL="0" marR="0" rtl="0" algn="l">
              <a:spcBef>
                <a:spcPts val="0"/>
              </a:spcBef>
              <a:spcAft>
                <a:spcPts val="0"/>
              </a:spcAft>
              <a:buNone/>
            </a:pPr>
            <a:r>
              <a:t/>
            </a:r>
            <a:endParaRPr b="1" sz="1800">
              <a:solidFill>
                <a:schemeClr val="dk1"/>
              </a:solidFill>
              <a:latin typeface="Trebuchet MS"/>
              <a:ea typeface="Trebuchet MS"/>
              <a:cs typeface="Trebuchet MS"/>
              <a:sym typeface="Trebuchet MS"/>
            </a:endParaRPr>
          </a:p>
          <a:p>
            <a:pPr indent="0" lvl="0" marL="0" marR="0" rtl="0" algn="l">
              <a:spcBef>
                <a:spcPts val="0"/>
              </a:spcBef>
              <a:spcAft>
                <a:spcPts val="0"/>
              </a:spcAft>
              <a:buNone/>
            </a:pPr>
            <a:r>
              <a:rPr b="1" lang="fr-FR" sz="1600">
                <a:solidFill>
                  <a:srgbClr val="593470"/>
                </a:solidFill>
                <a:latin typeface="Trebuchet MS"/>
                <a:ea typeface="Trebuchet MS"/>
                <a:cs typeface="Trebuchet MS"/>
                <a:sym typeface="Trebuchet MS"/>
              </a:rPr>
              <a:t>Difficultés rencontrées :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Coût de la formation ?</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Transition pour les secrétaires en exercice dans les centres existants</a:t>
            </a:r>
            <a:endParaRPr/>
          </a:p>
        </p:txBody>
      </p:sp>
      <p:sp>
        <p:nvSpPr>
          <p:cNvPr id="260" name="Google Shape;260;p8"/>
          <p:cNvSpPr txBox="1"/>
          <p:nvPr/>
        </p:nvSpPr>
        <p:spPr>
          <a:xfrm>
            <a:off x="529856" y="4453246"/>
            <a:ext cx="5429250" cy="954107"/>
          </a:xfrm>
          <a:prstGeom prst="rect">
            <a:avLst/>
          </a:prstGeom>
          <a:solidFill>
            <a:srgbClr val="DDCC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864EA9"/>
                </a:solidFill>
                <a:latin typeface="Trebuchet MS"/>
                <a:ea typeface="Trebuchet MS"/>
                <a:cs typeface="Trebuchet MS"/>
                <a:sym typeface="Trebuchet MS"/>
              </a:rPr>
              <a:t>Perspectives pour le GRCS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Pour les médecins : apprendre à déléguer et à travailler avec les assistants médicaux / IPA</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Témoignage d’un binôme médecin / assistant médicaux</a:t>
            </a:r>
            <a:endParaRPr/>
          </a:p>
        </p:txBody>
      </p:sp>
      <p:sp>
        <p:nvSpPr>
          <p:cNvPr id="261" name="Google Shape;261;p8"/>
          <p:cNvSpPr txBox="1"/>
          <p:nvPr/>
        </p:nvSpPr>
        <p:spPr>
          <a:xfrm>
            <a:off x="517061" y="5748061"/>
            <a:ext cx="5429250" cy="738664"/>
          </a:xfrm>
          <a:prstGeom prst="rect">
            <a:avLst/>
          </a:prstGeom>
          <a:solidFill>
            <a:srgbClr val="CDCCE8"/>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fr-FR" sz="1400">
                <a:solidFill>
                  <a:srgbClr val="864EA9"/>
                </a:solidFill>
                <a:latin typeface="Trebuchet MS"/>
                <a:ea typeface="Trebuchet MS"/>
                <a:cs typeface="Trebuchet MS"/>
                <a:sym typeface="Trebuchet MS"/>
              </a:rPr>
              <a:t>Perspectives pour les centres</a:t>
            </a:r>
            <a:endParaRPr/>
          </a:p>
          <a:p>
            <a:pPr indent="-285750" lvl="0" marL="285750" marR="0" rtl="0" algn="l">
              <a:spcBef>
                <a:spcPts val="0"/>
              </a:spcBef>
              <a:spcAft>
                <a:spcPts val="0"/>
              </a:spcAft>
              <a:buClr>
                <a:schemeClr val="dk1"/>
              </a:buClr>
              <a:buSzPts val="1400"/>
              <a:buFont typeface="Arial"/>
              <a:buChar char="•"/>
            </a:pPr>
            <a:r>
              <a:rPr lang="fr-FR" sz="1400">
                <a:solidFill>
                  <a:schemeClr val="dk1"/>
                </a:solidFill>
                <a:latin typeface="Trebuchet MS"/>
                <a:ea typeface="Trebuchet MS"/>
                <a:cs typeface="Trebuchet MS"/>
                <a:sym typeface="Trebuchet MS"/>
              </a:rPr>
              <a:t>Réflexions sur comment se saisir de l’opportunité du dispositif</a:t>
            </a:r>
            <a:endParaRPr/>
          </a:p>
        </p:txBody>
      </p:sp>
      <p:pic>
        <p:nvPicPr>
          <p:cNvPr descr="Une image contenant intérieur, mur, personne, groupe&#10;&#10;Description générée automatiquement" id="262" name="Google Shape;262;p8"/>
          <p:cNvPicPr preferRelativeResize="0"/>
          <p:nvPr/>
        </p:nvPicPr>
        <p:blipFill rotWithShape="1">
          <a:blip r:embed="rId4">
            <a:alphaModFix/>
          </a:blip>
          <a:srcRect b="0" l="0" r="0" t="0"/>
          <a:stretch/>
        </p:blipFill>
        <p:spPr>
          <a:xfrm>
            <a:off x="722662" y="1541691"/>
            <a:ext cx="4156311" cy="27708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acette">
  <a:themeElements>
    <a:clrScheme name="Violet">
      <a:dk1>
        <a:srgbClr val="000000"/>
      </a:dk1>
      <a:lt1>
        <a:srgbClr val="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2018-06-12T19:43:42Z</dcterms:created>
  <dc:creator>Anouk</dc:creator>
</cp:coreProperties>
</file>