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66" r:id="rId5"/>
    <p:sldId id="264" r:id="rId6"/>
    <p:sldId id="265" r:id="rId7"/>
    <p:sldId id="397" r:id="rId8"/>
    <p:sldId id="433" r:id="rId9"/>
    <p:sldId id="304" r:id="rId10"/>
    <p:sldId id="284" r:id="rId11"/>
    <p:sldId id="475" r:id="rId12"/>
    <p:sldId id="306" r:id="rId13"/>
    <p:sldId id="404" r:id="rId14"/>
    <p:sldId id="311" r:id="rId15"/>
    <p:sldId id="285" r:id="rId16"/>
    <p:sldId id="310" r:id="rId17"/>
    <p:sldId id="434" r:id="rId18"/>
    <p:sldId id="312" r:id="rId19"/>
    <p:sldId id="409" r:id="rId20"/>
    <p:sldId id="417" r:id="rId21"/>
    <p:sldId id="418" r:id="rId22"/>
    <p:sldId id="419" r:id="rId23"/>
    <p:sldId id="477" r:id="rId24"/>
    <p:sldId id="478" r:id="rId25"/>
    <p:sldId id="315" r:id="rId26"/>
    <p:sldId id="352" r:id="rId27"/>
    <p:sldId id="353" r:id="rId28"/>
    <p:sldId id="428" r:id="rId29"/>
    <p:sldId id="431" r:id="rId30"/>
    <p:sldId id="476" r:id="rId31"/>
    <p:sldId id="472" r:id="rId32"/>
    <p:sldId id="473" r:id="rId33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vertures" id="{459E2E5D-FCF9-45B0-825F-3F0E3D5542CE}">
          <p14:sldIdLst>
            <p14:sldId id="266"/>
          </p14:sldIdLst>
        </p14:section>
        <p14:section name="sommaire" id="{AF974EF0-0F4D-465A-BF26-A8C9F9292B5D}">
          <p14:sldIdLst>
            <p14:sldId id="264"/>
          </p14:sldIdLst>
        </p14:section>
        <p14:section name="slides génériques" id="{8B0013E9-FAA7-4843-8B5F-D6F25C4E8CFF}">
          <p14:sldIdLst>
            <p14:sldId id="265"/>
            <p14:sldId id="397"/>
            <p14:sldId id="433"/>
            <p14:sldId id="304"/>
            <p14:sldId id="284"/>
            <p14:sldId id="475"/>
            <p14:sldId id="306"/>
            <p14:sldId id="404"/>
            <p14:sldId id="311"/>
          </p14:sldIdLst>
        </p14:section>
        <p14:section name="Section sans titre" id="{DD9812C6-98A1-4548-9BB6-C1F227981C3C}">
          <p14:sldIdLst>
            <p14:sldId id="285"/>
            <p14:sldId id="310"/>
            <p14:sldId id="434"/>
            <p14:sldId id="312"/>
            <p14:sldId id="409"/>
            <p14:sldId id="417"/>
            <p14:sldId id="418"/>
            <p14:sldId id="419"/>
            <p14:sldId id="477"/>
            <p14:sldId id="478"/>
            <p14:sldId id="315"/>
            <p14:sldId id="352"/>
            <p14:sldId id="353"/>
            <p14:sldId id="428"/>
            <p14:sldId id="431"/>
            <p14:sldId id="476"/>
            <p14:sldId id="472"/>
            <p14:sldId id="4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RY NENE MARIAMA (CNAM / Paris)" initials="BNM(/P" lastIdx="8" clrIdx="0"/>
  <p:cmAuthor id="1" name="ROUILLARD THIPHAINE (CNAM / Paris)" initials="RT(/P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3594" autoAdjust="0"/>
  </p:normalViewPr>
  <p:slideViewPr>
    <p:cSldViewPr snapToGrid="0" showGuides="1">
      <p:cViewPr varScale="1">
        <p:scale>
          <a:sx n="104" d="100"/>
          <a:sy n="104" d="100"/>
        </p:scale>
        <p:origin x="105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838"/>
    </p:cViewPr>
  </p:sorterViewPr>
  <p:notesViewPr>
    <p:cSldViewPr snapToGrid="0">
      <p:cViewPr varScale="1">
        <p:scale>
          <a:sx n="84" d="100"/>
          <a:sy n="84" d="100"/>
        </p:scale>
        <p:origin x="31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7AA6F-E721-41DE-8C88-75C8A6429455}" type="doc">
      <dgm:prSet loTypeId="urn:microsoft.com/office/officeart/2005/8/layout/chevron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AAF76AC1-35B2-46EB-99A7-EC97C08BFE45}">
      <dgm:prSet phldrT="[Texte]"/>
      <dgm:spPr/>
      <dgm:t>
        <a:bodyPr/>
        <a:lstStyle/>
        <a:p>
          <a:r>
            <a:rPr lang="fr-FR" b="1" dirty="0" smtClean="0">
              <a:effectLst/>
            </a:rPr>
            <a:t>Aborder la santé</a:t>
          </a:r>
          <a:endParaRPr lang="fr-FR" b="1" dirty="0">
            <a:effectLst/>
          </a:endParaRPr>
        </a:p>
      </dgm:t>
    </dgm:pt>
    <dgm:pt modelId="{5353AE01-44B5-4BFC-8F38-7A71EDF69BBE}" type="parTrans" cxnId="{DB744C0C-5CF6-4DD3-A427-5DAD132E7DA0}">
      <dgm:prSet/>
      <dgm:spPr/>
      <dgm:t>
        <a:bodyPr/>
        <a:lstStyle/>
        <a:p>
          <a:endParaRPr lang="fr-FR"/>
        </a:p>
      </dgm:t>
    </dgm:pt>
    <dgm:pt modelId="{936417D8-04D4-4E85-AE0C-A31BCC8C783B}" type="sibTrans" cxnId="{DB744C0C-5CF6-4DD3-A427-5DAD132E7DA0}">
      <dgm:prSet/>
      <dgm:spPr/>
      <dgm:t>
        <a:bodyPr/>
        <a:lstStyle/>
        <a:p>
          <a:endParaRPr lang="fr-FR"/>
        </a:p>
      </dgm:t>
    </dgm:pt>
    <dgm:pt modelId="{1DACB252-9C5C-409F-885E-4439415DE7E3}">
      <dgm:prSet phldrT="[Texte]"/>
      <dgm:spPr/>
      <dgm:t>
        <a:bodyPr/>
        <a:lstStyle/>
        <a:p>
          <a:r>
            <a:rPr lang="fr-FR" b="1" u="none" dirty="0" smtClean="0">
              <a:latin typeface="+mn-lt"/>
            </a:rPr>
            <a:t>Proposer la Mission Accompagnement Santé</a:t>
          </a:r>
          <a:endParaRPr lang="fr-FR" b="1" dirty="0">
            <a:latin typeface="+mn-lt"/>
          </a:endParaRPr>
        </a:p>
      </dgm:t>
    </dgm:pt>
    <dgm:pt modelId="{A68CAEDC-2934-4427-9798-805A4795CE1E}" type="parTrans" cxnId="{882C0004-8B0D-47B8-B977-065E569DE401}">
      <dgm:prSet/>
      <dgm:spPr/>
      <dgm:t>
        <a:bodyPr/>
        <a:lstStyle/>
        <a:p>
          <a:endParaRPr lang="fr-FR"/>
        </a:p>
      </dgm:t>
    </dgm:pt>
    <dgm:pt modelId="{BDE30EC4-4930-4FBA-A73A-8CBD76E1E7FD}" type="sibTrans" cxnId="{882C0004-8B0D-47B8-B977-065E569DE401}">
      <dgm:prSet/>
      <dgm:spPr/>
      <dgm:t>
        <a:bodyPr/>
        <a:lstStyle/>
        <a:p>
          <a:endParaRPr lang="fr-FR"/>
        </a:p>
      </dgm:t>
    </dgm:pt>
    <dgm:pt modelId="{2FB45441-5342-48D8-BB34-2A5AB75D4EEF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1200" b="0" u="none" dirty="0" smtClean="0">
              <a:latin typeface="+mn-lt"/>
            </a:rPr>
            <a:t>« Je peux vous proposer de vous mettre en relation avec un conseiller. Vous me permettez de le faire ? »</a:t>
          </a:r>
          <a:endParaRPr lang="fr-FR" sz="1200" dirty="0">
            <a:latin typeface="+mn-lt"/>
          </a:endParaRPr>
        </a:p>
      </dgm:t>
    </dgm:pt>
    <dgm:pt modelId="{FBACD74F-8B72-4DD4-ACCA-F170E63CF7C7}" type="parTrans" cxnId="{265B2E34-4A92-4584-B15B-400EBDBF0FDB}">
      <dgm:prSet/>
      <dgm:spPr/>
      <dgm:t>
        <a:bodyPr/>
        <a:lstStyle/>
        <a:p>
          <a:endParaRPr lang="fr-FR"/>
        </a:p>
      </dgm:t>
    </dgm:pt>
    <dgm:pt modelId="{9917A430-9635-4BE8-97F5-F598687AC780}" type="sibTrans" cxnId="{265B2E34-4A92-4584-B15B-400EBDBF0FDB}">
      <dgm:prSet/>
      <dgm:spPr/>
      <dgm:t>
        <a:bodyPr/>
        <a:lstStyle/>
        <a:p>
          <a:endParaRPr lang="fr-FR"/>
        </a:p>
      </dgm:t>
    </dgm:pt>
    <dgm:pt modelId="{BBAD440B-466F-4D06-8A02-DC0AB2467081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1200" b="0" u="none" dirty="0" smtClean="0">
              <a:latin typeface="+mn-lt"/>
            </a:rPr>
            <a:t>« Avez-vous un organisme complémentaire / mutuelle ? »</a:t>
          </a:r>
          <a:endParaRPr lang="fr-FR" sz="1200" b="0" u="none" dirty="0">
            <a:latin typeface="+mn-lt"/>
          </a:endParaRPr>
        </a:p>
      </dgm:t>
    </dgm:pt>
    <dgm:pt modelId="{3AFE8A08-ED42-41EB-8F4D-4489046FA2D9}" type="parTrans" cxnId="{93EC2D81-8B77-45F7-81AC-18A54DED1365}">
      <dgm:prSet/>
      <dgm:spPr/>
      <dgm:t>
        <a:bodyPr/>
        <a:lstStyle/>
        <a:p>
          <a:endParaRPr lang="fr-FR"/>
        </a:p>
      </dgm:t>
    </dgm:pt>
    <dgm:pt modelId="{F5B8BBD5-9A11-4D5D-8C5D-69A5ED425E55}" type="sibTrans" cxnId="{93EC2D81-8B77-45F7-81AC-18A54DED1365}">
      <dgm:prSet/>
      <dgm:spPr/>
      <dgm:t>
        <a:bodyPr/>
        <a:lstStyle/>
        <a:p>
          <a:endParaRPr lang="fr-FR"/>
        </a:p>
      </dgm:t>
    </dgm:pt>
    <dgm:pt modelId="{35A92D00-E54E-492E-8F0E-E1965E2E2DFE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1200" b="0" u="none" dirty="0" smtClean="0">
              <a:latin typeface="+mn-lt"/>
            </a:rPr>
            <a:t>« Il y a peut-être des soins que vous ou les membres de votre famille avez dû reporter ? »</a:t>
          </a:r>
          <a:endParaRPr lang="fr-FR" sz="1200" b="0" u="none" dirty="0">
            <a:latin typeface="+mn-lt"/>
          </a:endParaRPr>
        </a:p>
      </dgm:t>
    </dgm:pt>
    <dgm:pt modelId="{1BE554B1-DAF6-4892-9314-A1C0E280E115}" type="parTrans" cxnId="{4E57EA4A-4EE7-4879-B8CF-53C9829F5572}">
      <dgm:prSet/>
      <dgm:spPr/>
      <dgm:t>
        <a:bodyPr/>
        <a:lstStyle/>
        <a:p>
          <a:endParaRPr lang="fr-FR"/>
        </a:p>
      </dgm:t>
    </dgm:pt>
    <dgm:pt modelId="{07704F2F-E3E6-4969-B771-C4B188441BF4}" type="sibTrans" cxnId="{4E57EA4A-4EE7-4879-B8CF-53C9829F5572}">
      <dgm:prSet/>
      <dgm:spPr/>
      <dgm:t>
        <a:bodyPr/>
        <a:lstStyle/>
        <a:p>
          <a:endParaRPr lang="fr-FR"/>
        </a:p>
      </dgm:t>
    </dgm:pt>
    <dgm:pt modelId="{FDDBF0F0-54A4-4A63-85C5-2E3F94156EF8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1200" b="0" u="none" dirty="0" smtClean="0">
              <a:latin typeface="+mn-lt"/>
            </a:rPr>
            <a:t>« Son rôle est de vous aider au mieux pour que vous puissiez réaliser (faire) vos démarches administratives et vos soins. »</a:t>
          </a:r>
          <a:endParaRPr lang="fr-FR" sz="1200" b="0" u="none" dirty="0">
            <a:latin typeface="+mn-lt"/>
          </a:endParaRPr>
        </a:p>
      </dgm:t>
    </dgm:pt>
    <dgm:pt modelId="{5D941F34-9CE2-4529-BD2E-94B8C6EA462F}" type="parTrans" cxnId="{879558CC-52BF-4990-AFF4-6E7FA1510611}">
      <dgm:prSet/>
      <dgm:spPr/>
      <dgm:t>
        <a:bodyPr/>
        <a:lstStyle/>
        <a:p>
          <a:endParaRPr lang="fr-FR"/>
        </a:p>
      </dgm:t>
    </dgm:pt>
    <dgm:pt modelId="{BA7BF3A1-FDDC-46E4-9219-84D499048636}" type="sibTrans" cxnId="{879558CC-52BF-4990-AFF4-6E7FA1510611}">
      <dgm:prSet/>
      <dgm:spPr/>
      <dgm:t>
        <a:bodyPr/>
        <a:lstStyle/>
        <a:p>
          <a:endParaRPr lang="fr-FR"/>
        </a:p>
      </dgm:t>
    </dgm:pt>
    <dgm:pt modelId="{6C52F31A-0AB3-481B-80D0-2BF230FE1680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1200" b="0" u="none" dirty="0" smtClean="0">
              <a:latin typeface="+mn-lt"/>
            </a:rPr>
            <a:t>« Si les soins que vous devez faire sont trop chers, le conseiller vous proposera peut-être de faire faire un devis auprès d’un autre praticien ou vous aider à bénéficier d’une aide financière individuelle (Action Sanitaire et Sociale). »</a:t>
          </a:r>
          <a:endParaRPr lang="fr-FR" sz="1200" b="0" u="none" dirty="0">
            <a:latin typeface="+mn-lt"/>
          </a:endParaRPr>
        </a:p>
      </dgm:t>
    </dgm:pt>
    <dgm:pt modelId="{D339D9EB-77D9-40D8-810F-13AFA7AE0FC1}" type="parTrans" cxnId="{6791B0EC-451C-4674-A769-EAF389DE5253}">
      <dgm:prSet/>
      <dgm:spPr/>
      <dgm:t>
        <a:bodyPr/>
        <a:lstStyle/>
        <a:p>
          <a:endParaRPr lang="fr-FR"/>
        </a:p>
      </dgm:t>
    </dgm:pt>
    <dgm:pt modelId="{AAA661DB-CBCD-4F2E-BFD1-7D8F1AF6D872}" type="sibTrans" cxnId="{6791B0EC-451C-4674-A769-EAF389DE5253}">
      <dgm:prSet/>
      <dgm:spPr/>
      <dgm:t>
        <a:bodyPr/>
        <a:lstStyle/>
        <a:p>
          <a:endParaRPr lang="fr-FR"/>
        </a:p>
      </dgm:t>
    </dgm:pt>
    <dgm:pt modelId="{BE129172-103B-4DE1-A90E-5A86F4891FA2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1200" u="none" dirty="0" smtClean="0">
              <a:latin typeface="+mn-lt"/>
            </a:rPr>
            <a:t>Pensez en termes de situation de vie et </a:t>
          </a:r>
          <a:r>
            <a:rPr lang="fr-FR" sz="1200" b="0" u="none" dirty="0" smtClean="0">
              <a:latin typeface="+mn-lt"/>
            </a:rPr>
            <a:t>non en termes de qualification de la personne</a:t>
          </a:r>
          <a:endParaRPr lang="fr-FR" sz="1200" dirty="0">
            <a:latin typeface="+mn-lt"/>
          </a:endParaRPr>
        </a:p>
      </dgm:t>
    </dgm:pt>
    <dgm:pt modelId="{91038A9E-AC48-4AF4-8E07-ADB8CEAE8372}" type="parTrans" cxnId="{8763D337-CCD6-49BE-B4AE-177E01F7244C}">
      <dgm:prSet/>
      <dgm:spPr/>
      <dgm:t>
        <a:bodyPr/>
        <a:lstStyle/>
        <a:p>
          <a:endParaRPr lang="fr-FR"/>
        </a:p>
      </dgm:t>
    </dgm:pt>
    <dgm:pt modelId="{69CEF658-1578-40C9-BAD9-9230AE73BF01}" type="sibTrans" cxnId="{8763D337-CCD6-49BE-B4AE-177E01F7244C}">
      <dgm:prSet/>
      <dgm:spPr/>
      <dgm:t>
        <a:bodyPr/>
        <a:lstStyle/>
        <a:p>
          <a:endParaRPr lang="fr-FR"/>
        </a:p>
      </dgm:t>
    </dgm:pt>
    <dgm:pt modelId="{7C783E1B-02A6-4867-A92A-B54BEC0ADA12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1300" b="0" u="none" dirty="0" smtClean="0">
              <a:latin typeface="+mn-lt"/>
            </a:rPr>
            <a:t>« </a:t>
          </a:r>
          <a:r>
            <a:rPr lang="fr-FR" sz="1200" b="0" u="none" dirty="0" smtClean="0">
              <a:latin typeface="+mn-lt"/>
            </a:rPr>
            <a:t>Sachez qu’il y a un service à l’Assurance Maladie qui peut vous accompagner pour lever vos difficultés. »</a:t>
          </a:r>
          <a:endParaRPr lang="fr-FR" sz="1200" dirty="0">
            <a:latin typeface="+mn-lt"/>
          </a:endParaRPr>
        </a:p>
      </dgm:t>
    </dgm:pt>
    <dgm:pt modelId="{9CE04A31-5C49-4B1A-B8FF-2B9EFCF50FC8}" type="parTrans" cxnId="{E412F1A9-1ADE-4469-9A80-89B0D255C97D}">
      <dgm:prSet/>
      <dgm:spPr/>
      <dgm:t>
        <a:bodyPr/>
        <a:lstStyle/>
        <a:p>
          <a:endParaRPr lang="fr-FR"/>
        </a:p>
      </dgm:t>
    </dgm:pt>
    <dgm:pt modelId="{1690892E-1ADA-452A-B361-D2129B30EECE}" type="sibTrans" cxnId="{E412F1A9-1ADE-4469-9A80-89B0D255C97D}">
      <dgm:prSet/>
      <dgm:spPr/>
      <dgm:t>
        <a:bodyPr/>
        <a:lstStyle/>
        <a:p>
          <a:endParaRPr lang="fr-FR"/>
        </a:p>
      </dgm:t>
    </dgm:pt>
    <dgm:pt modelId="{80829A62-0A9B-4891-8850-FF0034227491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1200" b="0" u="none" dirty="0" smtClean="0">
              <a:latin typeface="+mn-lt"/>
            </a:rPr>
            <a:t>« Avez-vous un médecin traitant ? »</a:t>
          </a:r>
          <a:endParaRPr lang="fr-FR" sz="1200" dirty="0">
            <a:latin typeface="+mn-lt"/>
          </a:endParaRPr>
        </a:p>
      </dgm:t>
    </dgm:pt>
    <dgm:pt modelId="{237E0413-54E2-4938-BE10-C9208DE43CDC}" type="parTrans" cxnId="{BE570B4D-C06C-40E7-BBCE-EEB7D8B375AD}">
      <dgm:prSet/>
      <dgm:spPr/>
      <dgm:t>
        <a:bodyPr/>
        <a:lstStyle/>
        <a:p>
          <a:endParaRPr lang="fr-FR"/>
        </a:p>
      </dgm:t>
    </dgm:pt>
    <dgm:pt modelId="{70B15B1E-CBDA-4912-800D-6DC428583D4E}" type="sibTrans" cxnId="{BE570B4D-C06C-40E7-BBCE-EEB7D8B375AD}">
      <dgm:prSet/>
      <dgm:spPr/>
      <dgm:t>
        <a:bodyPr/>
        <a:lstStyle/>
        <a:p>
          <a:endParaRPr lang="fr-FR"/>
        </a:p>
      </dgm:t>
    </dgm:pt>
    <dgm:pt modelId="{8781F109-0D58-48FB-9362-0CF9A649BA66}" type="pres">
      <dgm:prSet presAssocID="{9287AA6F-E721-41DE-8C88-75C8A64294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5217B71-CC06-4973-953C-2E392BB36F2E}" type="pres">
      <dgm:prSet presAssocID="{AAF76AC1-35B2-46EB-99A7-EC97C08BFE45}" presName="composite" presStyleCnt="0"/>
      <dgm:spPr/>
      <dgm:t>
        <a:bodyPr/>
        <a:lstStyle/>
        <a:p>
          <a:endParaRPr lang="fr-FR"/>
        </a:p>
      </dgm:t>
    </dgm:pt>
    <dgm:pt modelId="{7C487BBA-1B2E-4F9B-8724-BB0DC7FDBB96}" type="pres">
      <dgm:prSet presAssocID="{AAF76AC1-35B2-46EB-99A7-EC97C08BFE4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E9A93A-8396-4269-861D-F108F49AB3A0}" type="pres">
      <dgm:prSet presAssocID="{AAF76AC1-35B2-46EB-99A7-EC97C08BFE4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35A91B-E2DE-48DD-B8D4-B89FB4317C3A}" type="pres">
      <dgm:prSet presAssocID="{936417D8-04D4-4E85-AE0C-A31BCC8C783B}" presName="sp" presStyleCnt="0"/>
      <dgm:spPr/>
      <dgm:t>
        <a:bodyPr/>
        <a:lstStyle/>
        <a:p>
          <a:endParaRPr lang="fr-FR"/>
        </a:p>
      </dgm:t>
    </dgm:pt>
    <dgm:pt modelId="{E764960E-3941-4653-87BC-6A644F6436FA}" type="pres">
      <dgm:prSet presAssocID="{1DACB252-9C5C-409F-885E-4439415DE7E3}" presName="composite" presStyleCnt="0"/>
      <dgm:spPr/>
      <dgm:t>
        <a:bodyPr/>
        <a:lstStyle/>
        <a:p>
          <a:endParaRPr lang="fr-FR"/>
        </a:p>
      </dgm:t>
    </dgm:pt>
    <dgm:pt modelId="{3CB42F38-D5CA-46AB-9F85-B1BC2C00D86A}" type="pres">
      <dgm:prSet presAssocID="{1DACB252-9C5C-409F-885E-4439415DE7E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82EDBC-E0F1-4A2E-BD57-1021131F0386}" type="pres">
      <dgm:prSet presAssocID="{1DACB252-9C5C-409F-885E-4439415DE7E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E570B4D-C06C-40E7-BBCE-EEB7D8B375AD}" srcId="{AAF76AC1-35B2-46EB-99A7-EC97C08BFE45}" destId="{80829A62-0A9B-4891-8850-FF0034227491}" srcOrd="1" destOrd="0" parTransId="{237E0413-54E2-4938-BE10-C9208DE43CDC}" sibTransId="{70B15B1E-CBDA-4912-800D-6DC428583D4E}"/>
    <dgm:cxn modelId="{92D87EAF-D1D4-4087-B2E7-5BA9900D1240}" type="presOf" srcId="{7C783E1B-02A6-4867-A92A-B54BEC0ADA12}" destId="{5C82EDBC-E0F1-4A2E-BD57-1021131F0386}" srcOrd="0" destOrd="0" presId="urn:microsoft.com/office/officeart/2005/8/layout/chevron2"/>
    <dgm:cxn modelId="{06AFF81A-3CED-4A32-8C93-D838F544CA0B}" type="presOf" srcId="{35A92D00-E54E-492E-8F0E-E1965E2E2DFE}" destId="{72E9A93A-8396-4269-861D-F108F49AB3A0}" srcOrd="0" destOrd="3" presId="urn:microsoft.com/office/officeart/2005/8/layout/chevron2"/>
    <dgm:cxn modelId="{2163CDF9-7FE8-41D2-8FCB-8830BDA0C14C}" type="presOf" srcId="{BBAD440B-466F-4D06-8A02-DC0AB2467081}" destId="{72E9A93A-8396-4269-861D-F108F49AB3A0}" srcOrd="0" destOrd="2" presId="urn:microsoft.com/office/officeart/2005/8/layout/chevron2"/>
    <dgm:cxn modelId="{879558CC-52BF-4990-AFF4-6E7FA1510611}" srcId="{1DACB252-9C5C-409F-885E-4439415DE7E3}" destId="{FDDBF0F0-54A4-4A63-85C5-2E3F94156EF8}" srcOrd="2" destOrd="0" parTransId="{5D941F34-9CE2-4529-BD2E-94B8C6EA462F}" sibTransId="{BA7BF3A1-FDDC-46E4-9219-84D499048636}"/>
    <dgm:cxn modelId="{4E57EA4A-4EE7-4879-B8CF-53C9829F5572}" srcId="{AAF76AC1-35B2-46EB-99A7-EC97C08BFE45}" destId="{35A92D00-E54E-492E-8F0E-E1965E2E2DFE}" srcOrd="3" destOrd="0" parTransId="{1BE554B1-DAF6-4892-9314-A1C0E280E115}" sibTransId="{07704F2F-E3E6-4969-B771-C4B188441BF4}"/>
    <dgm:cxn modelId="{7A2E7D1E-1374-4097-A110-F133BD0B15B8}" type="presOf" srcId="{BE129172-103B-4DE1-A90E-5A86F4891FA2}" destId="{72E9A93A-8396-4269-861D-F108F49AB3A0}" srcOrd="0" destOrd="0" presId="urn:microsoft.com/office/officeart/2005/8/layout/chevron2"/>
    <dgm:cxn modelId="{265B2E34-4A92-4584-B15B-400EBDBF0FDB}" srcId="{1DACB252-9C5C-409F-885E-4439415DE7E3}" destId="{2FB45441-5342-48D8-BB34-2A5AB75D4EEF}" srcOrd="1" destOrd="0" parTransId="{FBACD74F-8B72-4DD4-ACCA-F170E63CF7C7}" sibTransId="{9917A430-9635-4BE8-97F5-F598687AC780}"/>
    <dgm:cxn modelId="{93EC2D81-8B77-45F7-81AC-18A54DED1365}" srcId="{AAF76AC1-35B2-46EB-99A7-EC97C08BFE45}" destId="{BBAD440B-466F-4D06-8A02-DC0AB2467081}" srcOrd="2" destOrd="0" parTransId="{3AFE8A08-ED42-41EB-8F4D-4489046FA2D9}" sibTransId="{F5B8BBD5-9A11-4D5D-8C5D-69A5ED425E55}"/>
    <dgm:cxn modelId="{8763D337-CCD6-49BE-B4AE-177E01F7244C}" srcId="{AAF76AC1-35B2-46EB-99A7-EC97C08BFE45}" destId="{BE129172-103B-4DE1-A90E-5A86F4891FA2}" srcOrd="0" destOrd="0" parTransId="{91038A9E-AC48-4AF4-8E07-ADB8CEAE8372}" sibTransId="{69CEF658-1578-40C9-BAD9-9230AE73BF01}"/>
    <dgm:cxn modelId="{76141FB1-9831-49E1-9216-B379AF5B5546}" type="presOf" srcId="{1DACB252-9C5C-409F-885E-4439415DE7E3}" destId="{3CB42F38-D5CA-46AB-9F85-B1BC2C00D86A}" srcOrd="0" destOrd="0" presId="urn:microsoft.com/office/officeart/2005/8/layout/chevron2"/>
    <dgm:cxn modelId="{4137908E-0A38-4F5E-AC53-7F822B8FC82E}" type="presOf" srcId="{9287AA6F-E721-41DE-8C88-75C8A6429455}" destId="{8781F109-0D58-48FB-9362-0CF9A649BA66}" srcOrd="0" destOrd="0" presId="urn:microsoft.com/office/officeart/2005/8/layout/chevron2"/>
    <dgm:cxn modelId="{6791B0EC-451C-4674-A769-EAF389DE5253}" srcId="{1DACB252-9C5C-409F-885E-4439415DE7E3}" destId="{6C52F31A-0AB3-481B-80D0-2BF230FE1680}" srcOrd="3" destOrd="0" parTransId="{D339D9EB-77D9-40D8-810F-13AFA7AE0FC1}" sibTransId="{AAA661DB-CBCD-4F2E-BFD1-7D8F1AF6D872}"/>
    <dgm:cxn modelId="{11EB261E-2427-4053-85E3-2EBB043596FF}" type="presOf" srcId="{AAF76AC1-35B2-46EB-99A7-EC97C08BFE45}" destId="{7C487BBA-1B2E-4F9B-8724-BB0DC7FDBB96}" srcOrd="0" destOrd="0" presId="urn:microsoft.com/office/officeart/2005/8/layout/chevron2"/>
    <dgm:cxn modelId="{B0AABE6A-BC15-4ED1-97E9-C72EBD08483A}" type="presOf" srcId="{FDDBF0F0-54A4-4A63-85C5-2E3F94156EF8}" destId="{5C82EDBC-E0F1-4A2E-BD57-1021131F0386}" srcOrd="0" destOrd="2" presId="urn:microsoft.com/office/officeart/2005/8/layout/chevron2"/>
    <dgm:cxn modelId="{3AF1175F-6637-453E-BF42-594D465A8EC7}" type="presOf" srcId="{80829A62-0A9B-4891-8850-FF0034227491}" destId="{72E9A93A-8396-4269-861D-F108F49AB3A0}" srcOrd="0" destOrd="1" presId="urn:microsoft.com/office/officeart/2005/8/layout/chevron2"/>
    <dgm:cxn modelId="{DB744C0C-5CF6-4DD3-A427-5DAD132E7DA0}" srcId="{9287AA6F-E721-41DE-8C88-75C8A6429455}" destId="{AAF76AC1-35B2-46EB-99A7-EC97C08BFE45}" srcOrd="0" destOrd="0" parTransId="{5353AE01-44B5-4BFC-8F38-7A71EDF69BBE}" sibTransId="{936417D8-04D4-4E85-AE0C-A31BCC8C783B}"/>
    <dgm:cxn modelId="{882C0004-8B0D-47B8-B977-065E569DE401}" srcId="{9287AA6F-E721-41DE-8C88-75C8A6429455}" destId="{1DACB252-9C5C-409F-885E-4439415DE7E3}" srcOrd="1" destOrd="0" parTransId="{A68CAEDC-2934-4427-9798-805A4795CE1E}" sibTransId="{BDE30EC4-4930-4FBA-A73A-8CBD76E1E7FD}"/>
    <dgm:cxn modelId="{53CD3BAC-7497-4332-B65A-0AF13A3FB91A}" type="presOf" srcId="{2FB45441-5342-48D8-BB34-2A5AB75D4EEF}" destId="{5C82EDBC-E0F1-4A2E-BD57-1021131F0386}" srcOrd="0" destOrd="1" presId="urn:microsoft.com/office/officeart/2005/8/layout/chevron2"/>
    <dgm:cxn modelId="{3BDEBD04-2775-4A44-B971-B3F1FF2ABE95}" type="presOf" srcId="{6C52F31A-0AB3-481B-80D0-2BF230FE1680}" destId="{5C82EDBC-E0F1-4A2E-BD57-1021131F0386}" srcOrd="0" destOrd="3" presId="urn:microsoft.com/office/officeart/2005/8/layout/chevron2"/>
    <dgm:cxn modelId="{E412F1A9-1ADE-4469-9A80-89B0D255C97D}" srcId="{1DACB252-9C5C-409F-885E-4439415DE7E3}" destId="{7C783E1B-02A6-4867-A92A-B54BEC0ADA12}" srcOrd="0" destOrd="0" parTransId="{9CE04A31-5C49-4B1A-B8FF-2B9EFCF50FC8}" sibTransId="{1690892E-1ADA-452A-B361-D2129B30EECE}"/>
    <dgm:cxn modelId="{FB52D598-A13E-4101-9E94-35CEF96F24B6}" type="presParOf" srcId="{8781F109-0D58-48FB-9362-0CF9A649BA66}" destId="{15217B71-CC06-4973-953C-2E392BB36F2E}" srcOrd="0" destOrd="0" presId="urn:microsoft.com/office/officeart/2005/8/layout/chevron2"/>
    <dgm:cxn modelId="{5474978D-D863-4810-A952-80F3EDA5AABA}" type="presParOf" srcId="{15217B71-CC06-4973-953C-2E392BB36F2E}" destId="{7C487BBA-1B2E-4F9B-8724-BB0DC7FDBB96}" srcOrd="0" destOrd="0" presId="urn:microsoft.com/office/officeart/2005/8/layout/chevron2"/>
    <dgm:cxn modelId="{0939F253-CE96-4498-A355-17C4DDCD1162}" type="presParOf" srcId="{15217B71-CC06-4973-953C-2E392BB36F2E}" destId="{72E9A93A-8396-4269-861D-F108F49AB3A0}" srcOrd="1" destOrd="0" presId="urn:microsoft.com/office/officeart/2005/8/layout/chevron2"/>
    <dgm:cxn modelId="{FC6EA558-614A-4F73-AB12-96FBC39DEC60}" type="presParOf" srcId="{8781F109-0D58-48FB-9362-0CF9A649BA66}" destId="{2835A91B-E2DE-48DD-B8D4-B89FB4317C3A}" srcOrd="1" destOrd="0" presId="urn:microsoft.com/office/officeart/2005/8/layout/chevron2"/>
    <dgm:cxn modelId="{63429ED3-66E8-48B8-8F29-32A6AA5D8098}" type="presParOf" srcId="{8781F109-0D58-48FB-9362-0CF9A649BA66}" destId="{E764960E-3941-4653-87BC-6A644F6436FA}" srcOrd="2" destOrd="0" presId="urn:microsoft.com/office/officeart/2005/8/layout/chevron2"/>
    <dgm:cxn modelId="{F2726126-D555-4CBE-9184-5C72DF1665F9}" type="presParOf" srcId="{E764960E-3941-4653-87BC-6A644F6436FA}" destId="{3CB42F38-D5CA-46AB-9F85-B1BC2C00D86A}" srcOrd="0" destOrd="0" presId="urn:microsoft.com/office/officeart/2005/8/layout/chevron2"/>
    <dgm:cxn modelId="{AB0E2389-8E58-49DE-A3EC-C95C9B7ED268}" type="presParOf" srcId="{E764960E-3941-4653-87BC-6A644F6436FA}" destId="{5C82EDBC-E0F1-4A2E-BD57-1021131F03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87AA6F-E721-41DE-8C88-75C8A6429455}" type="doc">
      <dgm:prSet loTypeId="urn:microsoft.com/office/officeart/2005/8/layout/chevron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AAF76AC1-35B2-46EB-99A7-EC97C08BFE45}">
      <dgm:prSet phldrT="[Texte]" custT="1"/>
      <dgm:spPr/>
      <dgm:t>
        <a:bodyPr/>
        <a:lstStyle/>
        <a:p>
          <a:r>
            <a:rPr lang="fr-FR" sz="1300" b="1" u="none" dirty="0" smtClean="0">
              <a:latin typeface="+mn-lt"/>
            </a:rPr>
            <a:t>Chercher le consentement au fur et à mesure</a:t>
          </a:r>
          <a:endParaRPr lang="fr-FR" sz="1300" b="1" dirty="0"/>
        </a:p>
      </dgm:t>
    </dgm:pt>
    <dgm:pt modelId="{5353AE01-44B5-4BFC-8F38-7A71EDF69BBE}" type="parTrans" cxnId="{DB744C0C-5CF6-4DD3-A427-5DAD132E7DA0}">
      <dgm:prSet/>
      <dgm:spPr/>
      <dgm:t>
        <a:bodyPr/>
        <a:lstStyle/>
        <a:p>
          <a:endParaRPr lang="fr-FR"/>
        </a:p>
      </dgm:t>
    </dgm:pt>
    <dgm:pt modelId="{936417D8-04D4-4E85-AE0C-A31BCC8C783B}" type="sibTrans" cxnId="{DB744C0C-5CF6-4DD3-A427-5DAD132E7DA0}">
      <dgm:prSet/>
      <dgm:spPr/>
      <dgm:t>
        <a:bodyPr/>
        <a:lstStyle/>
        <a:p>
          <a:endParaRPr lang="fr-FR"/>
        </a:p>
      </dgm:t>
    </dgm:pt>
    <dgm:pt modelId="{1DACB252-9C5C-409F-885E-4439415DE7E3}">
      <dgm:prSet phldrT="[Texte]" custT="1"/>
      <dgm:spPr/>
      <dgm:t>
        <a:bodyPr/>
        <a:lstStyle/>
        <a:p>
          <a:r>
            <a:rPr lang="fr-FR" sz="1300" b="1" u="none" dirty="0" smtClean="0">
              <a:latin typeface="+mn-lt"/>
            </a:rPr>
            <a:t>Formaliser l’orientation</a:t>
          </a:r>
          <a:endParaRPr lang="fr-FR" sz="1300" b="1" dirty="0">
            <a:latin typeface="+mn-lt"/>
          </a:endParaRPr>
        </a:p>
      </dgm:t>
    </dgm:pt>
    <dgm:pt modelId="{A68CAEDC-2934-4427-9798-805A4795CE1E}" type="parTrans" cxnId="{882C0004-8B0D-47B8-B977-065E569DE401}">
      <dgm:prSet/>
      <dgm:spPr/>
      <dgm:t>
        <a:bodyPr/>
        <a:lstStyle/>
        <a:p>
          <a:endParaRPr lang="fr-FR"/>
        </a:p>
      </dgm:t>
    </dgm:pt>
    <dgm:pt modelId="{BDE30EC4-4930-4FBA-A73A-8CBD76E1E7FD}" type="sibTrans" cxnId="{882C0004-8B0D-47B8-B977-065E569DE401}">
      <dgm:prSet/>
      <dgm:spPr/>
      <dgm:t>
        <a:bodyPr/>
        <a:lstStyle/>
        <a:p>
          <a:endParaRPr lang="fr-FR"/>
        </a:p>
      </dgm:t>
    </dgm:pt>
    <dgm:pt modelId="{BE129172-103B-4DE1-A90E-5A86F4891FA2}">
      <dgm:prSet phldrT="[Texte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sz="1600" b="0" u="none" dirty="0" smtClean="0">
              <a:latin typeface="+mn-lt"/>
            </a:rPr>
            <a:t>« Je vous propose qu’il vous recontacte, est-ce que vous en êtes d’accord ? »</a:t>
          </a:r>
          <a:endParaRPr lang="fr-FR" sz="1600" dirty="0">
            <a:latin typeface="+mn-lt"/>
          </a:endParaRPr>
        </a:p>
      </dgm:t>
    </dgm:pt>
    <dgm:pt modelId="{91038A9E-AC48-4AF4-8E07-ADB8CEAE8372}" type="parTrans" cxnId="{8763D337-CCD6-49BE-B4AE-177E01F7244C}">
      <dgm:prSet/>
      <dgm:spPr/>
      <dgm:t>
        <a:bodyPr/>
        <a:lstStyle/>
        <a:p>
          <a:endParaRPr lang="fr-FR"/>
        </a:p>
      </dgm:t>
    </dgm:pt>
    <dgm:pt modelId="{69CEF658-1578-40C9-BAD9-9230AE73BF01}" type="sibTrans" cxnId="{8763D337-CCD6-49BE-B4AE-177E01F7244C}">
      <dgm:prSet/>
      <dgm:spPr/>
      <dgm:t>
        <a:bodyPr/>
        <a:lstStyle/>
        <a:p>
          <a:endParaRPr lang="fr-FR"/>
        </a:p>
      </dgm:t>
    </dgm:pt>
    <dgm:pt modelId="{7C783E1B-02A6-4867-A92A-B54BEC0ADA12}">
      <dgm:prSet phldrT="[Texte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sz="1600" b="0" u="none" dirty="0" smtClean="0">
              <a:latin typeface="+mn-lt"/>
            </a:rPr>
            <a:t>« Si vous voulez bien, on va mettre tout cela en forme pour que vous puissiez en bénéficier… pour que cela puisse se mettre en route. »</a:t>
          </a:r>
          <a:endParaRPr lang="fr-FR" sz="1600" dirty="0">
            <a:latin typeface="+mn-lt"/>
          </a:endParaRPr>
        </a:p>
      </dgm:t>
    </dgm:pt>
    <dgm:pt modelId="{9CE04A31-5C49-4B1A-B8FF-2B9EFCF50FC8}" type="parTrans" cxnId="{E412F1A9-1ADE-4469-9A80-89B0D255C97D}">
      <dgm:prSet/>
      <dgm:spPr/>
      <dgm:t>
        <a:bodyPr/>
        <a:lstStyle/>
        <a:p>
          <a:endParaRPr lang="fr-FR"/>
        </a:p>
      </dgm:t>
    </dgm:pt>
    <dgm:pt modelId="{1690892E-1ADA-452A-B361-D2129B30EECE}" type="sibTrans" cxnId="{E412F1A9-1ADE-4469-9A80-89B0D255C97D}">
      <dgm:prSet/>
      <dgm:spPr/>
      <dgm:t>
        <a:bodyPr/>
        <a:lstStyle/>
        <a:p>
          <a:endParaRPr lang="fr-FR"/>
        </a:p>
      </dgm:t>
    </dgm:pt>
    <dgm:pt modelId="{74A7832E-D4BB-47D8-BFB2-F9EB2FBEBCC2}">
      <dgm:prSet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sz="1600" u="none" dirty="0" smtClean="0">
              <a:latin typeface="+mn-lt"/>
            </a:rPr>
            <a:t>« Vous permettez que je vous oriente vers </a:t>
          </a:r>
          <a:r>
            <a:rPr lang="fr-FR" sz="1600" u="none" strike="noStrike" dirty="0" smtClean="0">
              <a:latin typeface="+mn-lt"/>
            </a:rPr>
            <a:t>un interlocuteur de l’Assurance Maladie </a:t>
          </a:r>
          <a:r>
            <a:rPr lang="fr-FR" sz="1600" u="none" dirty="0" smtClean="0">
              <a:latin typeface="+mn-lt"/>
            </a:rPr>
            <a:t>qui peut vous accompagner dans la recherche de solutions pour vos difficultés de santé.»</a:t>
          </a:r>
          <a:endParaRPr lang="fr-FR" sz="1600" dirty="0">
            <a:latin typeface="+mn-lt"/>
          </a:endParaRPr>
        </a:p>
      </dgm:t>
    </dgm:pt>
    <dgm:pt modelId="{82B9F47D-351D-42FF-8E37-0A053AC788BB}" type="parTrans" cxnId="{B16B0071-7BC9-4897-B9E5-F00FCD5F7462}">
      <dgm:prSet/>
      <dgm:spPr/>
      <dgm:t>
        <a:bodyPr/>
        <a:lstStyle/>
        <a:p>
          <a:endParaRPr lang="fr-FR"/>
        </a:p>
      </dgm:t>
    </dgm:pt>
    <dgm:pt modelId="{5323317D-472E-4D18-9C8B-E5B81AA7BA78}" type="sibTrans" cxnId="{B16B0071-7BC9-4897-B9E5-F00FCD5F7462}">
      <dgm:prSet/>
      <dgm:spPr/>
      <dgm:t>
        <a:bodyPr/>
        <a:lstStyle/>
        <a:p>
          <a:endParaRPr lang="fr-FR"/>
        </a:p>
      </dgm:t>
    </dgm:pt>
    <dgm:pt modelId="{D8933642-24C8-4204-A583-469735A0474C}">
      <dgm:prSet phldrT="[Texte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fr-FR" sz="1600" b="0" u="none" dirty="0" smtClean="0">
              <a:latin typeface="+mn-lt"/>
            </a:rPr>
            <a:t>Si vous en êtes d’accord, je vais vous demander de signer ce formulaire afin que votre caisse d’assurance maladie vous recontacte et vous accompagne dans toutes vos démarches. </a:t>
          </a:r>
          <a:r>
            <a:rPr lang="fr-FR" sz="1600" u="none" dirty="0" smtClean="0">
              <a:latin typeface="+mn-lt"/>
            </a:rPr>
            <a:t>»</a:t>
          </a:r>
          <a:endParaRPr lang="fr-FR" sz="1600" dirty="0">
            <a:latin typeface="+mn-lt"/>
          </a:endParaRPr>
        </a:p>
      </dgm:t>
    </dgm:pt>
    <dgm:pt modelId="{F2DB9910-8BED-44B7-9255-6B9AC7F4EC97}" type="parTrans" cxnId="{CE0EE301-6780-4E8A-8881-2D6B5BD759DE}">
      <dgm:prSet/>
      <dgm:spPr/>
      <dgm:t>
        <a:bodyPr/>
        <a:lstStyle/>
        <a:p>
          <a:endParaRPr lang="fr-FR"/>
        </a:p>
      </dgm:t>
    </dgm:pt>
    <dgm:pt modelId="{640FE1FE-E5AA-406E-9293-E44474BBB4DB}" type="sibTrans" cxnId="{CE0EE301-6780-4E8A-8881-2D6B5BD759DE}">
      <dgm:prSet/>
      <dgm:spPr/>
      <dgm:t>
        <a:bodyPr/>
        <a:lstStyle/>
        <a:p>
          <a:endParaRPr lang="fr-FR"/>
        </a:p>
      </dgm:t>
    </dgm:pt>
    <dgm:pt modelId="{8781F109-0D58-48FB-9362-0CF9A649BA66}" type="pres">
      <dgm:prSet presAssocID="{9287AA6F-E721-41DE-8C88-75C8A64294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5217B71-CC06-4973-953C-2E392BB36F2E}" type="pres">
      <dgm:prSet presAssocID="{AAF76AC1-35B2-46EB-99A7-EC97C08BFE45}" presName="composite" presStyleCnt="0"/>
      <dgm:spPr/>
      <dgm:t>
        <a:bodyPr/>
        <a:lstStyle/>
        <a:p>
          <a:endParaRPr lang="fr-FR"/>
        </a:p>
      </dgm:t>
    </dgm:pt>
    <dgm:pt modelId="{7C487BBA-1B2E-4F9B-8724-BB0DC7FDBB96}" type="pres">
      <dgm:prSet presAssocID="{AAF76AC1-35B2-46EB-99A7-EC97C08BFE4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E9A93A-8396-4269-861D-F108F49AB3A0}" type="pres">
      <dgm:prSet presAssocID="{AAF76AC1-35B2-46EB-99A7-EC97C08BFE4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35A91B-E2DE-48DD-B8D4-B89FB4317C3A}" type="pres">
      <dgm:prSet presAssocID="{936417D8-04D4-4E85-AE0C-A31BCC8C783B}" presName="sp" presStyleCnt="0"/>
      <dgm:spPr/>
      <dgm:t>
        <a:bodyPr/>
        <a:lstStyle/>
        <a:p>
          <a:endParaRPr lang="fr-FR"/>
        </a:p>
      </dgm:t>
    </dgm:pt>
    <dgm:pt modelId="{E764960E-3941-4653-87BC-6A644F6436FA}" type="pres">
      <dgm:prSet presAssocID="{1DACB252-9C5C-409F-885E-4439415DE7E3}" presName="composite" presStyleCnt="0"/>
      <dgm:spPr/>
      <dgm:t>
        <a:bodyPr/>
        <a:lstStyle/>
        <a:p>
          <a:endParaRPr lang="fr-FR"/>
        </a:p>
      </dgm:t>
    </dgm:pt>
    <dgm:pt modelId="{3CB42F38-D5CA-46AB-9F85-B1BC2C00D86A}" type="pres">
      <dgm:prSet presAssocID="{1DACB252-9C5C-409F-885E-4439415DE7E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82EDBC-E0F1-4A2E-BD57-1021131F0386}" type="pres">
      <dgm:prSet presAssocID="{1DACB252-9C5C-409F-885E-4439415DE7E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1477E0D-98CF-430C-94F9-BCC5E160AEBA}" type="presOf" srcId="{AAF76AC1-35B2-46EB-99A7-EC97C08BFE45}" destId="{7C487BBA-1B2E-4F9B-8724-BB0DC7FDBB96}" srcOrd="0" destOrd="0" presId="urn:microsoft.com/office/officeart/2005/8/layout/chevron2"/>
    <dgm:cxn modelId="{CE0EE301-6780-4E8A-8881-2D6B5BD759DE}" srcId="{1DACB252-9C5C-409F-885E-4439415DE7E3}" destId="{D8933642-24C8-4204-A583-469735A0474C}" srcOrd="1" destOrd="0" parTransId="{F2DB9910-8BED-44B7-9255-6B9AC7F4EC97}" sibTransId="{640FE1FE-E5AA-406E-9293-E44474BBB4DB}"/>
    <dgm:cxn modelId="{AE419014-D007-4DA9-8A3D-0CDEC56EA1F4}" type="presOf" srcId="{9287AA6F-E721-41DE-8C88-75C8A6429455}" destId="{8781F109-0D58-48FB-9362-0CF9A649BA66}" srcOrd="0" destOrd="0" presId="urn:microsoft.com/office/officeart/2005/8/layout/chevron2"/>
    <dgm:cxn modelId="{2F5FD690-120B-4074-996A-F1AA129D6AAF}" type="presOf" srcId="{1DACB252-9C5C-409F-885E-4439415DE7E3}" destId="{3CB42F38-D5CA-46AB-9F85-B1BC2C00D86A}" srcOrd="0" destOrd="0" presId="urn:microsoft.com/office/officeart/2005/8/layout/chevron2"/>
    <dgm:cxn modelId="{8763D337-CCD6-49BE-B4AE-177E01F7244C}" srcId="{AAF76AC1-35B2-46EB-99A7-EC97C08BFE45}" destId="{BE129172-103B-4DE1-A90E-5A86F4891FA2}" srcOrd="0" destOrd="0" parTransId="{91038A9E-AC48-4AF4-8E07-ADB8CEAE8372}" sibTransId="{69CEF658-1578-40C9-BAD9-9230AE73BF01}"/>
    <dgm:cxn modelId="{41F51984-0FC5-4A20-8B68-E0F7AECD8456}" type="presOf" srcId="{D8933642-24C8-4204-A583-469735A0474C}" destId="{5C82EDBC-E0F1-4A2E-BD57-1021131F0386}" srcOrd="0" destOrd="1" presId="urn:microsoft.com/office/officeart/2005/8/layout/chevron2"/>
    <dgm:cxn modelId="{B16B0071-7BC9-4897-B9E5-F00FCD5F7462}" srcId="{AAF76AC1-35B2-46EB-99A7-EC97C08BFE45}" destId="{74A7832E-D4BB-47D8-BFB2-F9EB2FBEBCC2}" srcOrd="1" destOrd="0" parTransId="{82B9F47D-351D-42FF-8E37-0A053AC788BB}" sibTransId="{5323317D-472E-4D18-9C8B-E5B81AA7BA78}"/>
    <dgm:cxn modelId="{2658179D-1665-458B-9D71-A4939EC79702}" type="presOf" srcId="{BE129172-103B-4DE1-A90E-5A86F4891FA2}" destId="{72E9A93A-8396-4269-861D-F108F49AB3A0}" srcOrd="0" destOrd="0" presId="urn:microsoft.com/office/officeart/2005/8/layout/chevron2"/>
    <dgm:cxn modelId="{DB744C0C-5CF6-4DD3-A427-5DAD132E7DA0}" srcId="{9287AA6F-E721-41DE-8C88-75C8A6429455}" destId="{AAF76AC1-35B2-46EB-99A7-EC97C08BFE45}" srcOrd="0" destOrd="0" parTransId="{5353AE01-44B5-4BFC-8F38-7A71EDF69BBE}" sibTransId="{936417D8-04D4-4E85-AE0C-A31BCC8C783B}"/>
    <dgm:cxn modelId="{C4F05E0F-A737-4064-85D4-4D8CD53839BA}" type="presOf" srcId="{74A7832E-D4BB-47D8-BFB2-F9EB2FBEBCC2}" destId="{72E9A93A-8396-4269-861D-F108F49AB3A0}" srcOrd="0" destOrd="1" presId="urn:microsoft.com/office/officeart/2005/8/layout/chevron2"/>
    <dgm:cxn modelId="{882C0004-8B0D-47B8-B977-065E569DE401}" srcId="{9287AA6F-E721-41DE-8C88-75C8A6429455}" destId="{1DACB252-9C5C-409F-885E-4439415DE7E3}" srcOrd="1" destOrd="0" parTransId="{A68CAEDC-2934-4427-9798-805A4795CE1E}" sibTransId="{BDE30EC4-4930-4FBA-A73A-8CBD76E1E7FD}"/>
    <dgm:cxn modelId="{54EBD923-7553-4064-8473-EBBE8235FFF2}" type="presOf" srcId="{7C783E1B-02A6-4867-A92A-B54BEC0ADA12}" destId="{5C82EDBC-E0F1-4A2E-BD57-1021131F0386}" srcOrd="0" destOrd="0" presId="urn:microsoft.com/office/officeart/2005/8/layout/chevron2"/>
    <dgm:cxn modelId="{E412F1A9-1ADE-4469-9A80-89B0D255C97D}" srcId="{1DACB252-9C5C-409F-885E-4439415DE7E3}" destId="{7C783E1B-02A6-4867-A92A-B54BEC0ADA12}" srcOrd="0" destOrd="0" parTransId="{9CE04A31-5C49-4B1A-B8FF-2B9EFCF50FC8}" sibTransId="{1690892E-1ADA-452A-B361-D2129B30EECE}"/>
    <dgm:cxn modelId="{B072C22E-66C1-4926-A90F-4056DB819681}" type="presParOf" srcId="{8781F109-0D58-48FB-9362-0CF9A649BA66}" destId="{15217B71-CC06-4973-953C-2E392BB36F2E}" srcOrd="0" destOrd="0" presId="urn:microsoft.com/office/officeart/2005/8/layout/chevron2"/>
    <dgm:cxn modelId="{D4DBEE7A-81D0-4BAA-A4E8-55EAB15BBBDE}" type="presParOf" srcId="{15217B71-CC06-4973-953C-2E392BB36F2E}" destId="{7C487BBA-1B2E-4F9B-8724-BB0DC7FDBB96}" srcOrd="0" destOrd="0" presId="urn:microsoft.com/office/officeart/2005/8/layout/chevron2"/>
    <dgm:cxn modelId="{186CDBEB-B637-4E2D-9E0B-CFC0D83B1F65}" type="presParOf" srcId="{15217B71-CC06-4973-953C-2E392BB36F2E}" destId="{72E9A93A-8396-4269-861D-F108F49AB3A0}" srcOrd="1" destOrd="0" presId="urn:microsoft.com/office/officeart/2005/8/layout/chevron2"/>
    <dgm:cxn modelId="{626323AF-6CA7-46B6-A5FE-A343F84E722B}" type="presParOf" srcId="{8781F109-0D58-48FB-9362-0CF9A649BA66}" destId="{2835A91B-E2DE-48DD-B8D4-B89FB4317C3A}" srcOrd="1" destOrd="0" presId="urn:microsoft.com/office/officeart/2005/8/layout/chevron2"/>
    <dgm:cxn modelId="{FB38C09D-03C7-4373-8E70-5B923CBADA9E}" type="presParOf" srcId="{8781F109-0D58-48FB-9362-0CF9A649BA66}" destId="{E764960E-3941-4653-87BC-6A644F6436FA}" srcOrd="2" destOrd="0" presId="urn:microsoft.com/office/officeart/2005/8/layout/chevron2"/>
    <dgm:cxn modelId="{E7097D8F-8911-47FC-B5F6-0A6AF6D1296B}" type="presParOf" srcId="{E764960E-3941-4653-87BC-6A644F6436FA}" destId="{3CB42F38-D5CA-46AB-9F85-B1BC2C00D86A}" srcOrd="0" destOrd="0" presId="urn:microsoft.com/office/officeart/2005/8/layout/chevron2"/>
    <dgm:cxn modelId="{BDADB324-3A69-46FB-9DBE-10751E90FBDF}" type="presParOf" srcId="{E764960E-3941-4653-87BC-6A644F6436FA}" destId="{5C82EDBC-E0F1-4A2E-BD57-1021131F03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87BBA-1B2E-4F9B-8724-BB0DC7FDBB96}">
      <dsp:nvSpPr>
        <dsp:cNvPr id="0" name=""/>
        <dsp:cNvSpPr/>
      </dsp:nvSpPr>
      <dsp:spPr>
        <a:xfrm rot="5400000">
          <a:off x="-316989" y="318163"/>
          <a:ext cx="2113266" cy="147928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effectLst/>
            </a:rPr>
            <a:t>Aborder la santé</a:t>
          </a:r>
          <a:endParaRPr lang="fr-FR" sz="1200" b="1" kern="1200" dirty="0">
            <a:effectLst/>
          </a:endParaRPr>
        </a:p>
      </dsp:txBody>
      <dsp:txXfrm rot="-5400000">
        <a:off x="1" y="740816"/>
        <a:ext cx="1479286" cy="633980"/>
      </dsp:txXfrm>
    </dsp:sp>
    <dsp:sp modelId="{72E9A93A-8396-4269-861D-F108F49AB3A0}">
      <dsp:nvSpPr>
        <dsp:cNvPr id="0" name=""/>
        <dsp:cNvSpPr/>
      </dsp:nvSpPr>
      <dsp:spPr>
        <a:xfrm rot="5400000">
          <a:off x="5490235" y="-4009775"/>
          <a:ext cx="1373623" cy="9395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200" u="none" kern="1200" dirty="0" smtClean="0">
              <a:latin typeface="+mn-lt"/>
            </a:rPr>
            <a:t>Pensez en termes de situation de vie et </a:t>
          </a:r>
          <a:r>
            <a:rPr lang="fr-FR" sz="1200" b="0" u="none" kern="1200" dirty="0" smtClean="0">
              <a:latin typeface="+mn-lt"/>
            </a:rPr>
            <a:t>non en termes de qualification de la personne</a:t>
          </a:r>
          <a:endParaRPr lang="fr-FR" sz="1200" kern="1200" dirty="0">
            <a:latin typeface="+mn-lt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200" b="0" u="none" kern="1200" dirty="0" smtClean="0">
              <a:latin typeface="+mn-lt"/>
            </a:rPr>
            <a:t>« Avez-vous un médecin traitant ? »</a:t>
          </a:r>
          <a:endParaRPr lang="fr-FR" sz="1200" kern="1200" dirty="0">
            <a:latin typeface="+mn-lt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200" b="0" u="none" kern="1200" dirty="0" smtClean="0">
              <a:latin typeface="+mn-lt"/>
            </a:rPr>
            <a:t>« Avez-vous un organisme complémentaire / mutuelle ? »</a:t>
          </a:r>
          <a:endParaRPr lang="fr-FR" sz="1200" b="0" u="none" kern="1200" dirty="0">
            <a:latin typeface="+mn-lt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200" b="0" u="none" kern="1200" dirty="0" smtClean="0">
              <a:latin typeface="+mn-lt"/>
            </a:rPr>
            <a:t>« Il y a peut-être des soins que vous ou les membres de votre famille avez dû reporter ? »</a:t>
          </a:r>
          <a:endParaRPr lang="fr-FR" sz="1200" b="0" u="none" kern="1200" dirty="0">
            <a:latin typeface="+mn-lt"/>
          </a:endParaRPr>
        </a:p>
      </dsp:txBody>
      <dsp:txXfrm rot="-5400000">
        <a:off x="1479287" y="68228"/>
        <a:ext cx="9328466" cy="1239513"/>
      </dsp:txXfrm>
    </dsp:sp>
    <dsp:sp modelId="{3CB42F38-D5CA-46AB-9F85-B1BC2C00D86A}">
      <dsp:nvSpPr>
        <dsp:cNvPr id="0" name=""/>
        <dsp:cNvSpPr/>
      </dsp:nvSpPr>
      <dsp:spPr>
        <a:xfrm rot="5400000">
          <a:off x="-316989" y="2144234"/>
          <a:ext cx="2113266" cy="147928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u="none" kern="1200" dirty="0" smtClean="0">
              <a:latin typeface="+mn-lt"/>
            </a:rPr>
            <a:t>Proposer la Mission Accompagnement Santé</a:t>
          </a:r>
          <a:endParaRPr lang="fr-FR" sz="1200" b="1" kern="1200" dirty="0">
            <a:latin typeface="+mn-lt"/>
          </a:endParaRPr>
        </a:p>
      </dsp:txBody>
      <dsp:txXfrm rot="-5400000">
        <a:off x="1" y="2566887"/>
        <a:ext cx="1479286" cy="633980"/>
      </dsp:txXfrm>
    </dsp:sp>
    <dsp:sp modelId="{5C82EDBC-E0F1-4A2E-BD57-1021131F0386}">
      <dsp:nvSpPr>
        <dsp:cNvPr id="0" name=""/>
        <dsp:cNvSpPr/>
      </dsp:nvSpPr>
      <dsp:spPr>
        <a:xfrm rot="5400000">
          <a:off x="5490235" y="-2183704"/>
          <a:ext cx="1373623" cy="9395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300" b="0" u="none" kern="1200" dirty="0" smtClean="0">
              <a:latin typeface="+mn-lt"/>
            </a:rPr>
            <a:t>« </a:t>
          </a:r>
          <a:r>
            <a:rPr lang="fr-FR" sz="1200" b="0" u="none" kern="1200" dirty="0" smtClean="0">
              <a:latin typeface="+mn-lt"/>
            </a:rPr>
            <a:t>Sachez qu’il y a un service à l’Assurance Maladie qui peut vous accompagner pour lever vos difficultés. »</a:t>
          </a:r>
          <a:endParaRPr lang="fr-FR" sz="1200" kern="1200" dirty="0">
            <a:latin typeface="+mn-lt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200" b="0" u="none" kern="1200" dirty="0" smtClean="0">
              <a:latin typeface="+mn-lt"/>
            </a:rPr>
            <a:t>« Je peux vous proposer de vous mettre en relation avec un conseiller. Vous me permettez de le faire ? »</a:t>
          </a:r>
          <a:endParaRPr lang="fr-FR" sz="1200" kern="1200" dirty="0">
            <a:latin typeface="+mn-lt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200" b="0" u="none" kern="1200" dirty="0" smtClean="0">
              <a:latin typeface="+mn-lt"/>
            </a:rPr>
            <a:t>« Son rôle est de vous aider au mieux pour que vous puissiez réaliser (faire) vos démarches administratives et vos soins. »</a:t>
          </a:r>
          <a:endParaRPr lang="fr-FR" sz="1200" b="0" u="none" kern="1200" dirty="0">
            <a:latin typeface="+mn-lt"/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200" b="0" u="none" kern="1200" dirty="0" smtClean="0">
              <a:latin typeface="+mn-lt"/>
            </a:rPr>
            <a:t>« Si les soins que vous devez faire sont trop chers, le conseiller vous proposera peut-être de faire faire un devis auprès d’un autre praticien ou vous aider à bénéficier d’une aide financière individuelle (Action Sanitaire et Sociale). »</a:t>
          </a:r>
          <a:endParaRPr lang="fr-FR" sz="1200" b="0" u="none" kern="1200" dirty="0">
            <a:latin typeface="+mn-lt"/>
          </a:endParaRPr>
        </a:p>
      </dsp:txBody>
      <dsp:txXfrm rot="-5400000">
        <a:off x="1479287" y="1894299"/>
        <a:ext cx="9328466" cy="1239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87BBA-1B2E-4F9B-8724-BB0DC7FDBB96}">
      <dsp:nvSpPr>
        <dsp:cNvPr id="0" name=""/>
        <dsp:cNvSpPr/>
      </dsp:nvSpPr>
      <dsp:spPr>
        <a:xfrm rot="5400000">
          <a:off x="-316989" y="318163"/>
          <a:ext cx="2113266" cy="147928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u="none" kern="1200" dirty="0" smtClean="0">
              <a:latin typeface="+mn-lt"/>
            </a:rPr>
            <a:t>Chercher le consentement au fur et à mesure</a:t>
          </a:r>
          <a:endParaRPr lang="fr-FR" sz="1300" b="1" kern="1200" dirty="0"/>
        </a:p>
      </dsp:txBody>
      <dsp:txXfrm rot="-5400000">
        <a:off x="1" y="740816"/>
        <a:ext cx="1479286" cy="633980"/>
      </dsp:txXfrm>
    </dsp:sp>
    <dsp:sp modelId="{72E9A93A-8396-4269-861D-F108F49AB3A0}">
      <dsp:nvSpPr>
        <dsp:cNvPr id="0" name=""/>
        <dsp:cNvSpPr/>
      </dsp:nvSpPr>
      <dsp:spPr>
        <a:xfrm rot="5400000">
          <a:off x="5490235" y="-4009775"/>
          <a:ext cx="1373623" cy="9395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600" b="0" u="none" kern="1200" dirty="0" smtClean="0">
              <a:latin typeface="+mn-lt"/>
            </a:rPr>
            <a:t>« Je vous propose qu’il vous recontacte, est-ce que vous en êtes d’accord ? »</a:t>
          </a:r>
          <a:endParaRPr lang="fr-FR" sz="1600" kern="1200" dirty="0">
            <a:latin typeface="+mn-lt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600" u="none" kern="1200" dirty="0" smtClean="0">
              <a:latin typeface="+mn-lt"/>
            </a:rPr>
            <a:t>« Vous permettez que je vous oriente vers </a:t>
          </a:r>
          <a:r>
            <a:rPr lang="fr-FR" sz="1600" u="none" strike="noStrike" kern="1200" dirty="0" smtClean="0">
              <a:latin typeface="+mn-lt"/>
            </a:rPr>
            <a:t>un interlocuteur de l’Assurance Maladie </a:t>
          </a:r>
          <a:r>
            <a:rPr lang="fr-FR" sz="1600" u="none" kern="1200" dirty="0" smtClean="0">
              <a:latin typeface="+mn-lt"/>
            </a:rPr>
            <a:t>qui peut vous accompagner dans la recherche de solutions pour vos difficultés de santé.»</a:t>
          </a:r>
          <a:endParaRPr lang="fr-FR" sz="1600" kern="1200" dirty="0">
            <a:latin typeface="+mn-lt"/>
          </a:endParaRPr>
        </a:p>
      </dsp:txBody>
      <dsp:txXfrm rot="-5400000">
        <a:off x="1479287" y="68228"/>
        <a:ext cx="9328466" cy="1239513"/>
      </dsp:txXfrm>
    </dsp:sp>
    <dsp:sp modelId="{3CB42F38-D5CA-46AB-9F85-B1BC2C00D86A}">
      <dsp:nvSpPr>
        <dsp:cNvPr id="0" name=""/>
        <dsp:cNvSpPr/>
      </dsp:nvSpPr>
      <dsp:spPr>
        <a:xfrm rot="5400000">
          <a:off x="-316989" y="2144234"/>
          <a:ext cx="2113266" cy="147928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u="none" kern="1200" dirty="0" smtClean="0">
              <a:latin typeface="+mn-lt"/>
            </a:rPr>
            <a:t>Formaliser l’orientation</a:t>
          </a:r>
          <a:endParaRPr lang="fr-FR" sz="1300" b="1" kern="1200" dirty="0">
            <a:latin typeface="+mn-lt"/>
          </a:endParaRPr>
        </a:p>
      </dsp:txBody>
      <dsp:txXfrm rot="-5400000">
        <a:off x="1" y="2566887"/>
        <a:ext cx="1479286" cy="633980"/>
      </dsp:txXfrm>
    </dsp:sp>
    <dsp:sp modelId="{5C82EDBC-E0F1-4A2E-BD57-1021131F0386}">
      <dsp:nvSpPr>
        <dsp:cNvPr id="0" name=""/>
        <dsp:cNvSpPr/>
      </dsp:nvSpPr>
      <dsp:spPr>
        <a:xfrm rot="5400000">
          <a:off x="5490235" y="-2183704"/>
          <a:ext cx="1373623" cy="9395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600" b="0" u="none" kern="1200" dirty="0" smtClean="0">
              <a:latin typeface="+mn-lt"/>
            </a:rPr>
            <a:t>« Si vous voulez bien, on va mettre tout cela en forme pour que vous puissiez en bénéficier… pour que cela puisse se mettre en route. »</a:t>
          </a:r>
          <a:endParaRPr lang="fr-FR" sz="1600" kern="1200" dirty="0">
            <a:latin typeface="+mn-lt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600" b="0" u="none" kern="1200" dirty="0" smtClean="0">
              <a:latin typeface="+mn-lt"/>
            </a:rPr>
            <a:t>Si vous en êtes d’accord, je vais vous demander de signer ce formulaire afin que votre caisse d’assurance maladie vous recontacte et vous accompagne dans toutes vos démarches. </a:t>
          </a:r>
          <a:r>
            <a:rPr lang="fr-FR" sz="1600" u="none" kern="1200" dirty="0" smtClean="0">
              <a:latin typeface="+mn-lt"/>
            </a:rPr>
            <a:t>»</a:t>
          </a:r>
          <a:endParaRPr lang="fr-FR" sz="1600" kern="1200" dirty="0">
            <a:latin typeface="+mn-lt"/>
          </a:endParaRPr>
        </a:p>
      </dsp:txBody>
      <dsp:txXfrm rot="-5400000">
        <a:off x="1479287" y="1894299"/>
        <a:ext cx="9328466" cy="1239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CC9FEC9-2CDD-134F-840A-8F57484A29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13CF4C-D8D8-324F-AFA7-772950C224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B692F-B762-CF4B-A8A8-22AAB26BA03B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31A6AC-A6A7-3248-B6E6-95946088A4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02CA66-22E3-C34E-89C6-B4B2A67C3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1BAA-598B-594C-8490-B89944D01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6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3A9EE-EAD2-0C48-AEF4-C2D4DC6DFEA0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3AB8B-6D17-C244-B144-C2D3D1B3A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9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45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Je suis partenaire, j’aide l’assuré dans ses démarches de santé </a:t>
            </a:r>
            <a:r>
              <a:rPr lang="fr-FR" sz="1050" dirty="0" smtClean="0">
                <a:solidFill>
                  <a:schemeClr val="accent4">
                    <a:lumMod val="75000"/>
                  </a:schemeClr>
                </a:solidFill>
              </a:rPr>
              <a:t>(démarche administrative)</a:t>
            </a:r>
          </a:p>
          <a:p>
            <a:r>
              <a:rPr lang="fr-FR" sz="1100" b="1" dirty="0" smtClean="0">
                <a:solidFill>
                  <a:schemeClr val="tx1"/>
                </a:solidFill>
              </a:rPr>
              <a:t>Je m’adresse à la Mission Accompagnement Santé en tant qu’accompagnateur</a:t>
            </a:r>
          </a:p>
          <a:p>
            <a:endParaRPr lang="fr-FR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Je suis partenaire, je souhaite que l’assuré bénéficie d’un accompagnement personnalisé par une conseillère</a:t>
            </a:r>
          </a:p>
          <a:p>
            <a:r>
              <a:rPr lang="fr-FR" sz="1100" b="1" dirty="0" smtClean="0">
                <a:solidFill>
                  <a:schemeClr val="tx1"/>
                </a:solidFill>
              </a:rPr>
              <a:t>Je m’adresse à la Mission Accompagnement Santé en tant que détecteur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686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60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baseline="0" dirty="0" smtClean="0"/>
              <a:t>L’Assurance Maladie détecte sur ses lignes d’accueil physiques et téléphoniques ; ce qui représente environ la moitié des détections.</a:t>
            </a:r>
          </a:p>
          <a:p>
            <a:r>
              <a:rPr lang="fr-FR" b="0" i="0" baseline="0" dirty="0" smtClean="0"/>
              <a:t>L’autre moitié des détection est réalisée par les partenaires </a:t>
            </a:r>
          </a:p>
          <a:p>
            <a:r>
              <a:rPr lang="fr-FR" b="0" i="0" baseline="0" dirty="0" smtClean="0"/>
              <a:t>Vous, partenaires touchez et donc pouvez détecter les personnes avec qui l’Assurance Maladie n’a pas de contact et qu’elle ne peut donc pas détecter.</a:t>
            </a:r>
          </a:p>
          <a:p>
            <a:r>
              <a:rPr lang="fr-FR" b="0" i="0" baseline="0" dirty="0" smtClean="0"/>
              <a:t>Vous, partenaires êtes essentiels pour toucher les personnes dites ‘invisibles’</a:t>
            </a:r>
          </a:p>
          <a:p>
            <a:endParaRPr lang="fr-FR" b="0" i="0" baseline="0" dirty="0" smtClean="0"/>
          </a:p>
          <a:p>
            <a:r>
              <a:rPr lang="fr-FR" b="0" i="0" dirty="0" smtClean="0">
                <a:solidFill>
                  <a:schemeClr val="accent4">
                    <a:lumMod val="75000"/>
                  </a:schemeClr>
                </a:solidFill>
              </a:rPr>
              <a:t>Je suis partenaire, j’aide l’assuré dans ses démarches de santé </a:t>
            </a:r>
            <a:r>
              <a:rPr lang="fr-FR" sz="1050" b="0" i="0" dirty="0" smtClean="0">
                <a:solidFill>
                  <a:schemeClr val="accent4">
                    <a:lumMod val="75000"/>
                  </a:schemeClr>
                </a:solidFill>
              </a:rPr>
              <a:t>(démarche administrative)</a:t>
            </a:r>
          </a:p>
          <a:p>
            <a:r>
              <a:rPr lang="fr-FR" sz="1100" b="0" i="0" dirty="0" smtClean="0">
                <a:solidFill>
                  <a:schemeClr val="tx1"/>
                </a:solidFill>
              </a:rPr>
              <a:t>Je m’adresse à la Mission Accompagnement Santé en tant qu’accompagnateur</a:t>
            </a:r>
          </a:p>
          <a:p>
            <a:endParaRPr lang="fr-FR" b="0" i="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b="0" i="0" dirty="0" smtClean="0">
                <a:solidFill>
                  <a:schemeClr val="accent4">
                    <a:lumMod val="75000"/>
                  </a:schemeClr>
                </a:solidFill>
              </a:rPr>
              <a:t>Je suis partenaire, je souhaite que l’assuré bénéficie d’un accompagnement personnalisé par une conseillère</a:t>
            </a:r>
          </a:p>
          <a:p>
            <a:r>
              <a:rPr lang="fr-FR" sz="1100" b="0" i="0" dirty="0" smtClean="0">
                <a:solidFill>
                  <a:schemeClr val="tx1"/>
                </a:solidFill>
              </a:rPr>
              <a:t>Je m’adresse à la Mission Accompagnement Santé en tant que détecteur</a:t>
            </a:r>
          </a:p>
          <a:p>
            <a:endParaRPr lang="fr-FR" b="0" i="0" baseline="0" dirty="0" smtClean="0"/>
          </a:p>
          <a:p>
            <a:r>
              <a:rPr lang="fr-FR" b="0" i="0" baseline="0" dirty="0" smtClean="0"/>
              <a:t>En parallèle l’Assurance Maladie développe des démarches pro actives de d</a:t>
            </a:r>
            <a:r>
              <a:rPr lang="fr-FR" b="0" i="0" dirty="0" smtClean="0"/>
              <a:t>étection de personnes à risque de fragilité </a:t>
            </a:r>
            <a:endParaRPr lang="fr-FR" b="0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164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431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 algn="l" fontAlgn="base">
              <a:spcAft>
                <a:spcPct val="0"/>
              </a:spcAft>
              <a:buClr>
                <a:srgbClr val="95B3D7"/>
              </a:buClr>
              <a:buFont typeface="Arial" panose="020B0604020202020204" pitchFamily="34" charset="0"/>
              <a:buNone/>
            </a:pPr>
            <a:endParaRPr lang="fr-FR" altLang="fr-FR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441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893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893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fr-FR" sz="2000" u="none" dirty="0" smtClean="0">
                <a:solidFill>
                  <a:schemeClr val="accent2"/>
                </a:solidFill>
                <a:latin typeface="Corbel" panose="020B0503020204020204" pitchFamily="34" charset="0"/>
              </a:rPr>
              <a:t>Toujours parler en positif afin de ne pas culpabiliser l’assuré </a:t>
            </a:r>
            <a:r>
              <a:rPr lang="fr-FR" sz="1200" b="0" i="1" u="none" dirty="0" smtClean="0">
                <a:solidFill>
                  <a:schemeClr val="accent2"/>
                </a:solidFill>
                <a:latin typeface="Corbel" panose="020B0503020204020204" pitchFamily="34" charset="0"/>
              </a:rPr>
              <a:t>(la culpabilisation empêche souvent la responsabilisation et la progression)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none" dirty="0" smtClean="0">
                <a:solidFill>
                  <a:schemeClr val="accent2"/>
                </a:solidFill>
                <a:latin typeface="Corbel" panose="020B0503020204020204" pitchFamily="34" charset="0"/>
              </a:rPr>
              <a:t>Garder à l’esprit la difficulté pour certains à demander ou accepter de l’aide.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u="none" dirty="0" smtClean="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u="none" baseline="0" dirty="0" smtClean="0">
                <a:solidFill>
                  <a:schemeClr val="accent2"/>
                </a:solidFill>
                <a:latin typeface="Corbel" panose="020B0503020204020204" pitchFamily="34" charset="0"/>
              </a:rPr>
              <a:t>Point de vigilance =&gt; garder à l’esprit que les stagiaires suivant le formation peuvent être des acteurs de terrain et ont déjà développé une expertise dans l’accompagnement des personnes et leur questionnement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185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142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01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70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43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21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9218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490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442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21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pages Partenaires de la Solidarité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Mieux comprendre les </a:t>
            </a:r>
            <a:r>
              <a:rPr lang="fr-FR" b="1" dirty="0" smtClean="0"/>
              <a:t>relations partenariales </a:t>
            </a:r>
            <a:r>
              <a:rPr lang="fr-FR" dirty="0" smtClean="0"/>
              <a:t>de l'Assurance Maladie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Retrouver les </a:t>
            </a:r>
            <a:r>
              <a:rPr lang="fr-FR" b="1" dirty="0" smtClean="0"/>
              <a:t>outils </a:t>
            </a:r>
            <a:r>
              <a:rPr lang="fr-FR" dirty="0" smtClean="0"/>
              <a:t>et </a:t>
            </a:r>
            <a:r>
              <a:rPr lang="fr-FR" b="1" dirty="0" smtClean="0"/>
              <a:t>services </a:t>
            </a:r>
            <a:r>
              <a:rPr lang="fr-FR" dirty="0" smtClean="0"/>
              <a:t>mis à votre disposition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Mission accompagnement santé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Boîte à outils pour les </a:t>
            </a:r>
            <a:r>
              <a:rPr lang="fr-FR" dirty="0" smtClean="0">
                <a:solidFill>
                  <a:srgbClr val="C00000"/>
                </a:solidFill>
              </a:rPr>
              <a:t>partenaires jeunes </a:t>
            </a:r>
            <a:r>
              <a:rPr lang="fr-FR" dirty="0" smtClean="0"/>
              <a:t>et de l’enseignement supérieur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1"/>
                </a:solidFill>
              </a:rPr>
              <a:t>Forum d’échange </a:t>
            </a:r>
            <a:r>
              <a:rPr lang="fr-FR" dirty="0" smtClean="0"/>
              <a:t>entre internautes sur les questions d’accès aux soins, aux droits, de prévention…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Présentation des différentes prestations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Dispositifs d’</a:t>
            </a:r>
            <a:r>
              <a:rPr lang="fr-FR" b="1" dirty="0" smtClean="0"/>
              <a:t>accès aux droits et aux soins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Frais de santé </a:t>
            </a:r>
            <a:r>
              <a:rPr lang="fr-FR" dirty="0" smtClean="0"/>
              <a:t>: ce qui est remboursé et ce qui est pris en charge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Prestation par situation de vie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Actions de </a:t>
            </a:r>
            <a:r>
              <a:rPr lang="fr-FR" b="1" dirty="0" smtClean="0"/>
              <a:t>prévention</a:t>
            </a:r>
          </a:p>
          <a:p>
            <a:pPr lvl="1"/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Retrouver les canaux d’information et de </a:t>
            </a:r>
            <a:r>
              <a:rPr lang="fr-FR" b="1" dirty="0" smtClean="0"/>
              <a:t>contact </a:t>
            </a:r>
            <a:r>
              <a:rPr lang="fr-FR" dirty="0" smtClean="0"/>
              <a:t>pour les assurés et pour vous partenaire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041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6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200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https://www.youtube.com/watch?app=desktop&amp;v=zHf4V0adHcw&amp;list=PLOw7W72Ail25AWN3H4tcixPsZS4psfE7s&amp;index=3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619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649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74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0" dirty="0" smtClean="0"/>
              <a:t>Tout cela va nécessiter des déploiements de partenariats nouveaux  (les étudiants pour les jeunes)</a:t>
            </a:r>
          </a:p>
          <a:p>
            <a:r>
              <a:rPr lang="fr-FR" b="0" i="0" baseline="0" dirty="0" smtClean="0"/>
              <a:t>L’Assurance Maladie détecte sur ses lignes d’accueil physiques et téléphoniques ; ce qui représente environ la moitié des détections.</a:t>
            </a:r>
          </a:p>
          <a:p>
            <a:r>
              <a:rPr lang="fr-FR" b="0" i="0" baseline="0" dirty="0" smtClean="0"/>
              <a:t>L’autre moitié des détection est réalisée par les partenaires </a:t>
            </a:r>
          </a:p>
          <a:p>
            <a:r>
              <a:rPr lang="fr-FR" b="0" i="0" baseline="0" dirty="0" smtClean="0"/>
              <a:t>Vous, partenaires touchez et donc pouvez détecter les personnes avec qui l’Assurance Maladie n’a pas de contact et qu’elle ne peut donc pas détecter.</a:t>
            </a:r>
          </a:p>
          <a:p>
            <a:r>
              <a:rPr lang="fr-FR" b="0" i="0" baseline="0" dirty="0" smtClean="0"/>
              <a:t>Vous, partenaires êtes essentiels pour toucher les personnes dites ‘invisibles’</a:t>
            </a:r>
          </a:p>
          <a:p>
            <a:r>
              <a:rPr lang="fr-FR" b="0" i="0" baseline="0" dirty="0" smtClean="0"/>
              <a:t>En parallèle l’Assurance Maladie développe des démarches pro actives de d</a:t>
            </a:r>
            <a:r>
              <a:rPr lang="fr-FR" b="0" i="0" dirty="0" smtClean="0"/>
              <a:t>étection de personnes à risque de fragilité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390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7188" lvl="4" indent="-179388">
              <a:buClr>
                <a:schemeClr val="tx1"/>
              </a:buClr>
              <a:buFont typeface="Police système Courant"/>
              <a:buChar char="&gt;"/>
            </a:pPr>
            <a:r>
              <a:rPr lang="fr-FR" dirty="0" smtClean="0"/>
              <a:t>De difficultés d’accès aux droits (carte vitale, mutuelle, médecin traitant…)</a:t>
            </a:r>
          </a:p>
          <a:p>
            <a:pPr marL="357188" lvl="4" indent="-179388">
              <a:buClr>
                <a:schemeClr val="tx1"/>
              </a:buClr>
              <a:buFont typeface="Police système Courant"/>
              <a:buChar char="&gt;"/>
            </a:pPr>
            <a:r>
              <a:rPr lang="fr-FR" dirty="0" smtClean="0"/>
              <a:t>De renoncements ou de difficultés d’accès à des soins (difficulté financière, géographique, temporelle, handicap…)</a:t>
            </a:r>
          </a:p>
          <a:p>
            <a:pPr marL="357188" lvl="4" indent="-179388">
              <a:buClr>
                <a:schemeClr val="tx1"/>
              </a:buClr>
              <a:buFont typeface="Police système Courant"/>
              <a:buChar char="&gt;"/>
            </a:pPr>
            <a:r>
              <a:rPr lang="fr-FR" dirty="0" smtClean="0"/>
              <a:t>Prévention</a:t>
            </a:r>
            <a:r>
              <a:rPr lang="fr-FR" baseline="0" dirty="0" smtClean="0"/>
              <a:t> </a:t>
            </a:r>
            <a:endParaRPr lang="fr-FR" dirty="0" smtClean="0"/>
          </a:p>
          <a:p>
            <a:pPr marL="357188" lvl="4" indent="-179388">
              <a:buClr>
                <a:schemeClr val="tx1"/>
              </a:buClr>
              <a:buFont typeface="Police système Courant"/>
              <a:buChar char="&gt;"/>
            </a:pPr>
            <a:r>
              <a:rPr lang="fr-FR" dirty="0" smtClean="0"/>
              <a:t>De fragilité face au numérique</a:t>
            </a:r>
          </a:p>
          <a:p>
            <a:endParaRPr lang="fr-FR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804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dirty="0" smtClean="0"/>
              <a:t>Rappeler</a:t>
            </a:r>
            <a:r>
              <a:rPr lang="fr-FR" b="0" i="0" baseline="0" dirty="0" smtClean="0"/>
              <a:t> que l’assuré donne son accord ; il s’agit d’une démarche volontaire, visant à faire gagner en autonomie la personne accompagnée. </a:t>
            </a:r>
          </a:p>
          <a:p>
            <a:r>
              <a:rPr lang="fr-FR" b="0" i="0" baseline="0" dirty="0" smtClean="0"/>
              <a:t>La personne accompagnée est actrice de son parcours</a:t>
            </a:r>
            <a:endParaRPr lang="fr-FR" b="0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83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22/06/2023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027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3094" y="2087730"/>
            <a:ext cx="10421565" cy="3766660"/>
          </a:xfrm>
        </p:spPr>
        <p:txBody>
          <a:bodyPr/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0" indent="144000">
              <a:spcAft>
                <a:spcPts val="800"/>
              </a:spcAft>
              <a:buClr>
                <a:schemeClr val="tx2"/>
              </a:buClr>
              <a:buFont typeface="Symbol" panose="05050102010706020507" pitchFamily="18" charset="2"/>
              <a:buChar char=""/>
              <a:defRPr b="1"/>
            </a:lvl2pPr>
            <a:lvl3pPr>
              <a:spcAft>
                <a:spcPts val="600"/>
              </a:spcAft>
              <a:defRPr sz="1600" b="0"/>
            </a:lvl3pPr>
            <a:lvl4pPr>
              <a:defRPr sz="1400" b="1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0561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3094" y="2087730"/>
            <a:ext cx="10421565" cy="3766660"/>
          </a:xfrm>
        </p:spPr>
        <p:txBody>
          <a:bodyPr/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0" indent="144000">
              <a:spcAft>
                <a:spcPts val="800"/>
              </a:spcAft>
              <a:buClr>
                <a:schemeClr val="tx2"/>
              </a:buClr>
              <a:buFont typeface="Symbol" panose="05050102010706020507" pitchFamily="18" charset="2"/>
              <a:buChar char=""/>
              <a:defRPr b="1"/>
            </a:lvl2pPr>
            <a:lvl3pPr>
              <a:spcAft>
                <a:spcPts val="600"/>
              </a:spcAft>
              <a:defRPr sz="1600" b="0"/>
            </a:lvl3pPr>
            <a:lvl4pPr>
              <a:defRPr sz="1400" b="1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03856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3094" y="2087730"/>
            <a:ext cx="10421565" cy="3766660"/>
          </a:xfrm>
        </p:spPr>
        <p:txBody>
          <a:bodyPr/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0" indent="144000">
              <a:spcAft>
                <a:spcPts val="800"/>
              </a:spcAft>
              <a:buClr>
                <a:schemeClr val="tx2"/>
              </a:buClr>
              <a:buFont typeface="Symbol" panose="05050102010706020507" pitchFamily="18" charset="2"/>
              <a:buChar char=""/>
              <a:defRPr b="1"/>
            </a:lvl2pPr>
            <a:lvl3pPr>
              <a:spcAft>
                <a:spcPts val="600"/>
              </a:spcAft>
              <a:defRPr sz="1600" b="0"/>
            </a:lvl3pPr>
            <a:lvl4pPr>
              <a:defRPr sz="1400" b="1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29433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3094" y="2087730"/>
            <a:ext cx="10421565" cy="3766660"/>
          </a:xfrm>
        </p:spPr>
        <p:txBody>
          <a:bodyPr/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0" indent="144000">
              <a:spcAft>
                <a:spcPts val="800"/>
              </a:spcAft>
              <a:buClr>
                <a:schemeClr val="tx2"/>
              </a:buClr>
              <a:buFont typeface="Symbol" panose="05050102010706020507" pitchFamily="18" charset="2"/>
              <a:buChar char=""/>
              <a:defRPr b="1"/>
            </a:lvl2pPr>
            <a:lvl3pPr>
              <a:spcAft>
                <a:spcPts val="600"/>
              </a:spcAft>
              <a:defRPr sz="1600" b="0"/>
            </a:lvl3pPr>
            <a:lvl4pPr>
              <a:defRPr sz="1400" b="1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4385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3094" y="2087730"/>
            <a:ext cx="10421565" cy="3766660"/>
          </a:xfrm>
        </p:spPr>
        <p:txBody>
          <a:bodyPr/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0" indent="144000">
              <a:spcAft>
                <a:spcPts val="800"/>
              </a:spcAft>
              <a:buClr>
                <a:schemeClr val="tx2"/>
              </a:buClr>
              <a:buFont typeface="Symbol" panose="05050102010706020507" pitchFamily="18" charset="2"/>
              <a:buChar char=""/>
              <a:defRPr b="1"/>
            </a:lvl2pPr>
            <a:lvl3pPr>
              <a:spcAft>
                <a:spcPts val="600"/>
              </a:spcAft>
              <a:defRPr sz="1600" b="0"/>
            </a:lvl3pPr>
            <a:lvl4pPr>
              <a:defRPr sz="1400" b="1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1851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660" y="2087731"/>
            <a:ext cx="5275740" cy="371408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6660" y="1609595"/>
            <a:ext cx="5595938" cy="419222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41729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660" y="2087731"/>
            <a:ext cx="5275740" cy="371408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6660" y="1609595"/>
            <a:ext cx="5595938" cy="419222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4521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660" y="2087731"/>
            <a:ext cx="5275740" cy="371408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6660" y="1609595"/>
            <a:ext cx="5595938" cy="419222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49835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660" y="2087731"/>
            <a:ext cx="5275740" cy="371408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6660" y="1609595"/>
            <a:ext cx="5595938" cy="419222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00448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660" y="2087731"/>
            <a:ext cx="5275740" cy="371408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6660" y="1609595"/>
            <a:ext cx="5595938" cy="419222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5168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22/06/2023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9686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8660" y="1609595"/>
            <a:ext cx="11193938" cy="419222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44209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8660" y="1609595"/>
            <a:ext cx="11193938" cy="419222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73355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8660" y="1609595"/>
            <a:ext cx="11193938" cy="419222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5075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8660" y="1609595"/>
            <a:ext cx="11193938" cy="419222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99786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8660" y="1609595"/>
            <a:ext cx="11193938" cy="419222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96386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660" y="4888434"/>
            <a:ext cx="3527240" cy="915468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33040" y="4888432"/>
            <a:ext cx="3527240" cy="915469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7420" y="4888431"/>
            <a:ext cx="3527240" cy="915470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30176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660" y="4888434"/>
            <a:ext cx="3527240" cy="915468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33040" y="4888432"/>
            <a:ext cx="3527240" cy="915469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7420" y="4888431"/>
            <a:ext cx="3527240" cy="915470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1028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660" y="4888434"/>
            <a:ext cx="3527240" cy="915468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33040" y="4888432"/>
            <a:ext cx="3527240" cy="915469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7420" y="4888431"/>
            <a:ext cx="3527240" cy="915470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98581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660" y="4888434"/>
            <a:ext cx="3527240" cy="915468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33040" y="4888432"/>
            <a:ext cx="3527240" cy="915469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7420" y="4888431"/>
            <a:ext cx="3527240" cy="915470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54372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660" y="4888434"/>
            <a:ext cx="3527240" cy="915468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33040" y="4888432"/>
            <a:ext cx="3527240" cy="915469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7420" y="4888431"/>
            <a:ext cx="3527240" cy="915470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953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F1332F0-A035-A64F-990D-F09E99968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17986" r="-1" b="27135"/>
          <a:stretch/>
        </p:blipFill>
        <p:spPr>
          <a:xfrm>
            <a:off x="506801" y="2188867"/>
            <a:ext cx="11178400" cy="4157999"/>
          </a:xfrm>
          <a:prstGeom prst="rect">
            <a:avLst/>
          </a:prstGeom>
        </p:spPr>
      </p:pic>
      <p:pic>
        <p:nvPicPr>
          <p:cNvPr id="6" name="Image 5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22/06/2023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5292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272797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16013" y="1438275"/>
            <a:ext cx="7156450" cy="1343025"/>
          </a:xfr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116013" y="3747290"/>
            <a:ext cx="2998787" cy="1638300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92341" y="3746502"/>
            <a:ext cx="2998787" cy="1638300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668669" y="3746502"/>
            <a:ext cx="2998787" cy="1638300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3664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272391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401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272797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848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272797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580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272797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15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272797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046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27279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132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693866" y="5738812"/>
            <a:ext cx="2099671" cy="96107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5" y="2087731"/>
            <a:ext cx="9360000" cy="36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22/06/2023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8798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0" r:id="rId4"/>
    <p:sldLayoutId id="2147483666" r:id="rId5"/>
    <p:sldLayoutId id="2147483677" r:id="rId6"/>
    <p:sldLayoutId id="2147483678" r:id="rId7"/>
    <p:sldLayoutId id="2147483679" r:id="rId8"/>
    <p:sldLayoutId id="2147483680" r:id="rId9"/>
    <p:sldLayoutId id="2147483650" r:id="rId10"/>
    <p:sldLayoutId id="2147483684" r:id="rId11"/>
    <p:sldLayoutId id="2147483685" r:id="rId12"/>
    <p:sldLayoutId id="2147483686" r:id="rId13"/>
    <p:sldLayoutId id="2147483687" r:id="rId14"/>
    <p:sldLayoutId id="2147483662" r:id="rId15"/>
    <p:sldLayoutId id="2147483688" r:id="rId16"/>
    <p:sldLayoutId id="2147483689" r:id="rId17"/>
    <p:sldLayoutId id="2147483690" r:id="rId18"/>
    <p:sldLayoutId id="2147483691" r:id="rId19"/>
    <p:sldLayoutId id="2147483683" r:id="rId20"/>
    <p:sldLayoutId id="2147483692" r:id="rId21"/>
    <p:sldLayoutId id="2147483693" r:id="rId22"/>
    <p:sldLayoutId id="2147483694" r:id="rId23"/>
    <p:sldLayoutId id="2147483695" r:id="rId24"/>
    <p:sldLayoutId id="2147483681" r:id="rId25"/>
    <p:sldLayoutId id="2147483696" r:id="rId26"/>
    <p:sldLayoutId id="2147483697" r:id="rId27"/>
    <p:sldLayoutId id="2147483698" r:id="rId28"/>
    <p:sldLayoutId id="2147483699" r:id="rId29"/>
    <p:sldLayoutId id="2147483682" r:id="rId3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700"/>
        </a:spcAft>
        <a:buClr>
          <a:schemeClr val="tx2"/>
        </a:buClr>
        <a:buFont typeface="Symbol" panose="05050102010706020507" pitchFamily="18" charset="2"/>
        <a:buNone/>
        <a:defRPr sz="22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1440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tx2"/>
        </a:buClr>
        <a:buFont typeface="Symbol" panose="05050102010706020507" pitchFamily="18" charset="2"/>
        <a:buChar char="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hyperlink" Target="https://assurance-maladie.ameli.fr/qui-sommes-nous" TargetMode="Externa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app=desktop&amp;v=zHf4V0adHcw&amp;list=PLOw7W72Ail25AWN3H4tcixPsZS4psfE7s&amp;index=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B7EA0C9-5B34-8A43-BEF0-32B1A8C624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r-FR" sz="4000" dirty="0" smtClean="0"/>
              <a:t>La</a:t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ission </a:t>
            </a:r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ccompagnement</a:t>
            </a:r>
            <a:b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anté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/>
              <a:t/>
            </a:r>
            <a:br>
              <a:rPr lang="fr-FR" dirty="0"/>
            </a:br>
            <a:endParaRPr lang="fr-FR" sz="3300" b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386A870-7F07-434A-8B1A-EA0DE52C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1549" y="6371999"/>
            <a:ext cx="6548452" cy="329051"/>
          </a:xfrm>
        </p:spPr>
        <p:txBody>
          <a:bodyPr/>
          <a:lstStyle/>
          <a:p>
            <a:r>
              <a:rPr lang="fr-FR" dirty="0" smtClean="0"/>
              <a:t>Formation aux partenaires – Date de mise à </a:t>
            </a:r>
            <a:r>
              <a:rPr lang="fr-FR" smtClean="0"/>
              <a:t>jour 20/05/2022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84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L’accompagnement </a:t>
            </a:r>
            <a:r>
              <a:rPr lang="fr-FR" dirty="0"/>
              <a:t>personnalisé par </a:t>
            </a:r>
            <a:r>
              <a:rPr lang="fr-FR" dirty="0" smtClean="0"/>
              <a:t>un conseiller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7" b="5940"/>
          <a:stretch/>
        </p:blipFill>
        <p:spPr bwMode="auto">
          <a:xfrm>
            <a:off x="1685925" y="1671707"/>
            <a:ext cx="8486775" cy="455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43000" y="6227737"/>
            <a:ext cx="1086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small" dirty="0" smtClean="0">
                <a:solidFill>
                  <a:schemeClr val="accent6"/>
                </a:solidFill>
              </a:rPr>
              <a:t>Le partenaire est informé au démarrage et à la clôture de l’accompagnement</a:t>
            </a:r>
            <a:endParaRPr lang="fr-FR" b="1" cap="small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08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F31B6A-35BB-5C40-8A70-E36CF373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la détection à </a:t>
            </a:r>
            <a:r>
              <a:rPr lang="fr-FR" dirty="0" smtClean="0"/>
              <a:t>l’accompagnement : le </a:t>
            </a:r>
            <a:r>
              <a:rPr lang="fr-FR" dirty="0"/>
              <a:t>parcours type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808C481-05FD-3E48-8033-37B850D5205C}"/>
              </a:ext>
            </a:extLst>
          </p:cNvPr>
          <p:cNvSpPr/>
          <p:nvPr/>
        </p:nvSpPr>
        <p:spPr>
          <a:xfrm>
            <a:off x="12062514" y="95290"/>
            <a:ext cx="1802007" cy="1261850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pPr defTabSz="914061"/>
            <a:r>
              <a:rPr lang="fr-FR" sz="1100" b="1" kern="0" dirty="0">
                <a:solidFill>
                  <a:schemeClr val="accent4"/>
                </a:solidFill>
              </a:rPr>
              <a:t>Fin de l’accompagnement mission accompagnement santé et orientation vers des partenaires si besoin</a:t>
            </a:r>
          </a:p>
          <a:p>
            <a:pPr defTabSz="914061"/>
            <a:endParaRPr lang="fr-FR" sz="1000" b="1" kern="0" dirty="0">
              <a:solidFill>
                <a:schemeClr val="accent4"/>
              </a:solidFill>
            </a:endParaRPr>
          </a:p>
        </p:txBody>
      </p:sp>
      <p:sp>
        <p:nvSpPr>
          <p:cNvPr id="63" name="Espace réservé du numéro de diapositive 4">
            <a:extLst>
              <a:ext uri="{FF2B5EF4-FFF2-40B4-BE49-F238E27FC236}">
                <a16:creationId xmlns:a16="http://schemas.microsoft.com/office/drawing/2014/main" id="{452B1E12-DBDD-704A-AB05-6E5D2D9753C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95469" y="6229647"/>
            <a:ext cx="720000" cy="288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 dirty="0"/>
          </a:p>
        </p:txBody>
      </p:sp>
      <p:grpSp>
        <p:nvGrpSpPr>
          <p:cNvPr id="43" name="Groupe 42"/>
          <p:cNvGrpSpPr/>
          <p:nvPr/>
        </p:nvGrpSpPr>
        <p:grpSpPr>
          <a:xfrm>
            <a:off x="285750" y="1659293"/>
            <a:ext cx="11458575" cy="4642577"/>
            <a:chOff x="285750" y="1659293"/>
            <a:chExt cx="11458575" cy="4642577"/>
          </a:xfrm>
        </p:grpSpPr>
        <p:sp>
          <p:nvSpPr>
            <p:cNvPr id="5" name="Rectangle 4"/>
            <p:cNvSpPr/>
            <p:nvPr/>
          </p:nvSpPr>
          <p:spPr>
            <a:xfrm>
              <a:off x="2629499" y="1963272"/>
              <a:ext cx="2515603" cy="685686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061"/>
              <a:endParaRPr lang="fr-FR" sz="1100" b="1" kern="0" dirty="0" smtClean="0">
                <a:solidFill>
                  <a:schemeClr val="accent4"/>
                </a:solidFill>
              </a:endParaRPr>
            </a:p>
            <a:p>
              <a:pPr defTabSz="914061"/>
              <a:endParaRPr lang="fr-FR" sz="1100" b="1" kern="0" dirty="0">
                <a:solidFill>
                  <a:schemeClr val="accent4"/>
                </a:solidFill>
              </a:endParaRPr>
            </a:p>
            <a:p>
              <a:pPr defTabSz="914061"/>
              <a:r>
                <a:rPr lang="fr-FR" sz="1100" b="1" kern="0" dirty="0" smtClean="0">
                  <a:solidFill>
                    <a:schemeClr val="accent4"/>
                  </a:solidFill>
                </a:rPr>
                <a:t>           Repérage </a:t>
              </a:r>
              <a:r>
                <a:rPr lang="fr-FR" sz="1100" b="1" kern="0" dirty="0">
                  <a:solidFill>
                    <a:schemeClr val="accent4"/>
                  </a:solidFill>
                </a:rPr>
                <a:t>et signalement</a:t>
              </a:r>
            </a:p>
            <a:p>
              <a:pPr defTabSz="914061"/>
              <a:r>
                <a:rPr lang="fr-FR" sz="1100" kern="0" dirty="0" smtClean="0">
                  <a:solidFill>
                    <a:schemeClr val="accent4"/>
                  </a:solidFill>
                </a:rPr>
                <a:t>           via </a:t>
              </a:r>
              <a:r>
                <a:rPr lang="fr-FR" sz="1100" kern="0" dirty="0">
                  <a:solidFill>
                    <a:schemeClr val="accent4"/>
                  </a:solidFill>
                </a:rPr>
                <a:t>détecteur </a:t>
              </a:r>
              <a:r>
                <a:rPr lang="fr-FR" sz="1100" kern="0" dirty="0" smtClean="0">
                  <a:solidFill>
                    <a:schemeClr val="accent4"/>
                  </a:solidFill>
                </a:rPr>
                <a:t>Interne/Externe                     	ou </a:t>
              </a:r>
              <a:r>
                <a:rPr lang="fr-FR" sz="1100" kern="0" dirty="0">
                  <a:solidFill>
                    <a:schemeClr val="accent4"/>
                  </a:solidFill>
                </a:rPr>
                <a:t>requête</a:t>
              </a:r>
            </a:p>
            <a:p>
              <a:pPr algn="ctr"/>
              <a:endParaRPr lang="fr-FR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162925" y="3618162"/>
              <a:ext cx="2501890" cy="905255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1950"/>
              <a:r>
                <a:rPr lang="fr-FR" sz="1100" b="1" kern="0" dirty="0" smtClean="0">
                  <a:solidFill>
                    <a:schemeClr val="accent4"/>
                  </a:solidFill>
                </a:rPr>
                <a:t>Fin </a:t>
              </a:r>
              <a:r>
                <a:rPr lang="fr-FR" sz="1100" b="1" kern="0" dirty="0">
                  <a:solidFill>
                    <a:schemeClr val="accent4"/>
                  </a:solidFill>
                </a:rPr>
                <a:t>de l’accompagnement </a:t>
              </a:r>
              <a:r>
                <a:rPr lang="fr-FR" sz="1100" b="1" kern="0" dirty="0" smtClean="0">
                  <a:solidFill>
                    <a:schemeClr val="accent4"/>
                  </a:solidFill>
                </a:rPr>
                <a:t>MAS </a:t>
              </a:r>
              <a:r>
                <a:rPr lang="fr-FR" sz="1100" b="1" kern="0" dirty="0">
                  <a:solidFill>
                    <a:schemeClr val="accent4"/>
                  </a:solidFill>
                </a:rPr>
                <a:t>et orientation vers des </a:t>
              </a:r>
              <a:r>
                <a:rPr lang="fr-FR" sz="1100" b="1" kern="0" dirty="0" smtClean="0">
                  <a:solidFill>
                    <a:schemeClr val="accent4"/>
                  </a:solidFill>
                </a:rPr>
                <a:t>partenaires, </a:t>
              </a:r>
              <a:r>
                <a:rPr lang="fr-FR" sz="1100" b="1" kern="0" dirty="0">
                  <a:solidFill>
                    <a:schemeClr val="accent4"/>
                  </a:solidFill>
                </a:rPr>
                <a:t>si </a:t>
              </a:r>
              <a:r>
                <a:rPr lang="fr-FR" sz="1100" b="1" kern="0" dirty="0" smtClean="0">
                  <a:solidFill>
                    <a:schemeClr val="accent4"/>
                  </a:solidFill>
                </a:rPr>
                <a:t>besoin</a:t>
              </a:r>
              <a:endParaRPr lang="fr-FR" dirty="0">
                <a:solidFill>
                  <a:schemeClr val="accent4"/>
                </a:solidFill>
              </a:endParaRP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8162926" y="4526881"/>
              <a:ext cx="2501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6"/>
                  </a:solidFill>
                </a:rPr>
                <a:t>Axe de collaboration</a:t>
              </a:r>
              <a:endParaRPr lang="fr-FR" sz="1600" b="1" dirty="0">
                <a:solidFill>
                  <a:schemeClr val="accent6"/>
                </a:solidFill>
              </a:endParaRPr>
            </a:p>
          </p:txBody>
        </p:sp>
        <p:cxnSp>
          <p:nvCxnSpPr>
            <p:cNvPr id="24" name="Straight Connector 66">
              <a:extLst>
                <a:ext uri="{FF2B5EF4-FFF2-40B4-BE49-F238E27FC236}">
                  <a16:creationId xmlns:a16="http://schemas.microsoft.com/office/drawing/2014/main" id="{EDD65DDB-7844-054D-968C-5F308669D6CE}"/>
                </a:ext>
              </a:extLst>
            </p:cNvPr>
            <p:cNvCxnSpPr/>
            <p:nvPr/>
          </p:nvCxnSpPr>
          <p:spPr>
            <a:xfrm rot="10800000" flipV="1">
              <a:off x="3330728" y="4966995"/>
              <a:ext cx="519007" cy="1"/>
            </a:xfrm>
            <a:prstGeom prst="line">
              <a:avLst/>
            </a:prstGeom>
            <a:solidFill>
              <a:srgbClr val="3C989A"/>
            </a:solidFill>
            <a:ln w="76200" cap="flat" cmpd="sng" algn="ctr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/>
          </p:spPr>
        </p:cxn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D73F6A96-87FA-3C47-B9A2-A744C58B9010}"/>
                </a:ext>
              </a:extLst>
            </p:cNvPr>
            <p:cNvGrpSpPr/>
            <p:nvPr/>
          </p:nvGrpSpPr>
          <p:grpSpPr>
            <a:xfrm>
              <a:off x="1578802" y="2709033"/>
              <a:ext cx="9007219" cy="2257961"/>
              <a:chOff x="1668449" y="2744246"/>
              <a:chExt cx="9007219" cy="2257961"/>
            </a:xfrm>
          </p:grpSpPr>
          <p:cxnSp>
            <p:nvCxnSpPr>
              <p:cNvPr id="15" name="Straight Connector 69">
                <a:extLst>
                  <a:ext uri="{FF2B5EF4-FFF2-40B4-BE49-F238E27FC236}">
                    <a16:creationId xmlns:a16="http://schemas.microsoft.com/office/drawing/2014/main" id="{BFFB2F02-85DA-5E4F-A849-2A664C8D66CE}"/>
                  </a:ext>
                </a:extLst>
              </p:cNvPr>
              <p:cNvCxnSpPr/>
              <p:nvPr/>
            </p:nvCxnSpPr>
            <p:spPr>
              <a:xfrm flipV="1">
                <a:off x="5235542" y="3055696"/>
                <a:ext cx="7" cy="1032998"/>
              </a:xfrm>
              <a:prstGeom prst="line">
                <a:avLst/>
              </a:prstGeom>
              <a:solidFill>
                <a:srgbClr val="3C989A"/>
              </a:solidFill>
              <a:ln w="76200" cap="flat" cmpd="sng" algn="ctr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effectLst/>
            </p:spPr>
          </p:cxnSp>
          <p:grpSp>
            <p:nvGrpSpPr>
              <p:cNvPr id="57" name="Groupe 56">
                <a:extLst>
                  <a:ext uri="{FF2B5EF4-FFF2-40B4-BE49-F238E27FC236}">
                    <a16:creationId xmlns:a16="http://schemas.microsoft.com/office/drawing/2014/main" id="{8838A29E-F3C2-E543-AD2F-71B4F38156F9}"/>
                  </a:ext>
                </a:extLst>
              </p:cNvPr>
              <p:cNvGrpSpPr/>
              <p:nvPr/>
            </p:nvGrpSpPr>
            <p:grpSpPr>
              <a:xfrm>
                <a:off x="1668449" y="2744246"/>
                <a:ext cx="9007219" cy="2257961"/>
                <a:chOff x="1668449" y="2744246"/>
                <a:chExt cx="9007219" cy="2257961"/>
              </a:xfrm>
            </p:grpSpPr>
            <p:cxnSp>
              <p:nvCxnSpPr>
                <p:cNvPr id="9" name="Straight Connector 54">
                  <a:extLst>
                    <a:ext uri="{FF2B5EF4-FFF2-40B4-BE49-F238E27FC236}">
                      <a16:creationId xmlns:a16="http://schemas.microsoft.com/office/drawing/2014/main" id="{E2ABA167-C570-8348-8857-A63A6CEFB598}"/>
                    </a:ext>
                  </a:extLst>
                </p:cNvPr>
                <p:cNvCxnSpPr/>
                <p:nvPr/>
              </p:nvCxnSpPr>
              <p:spPr>
                <a:xfrm flipH="1" flipV="1">
                  <a:off x="1668449" y="2976799"/>
                  <a:ext cx="1267975" cy="14417"/>
                </a:xfrm>
                <a:prstGeom prst="line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0" name="Straight Connector 54">
                  <a:extLst>
                    <a:ext uri="{FF2B5EF4-FFF2-40B4-BE49-F238E27FC236}">
                      <a16:creationId xmlns:a16="http://schemas.microsoft.com/office/drawing/2014/main" id="{8241B12A-14F9-6D4B-9062-F37A2F2208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341434" y="3493803"/>
                  <a:ext cx="2334234" cy="17476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11" name="Arc 10">
                  <a:extLst>
                    <a:ext uri="{FF2B5EF4-FFF2-40B4-BE49-F238E27FC236}">
                      <a16:creationId xmlns:a16="http://schemas.microsoft.com/office/drawing/2014/main" id="{B0910C03-6B4C-9A47-A387-F38486FB2AFF}"/>
                    </a:ext>
                  </a:extLst>
                </p:cNvPr>
                <p:cNvSpPr/>
                <p:nvPr/>
              </p:nvSpPr>
              <p:spPr>
                <a:xfrm rot="16200000">
                  <a:off x="8142425" y="3444820"/>
                  <a:ext cx="459688" cy="555795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2" name="Straight Connector 56">
                  <a:extLst>
                    <a:ext uri="{FF2B5EF4-FFF2-40B4-BE49-F238E27FC236}">
                      <a16:creationId xmlns:a16="http://schemas.microsoft.com/office/drawing/2014/main" id="{A923EC21-712F-F746-BBBC-BA047B4CFA13}"/>
                    </a:ext>
                  </a:extLst>
                </p:cNvPr>
                <p:cNvCxnSpPr/>
                <p:nvPr/>
              </p:nvCxnSpPr>
              <p:spPr>
                <a:xfrm flipV="1">
                  <a:off x="8089694" y="3673424"/>
                  <a:ext cx="9430" cy="669064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3" name="Straight Connector 59">
                  <a:extLst>
                    <a:ext uri="{FF2B5EF4-FFF2-40B4-BE49-F238E27FC236}">
                      <a16:creationId xmlns:a16="http://schemas.microsoft.com/office/drawing/2014/main" id="{89D95779-DBB3-E549-8D62-2B3B7202840B}"/>
                    </a:ext>
                  </a:extLst>
                </p:cNvPr>
                <p:cNvCxnSpPr>
                  <a:endCxn id="19" idx="2"/>
                </p:cNvCxnSpPr>
                <p:nvPr/>
              </p:nvCxnSpPr>
              <p:spPr>
                <a:xfrm flipV="1">
                  <a:off x="6890600" y="3052003"/>
                  <a:ext cx="16571" cy="1267270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4" name="Straight Connector 66">
                  <a:extLst>
                    <a:ext uri="{FF2B5EF4-FFF2-40B4-BE49-F238E27FC236}">
                      <a16:creationId xmlns:a16="http://schemas.microsoft.com/office/drawing/2014/main" id="{91B82842-CB8B-1E43-A109-B11AD5F11FF3}"/>
                    </a:ext>
                  </a:extLst>
                </p:cNvPr>
                <p:cNvCxnSpPr/>
                <p:nvPr/>
              </p:nvCxnSpPr>
              <p:spPr>
                <a:xfrm flipH="1">
                  <a:off x="7116874" y="4605835"/>
                  <a:ext cx="721012" cy="0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6" name="Straight Connector 54">
                  <a:extLst>
                    <a:ext uri="{FF2B5EF4-FFF2-40B4-BE49-F238E27FC236}">
                      <a16:creationId xmlns:a16="http://schemas.microsoft.com/office/drawing/2014/main" id="{43F99DF1-D130-EF48-9C26-EEC866B1264E}"/>
                    </a:ext>
                  </a:extLst>
                </p:cNvPr>
                <p:cNvCxnSpPr/>
                <p:nvPr/>
              </p:nvCxnSpPr>
              <p:spPr>
                <a:xfrm flipH="1">
                  <a:off x="3864392" y="5002205"/>
                  <a:ext cx="1102151" cy="2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17" name="Arc 16">
                  <a:extLst>
                    <a:ext uri="{FF2B5EF4-FFF2-40B4-BE49-F238E27FC236}">
                      <a16:creationId xmlns:a16="http://schemas.microsoft.com/office/drawing/2014/main" id="{096B4CCB-F75E-6144-BD71-F0E9D328F83D}"/>
                    </a:ext>
                  </a:extLst>
                </p:cNvPr>
                <p:cNvSpPr/>
                <p:nvPr/>
              </p:nvSpPr>
              <p:spPr>
                <a:xfrm rot="5400000">
                  <a:off x="7496659" y="4013749"/>
                  <a:ext cx="609605" cy="574566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Arc 17">
                  <a:extLst>
                    <a:ext uri="{FF2B5EF4-FFF2-40B4-BE49-F238E27FC236}">
                      <a16:creationId xmlns:a16="http://schemas.microsoft.com/office/drawing/2014/main" id="{DB57A124-5166-254E-B8DC-39A78FF7F098}"/>
                    </a:ext>
                  </a:extLst>
                </p:cNvPr>
                <p:cNvSpPr/>
                <p:nvPr/>
              </p:nvSpPr>
              <p:spPr>
                <a:xfrm rot="10800000">
                  <a:off x="6891704" y="3993275"/>
                  <a:ext cx="569050" cy="615514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Arc 18">
                  <a:extLst>
                    <a:ext uri="{FF2B5EF4-FFF2-40B4-BE49-F238E27FC236}">
                      <a16:creationId xmlns:a16="http://schemas.microsoft.com/office/drawing/2014/main" id="{443512CB-EBBD-934E-8B6A-09EF8C3C6415}"/>
                    </a:ext>
                  </a:extLst>
                </p:cNvPr>
                <p:cNvSpPr/>
                <p:nvPr/>
              </p:nvSpPr>
              <p:spPr>
                <a:xfrm>
                  <a:off x="6338121" y="2744246"/>
                  <a:ext cx="569050" cy="615514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0" name="Straight Connector 66">
                  <a:extLst>
                    <a:ext uri="{FF2B5EF4-FFF2-40B4-BE49-F238E27FC236}">
                      <a16:creationId xmlns:a16="http://schemas.microsoft.com/office/drawing/2014/main" id="{F2CCF842-A91A-4642-B931-697849784F95}"/>
                    </a:ext>
                  </a:extLst>
                </p:cNvPr>
                <p:cNvCxnSpPr>
                  <a:stCxn id="19" idx="0"/>
                </p:cNvCxnSpPr>
                <p:nvPr/>
              </p:nvCxnSpPr>
              <p:spPr>
                <a:xfrm flipH="1">
                  <a:off x="5514881" y="2744246"/>
                  <a:ext cx="1107765" cy="14598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21" name="Arc 20">
                  <a:extLst>
                    <a:ext uri="{FF2B5EF4-FFF2-40B4-BE49-F238E27FC236}">
                      <a16:creationId xmlns:a16="http://schemas.microsoft.com/office/drawing/2014/main" id="{8C415969-C727-ED4A-90AA-F9C38DB2435A}"/>
                    </a:ext>
                  </a:extLst>
                </p:cNvPr>
                <p:cNvSpPr/>
                <p:nvPr/>
              </p:nvSpPr>
              <p:spPr>
                <a:xfrm rot="16200000">
                  <a:off x="5218029" y="2776363"/>
                  <a:ext cx="609605" cy="574566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id="{16A0691C-5FB1-FA46-A1AD-88DE42D00297}"/>
                    </a:ext>
                  </a:extLst>
                </p:cNvPr>
                <p:cNvSpPr/>
                <p:nvPr/>
              </p:nvSpPr>
              <p:spPr>
                <a:xfrm rot="5400000">
                  <a:off x="4643750" y="4404211"/>
                  <a:ext cx="609605" cy="574566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3" name="Straight Connector 59">
                  <a:extLst>
                    <a:ext uri="{FF2B5EF4-FFF2-40B4-BE49-F238E27FC236}">
                      <a16:creationId xmlns:a16="http://schemas.microsoft.com/office/drawing/2014/main" id="{E783BA5D-5B75-D44E-A4FD-07879E913387}"/>
                    </a:ext>
                  </a:extLst>
                </p:cNvPr>
                <p:cNvCxnSpPr/>
                <p:nvPr/>
              </p:nvCxnSpPr>
              <p:spPr>
                <a:xfrm flipH="1" flipV="1">
                  <a:off x="5235835" y="3928500"/>
                  <a:ext cx="1" cy="776217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25" name="Arc 24">
                  <a:extLst>
                    <a:ext uri="{FF2B5EF4-FFF2-40B4-BE49-F238E27FC236}">
                      <a16:creationId xmlns:a16="http://schemas.microsoft.com/office/drawing/2014/main" id="{45B23D8C-9E12-664F-B5E8-0ED64A7A7C10}"/>
                    </a:ext>
                  </a:extLst>
                </p:cNvPr>
                <p:cNvSpPr/>
                <p:nvPr/>
              </p:nvSpPr>
              <p:spPr>
                <a:xfrm rot="10800000">
                  <a:off x="3169406" y="4386691"/>
                  <a:ext cx="569050" cy="615514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6" name="Straight Connector 59">
                  <a:extLst>
                    <a:ext uri="{FF2B5EF4-FFF2-40B4-BE49-F238E27FC236}">
                      <a16:creationId xmlns:a16="http://schemas.microsoft.com/office/drawing/2014/main" id="{69A8040E-3F8A-E84F-B15F-F58DEBD3CDF2}"/>
                    </a:ext>
                  </a:extLst>
                </p:cNvPr>
                <p:cNvCxnSpPr>
                  <a:cxnSpLocks/>
                  <a:stCxn id="25" idx="2"/>
                  <a:endCxn id="32" idx="2"/>
                </p:cNvCxnSpPr>
                <p:nvPr/>
              </p:nvCxnSpPr>
              <p:spPr>
                <a:xfrm flipV="1">
                  <a:off x="3169406" y="3302754"/>
                  <a:ext cx="26659" cy="1391694"/>
                </a:xfrm>
                <a:prstGeom prst="line">
                  <a:avLst/>
                </a:prstGeom>
                <a:solidFill>
                  <a:srgbClr val="3C989A"/>
                </a:solidFill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32" name="Arc 31">
                  <a:extLst>
                    <a:ext uri="{FF2B5EF4-FFF2-40B4-BE49-F238E27FC236}">
                      <a16:creationId xmlns:a16="http://schemas.microsoft.com/office/drawing/2014/main" id="{95CA7892-7B0B-6242-9F77-2ABFCE7010AC}"/>
                    </a:ext>
                  </a:extLst>
                </p:cNvPr>
                <p:cNvSpPr/>
                <p:nvPr/>
              </p:nvSpPr>
              <p:spPr>
                <a:xfrm>
                  <a:off x="2627015" y="2994997"/>
                  <a:ext cx="569050" cy="615514"/>
                </a:xfrm>
                <a:prstGeom prst="arc">
                  <a:avLst/>
                </a:prstGeom>
                <a:noFill/>
                <a:ln w="76200" cap="flat" cmpd="sng" algn="ctr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/>
              </p:spPr>
              <p:txBody>
                <a:bodyPr lIns="91406" tIns="45703" rIns="91406" bIns="45703" rtlCol="0" anchor="ctr"/>
                <a:lstStyle/>
                <a:p>
                  <a:pPr algn="ctr" defTabSz="863744">
                    <a:defRPr/>
                  </a:pPr>
                  <a:endParaRPr lang="en-GB" sz="1000" kern="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54D46E5-730E-6D43-8D71-CC1194A71426}"/>
                </a:ext>
              </a:extLst>
            </p:cNvPr>
            <p:cNvSpPr/>
            <p:nvPr/>
          </p:nvSpPr>
          <p:spPr>
            <a:xfrm>
              <a:off x="1695806" y="5532463"/>
              <a:ext cx="2828925" cy="769407"/>
            </a:xfrm>
            <a:prstGeom prst="rect">
              <a:avLst/>
            </a:prstGeom>
            <a:noFill/>
          </p:spPr>
          <p:txBody>
            <a:bodyPr wrap="square" lIns="91406" tIns="45703" rIns="91406" bIns="45703">
              <a:spAutoFit/>
            </a:bodyPr>
            <a:lstStyle/>
            <a:p>
              <a:pPr defTabSz="914061"/>
              <a:r>
                <a:rPr lang="fr-FR" sz="1100" b="1" kern="0" dirty="0"/>
                <a:t>Le conseiller accompagnement santé analyse la pertinence de la </a:t>
              </a:r>
              <a:r>
                <a:rPr lang="fr-FR" sz="1100" b="1" kern="0" dirty="0" smtClean="0"/>
                <a:t>saisine</a:t>
              </a:r>
            </a:p>
            <a:p>
              <a:pPr defTabSz="914061"/>
              <a:r>
                <a:rPr lang="fr-FR" sz="1100" b="1" kern="0" dirty="0" smtClean="0"/>
                <a:t>+ Bilan </a:t>
              </a:r>
              <a:r>
                <a:rPr lang="fr-FR" sz="1100" b="1" kern="0" dirty="0"/>
                <a:t>de la situation administrative (AMO/AMC, compte </a:t>
              </a:r>
              <a:r>
                <a:rPr lang="fr-FR" sz="1100" b="1" kern="0" dirty="0" err="1"/>
                <a:t>ameli</a:t>
              </a:r>
              <a:r>
                <a:rPr lang="fr-FR" sz="1100" b="1" kern="0" dirty="0"/>
                <a:t>…)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982AA52-D5AC-1745-A619-275FDEC0ED2A}"/>
                </a:ext>
              </a:extLst>
            </p:cNvPr>
            <p:cNvSpPr/>
            <p:nvPr/>
          </p:nvSpPr>
          <p:spPr>
            <a:xfrm>
              <a:off x="5146189" y="3765205"/>
              <a:ext cx="1858625" cy="1107961"/>
            </a:xfrm>
            <a:prstGeom prst="rect">
              <a:avLst/>
            </a:prstGeom>
            <a:noFill/>
          </p:spPr>
          <p:txBody>
            <a:bodyPr wrap="square" lIns="91406" tIns="45703" rIns="91406" bIns="45703">
              <a:spAutoFit/>
            </a:bodyPr>
            <a:lstStyle/>
            <a:p>
              <a:pPr defTabSz="914061"/>
              <a:r>
                <a:rPr lang="fr-FR" sz="1100" b="1" kern="0" dirty="0">
                  <a:solidFill>
                    <a:schemeClr val="accent4"/>
                  </a:solidFill>
                </a:rPr>
                <a:t>Appel de l’assuré pour :</a:t>
              </a:r>
            </a:p>
            <a:p>
              <a:pPr marL="133350" indent="-133350" defTabSz="914061">
                <a:buFontTx/>
                <a:buChar char="-"/>
              </a:pPr>
              <a:r>
                <a:rPr lang="fr-FR" sz="1100" kern="0" dirty="0">
                  <a:solidFill>
                    <a:schemeClr val="accent4"/>
                  </a:solidFill>
                </a:rPr>
                <a:t>recueillir </a:t>
              </a:r>
              <a:r>
                <a:rPr lang="fr-FR" sz="1100" kern="0" dirty="0" smtClean="0">
                  <a:solidFill>
                    <a:schemeClr val="accent4"/>
                  </a:solidFill>
                </a:rPr>
                <a:t>son consentement</a:t>
              </a:r>
            </a:p>
            <a:p>
              <a:pPr marL="133350" indent="-133350" defTabSz="914061">
                <a:buFontTx/>
                <a:buChar char="-"/>
              </a:pPr>
              <a:r>
                <a:rPr lang="fr-FR" sz="1100" kern="0" dirty="0" smtClean="0">
                  <a:solidFill>
                    <a:schemeClr val="accent4"/>
                  </a:solidFill>
                </a:rPr>
                <a:t>Identifier </a:t>
              </a:r>
              <a:r>
                <a:rPr lang="fr-FR" sz="1100" kern="0" dirty="0">
                  <a:solidFill>
                    <a:schemeClr val="accent4"/>
                  </a:solidFill>
                </a:rPr>
                <a:t>ses </a:t>
              </a:r>
              <a:r>
                <a:rPr lang="fr-FR" sz="1100" kern="0" dirty="0" smtClean="0">
                  <a:solidFill>
                    <a:schemeClr val="accent4"/>
                  </a:solidFill>
                </a:rPr>
                <a:t> problématiques </a:t>
              </a:r>
              <a:r>
                <a:rPr lang="fr-FR" sz="1100" kern="0" dirty="0">
                  <a:solidFill>
                    <a:schemeClr val="accent4"/>
                  </a:solidFill>
                </a:rPr>
                <a:t>de santé et ses besoins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D95B9F1-6E18-9F4C-8C88-1F2C354A8725}"/>
                </a:ext>
              </a:extLst>
            </p:cNvPr>
            <p:cNvSpPr/>
            <p:nvPr/>
          </p:nvSpPr>
          <p:spPr>
            <a:xfrm>
              <a:off x="285750" y="3933545"/>
              <a:ext cx="2794009" cy="430853"/>
            </a:xfrm>
            <a:prstGeom prst="rect">
              <a:avLst/>
            </a:prstGeom>
            <a:noFill/>
          </p:spPr>
          <p:txBody>
            <a:bodyPr wrap="square" lIns="91406" tIns="45703" rIns="91406" bIns="45703">
              <a:spAutoFit/>
            </a:bodyPr>
            <a:lstStyle/>
            <a:p>
              <a:pPr defTabSz="914061"/>
              <a:r>
                <a:rPr lang="fr-FR" sz="1100" b="1" kern="0" dirty="0"/>
                <a:t>Saisine </a:t>
              </a:r>
              <a:r>
                <a:rPr lang="fr-FR" sz="1100" b="1" kern="0" dirty="0" smtClean="0"/>
                <a:t>Mission Accompagnement Santé </a:t>
              </a:r>
              <a:r>
                <a:rPr lang="fr-FR" sz="1100" b="1" kern="0" dirty="0"/>
                <a:t>par le détecteur </a:t>
              </a:r>
              <a:r>
                <a:rPr lang="fr-FR" sz="1100" b="1" kern="0" dirty="0" smtClean="0"/>
                <a:t> via </a:t>
              </a:r>
              <a:r>
                <a:rPr lang="fr-FR" sz="1100" b="1" kern="0" dirty="0"/>
                <a:t>le formulaire</a:t>
              </a:r>
            </a:p>
          </p:txBody>
        </p:sp>
        <p:sp>
          <p:nvSpPr>
            <p:cNvPr id="39" name="Bulle rectangulaire à coins arrondis 38">
              <a:extLst>
                <a:ext uri="{FF2B5EF4-FFF2-40B4-BE49-F238E27FC236}">
                  <a16:creationId xmlns:a16="http://schemas.microsoft.com/office/drawing/2014/main" id="{69139089-C6AB-1542-9BFD-53220B9D9E44}"/>
                </a:ext>
              </a:extLst>
            </p:cNvPr>
            <p:cNvSpPr/>
            <p:nvPr/>
          </p:nvSpPr>
          <p:spPr bwMode="auto">
            <a:xfrm>
              <a:off x="561976" y="1828571"/>
              <a:ext cx="1813672" cy="682652"/>
            </a:xfrm>
            <a:prstGeom prst="wedgeRoundRectCallout">
              <a:avLst>
                <a:gd name="adj1" fmla="val 2301"/>
                <a:gd name="adj2" fmla="val 8004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  <a:effectLst/>
          </p:spPr>
          <p:txBody>
            <a:bodyPr vert="horz" wrap="square" lIns="0" tIns="52144" rIns="0" bIns="5214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rPr>
                <a:t>J’ai des </a:t>
              </a:r>
              <a:r>
                <a:rPr kumimoji="0" lang="fr-FR" sz="11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difficultés</a:t>
              </a:r>
            </a:p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 </a:t>
              </a:r>
              <a:r>
                <a:rPr kumimoji="0" lang="fr-FR" sz="11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rPr>
                <a:t>pour gérer ma santé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165C72F-5CD0-F345-85C3-0A6EA03C8705}"/>
                </a:ext>
              </a:extLst>
            </p:cNvPr>
            <p:cNvSpPr/>
            <p:nvPr/>
          </p:nvSpPr>
          <p:spPr>
            <a:xfrm>
              <a:off x="7077037" y="4985859"/>
              <a:ext cx="3343647" cy="1107961"/>
            </a:xfrm>
            <a:prstGeom prst="rect">
              <a:avLst/>
            </a:prstGeom>
            <a:noFill/>
          </p:spPr>
          <p:txBody>
            <a:bodyPr wrap="square" lIns="91406" tIns="45703" rIns="91406" bIns="45703">
              <a:spAutoFit/>
            </a:bodyPr>
            <a:lstStyle/>
            <a:p>
              <a:pPr defTabSz="914061"/>
              <a:r>
                <a:rPr lang="fr-FR" sz="1100" b="1" kern="0" dirty="0">
                  <a:solidFill>
                    <a:schemeClr val="accent4"/>
                  </a:solidFill>
                </a:rPr>
                <a:t>Mise en </a:t>
              </a:r>
              <a:r>
                <a:rPr lang="fr-FR" sz="1100" b="1" kern="0" dirty="0" smtClean="0">
                  <a:solidFill>
                    <a:schemeClr val="accent4"/>
                  </a:solidFill>
                </a:rPr>
                <a:t>œuvre du </a:t>
              </a:r>
              <a:r>
                <a:rPr lang="fr-FR" sz="1100" b="1" kern="0" dirty="0">
                  <a:solidFill>
                    <a:schemeClr val="accent4"/>
                  </a:solidFill>
                </a:rPr>
                <a:t>plan d’accompagnement </a:t>
              </a:r>
              <a:r>
                <a:rPr lang="fr-FR" sz="1000" b="1" kern="0" dirty="0">
                  <a:solidFill>
                    <a:schemeClr val="accent4"/>
                  </a:solidFill>
                </a:rPr>
                <a:t>: </a:t>
              </a:r>
            </a:p>
            <a:p>
              <a:pPr marL="88900" indent="-88900" defTabSz="914061"/>
              <a:r>
                <a:rPr lang="fr-FR" sz="1100" kern="0" dirty="0">
                  <a:solidFill>
                    <a:schemeClr val="accent4"/>
                  </a:solidFill>
                </a:rPr>
                <a:t>- Orientation dans le système de </a:t>
              </a:r>
              <a:r>
                <a:rPr lang="fr-FR" sz="1100" kern="0" dirty="0" smtClean="0">
                  <a:solidFill>
                    <a:schemeClr val="accent4"/>
                  </a:solidFill>
                </a:rPr>
                <a:t>soin</a:t>
              </a:r>
              <a:endParaRPr lang="fr-FR" sz="1100" kern="0" dirty="0">
                <a:solidFill>
                  <a:schemeClr val="accent4"/>
                </a:solidFill>
              </a:endParaRPr>
            </a:p>
            <a:p>
              <a:pPr marL="88900" indent="-88900" defTabSz="914061"/>
              <a:r>
                <a:rPr lang="fr-FR" sz="1100" kern="0" dirty="0">
                  <a:solidFill>
                    <a:schemeClr val="accent4"/>
                  </a:solidFill>
                </a:rPr>
                <a:t>- Montage financier</a:t>
              </a:r>
            </a:p>
            <a:p>
              <a:pPr marL="88900" indent="-88900" defTabSz="914061"/>
              <a:r>
                <a:rPr lang="fr-FR" sz="1100" kern="0" dirty="0">
                  <a:solidFill>
                    <a:schemeClr val="accent4"/>
                  </a:solidFill>
                </a:rPr>
                <a:t>- Sensibilisation offres de prévention</a:t>
              </a:r>
            </a:p>
            <a:p>
              <a:pPr marL="88900" indent="-88900" defTabSz="914061"/>
              <a:r>
                <a:rPr lang="fr-FR" sz="1100" kern="0" dirty="0">
                  <a:solidFill>
                    <a:schemeClr val="accent4"/>
                  </a:solidFill>
                </a:rPr>
                <a:t>- Accompagnement Inclusion numérique</a:t>
              </a:r>
            </a:p>
            <a:p>
              <a:pPr marL="88900" indent="-88900" defTabSz="914061"/>
              <a:r>
                <a:rPr lang="fr-FR" sz="1100" kern="0" dirty="0">
                  <a:solidFill>
                    <a:schemeClr val="accent4"/>
                  </a:solidFill>
                </a:rPr>
                <a:t>…</a:t>
              </a:r>
            </a:p>
          </p:txBody>
        </p:sp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F87FAA01-870D-C547-B2CC-259656F1D0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006" y1="15365" x2="56006" y2="15365"/>
                        </a14:backgroundRemoval>
                      </a14:imgEffect>
                    </a14:imgLayer>
                  </a14:imgProps>
                </a:ext>
              </a:extLst>
            </a:blip>
            <a:srcRect l="21494" r="17815"/>
            <a:stretch/>
          </p:blipFill>
          <p:spPr>
            <a:xfrm>
              <a:off x="921224" y="2648957"/>
              <a:ext cx="552172" cy="567148"/>
            </a:xfrm>
            <a:prstGeom prst="rect">
              <a:avLst/>
            </a:prstGeom>
          </p:spPr>
        </p:pic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42151261-31D5-3A45-B21A-C3265C5B32C5}"/>
                </a:ext>
              </a:extLst>
            </p:cNvPr>
            <p:cNvSpPr/>
            <p:nvPr/>
          </p:nvSpPr>
          <p:spPr>
            <a:xfrm rot="13500000">
              <a:off x="1457386" y="2912366"/>
              <a:ext cx="115904" cy="116824"/>
            </a:xfrm>
            <a:custGeom>
              <a:avLst/>
              <a:gdLst>
                <a:gd name="connsiteX0" fmla="*/ 0 w 143934"/>
                <a:gd name="connsiteY0" fmla="*/ 0 h 152400"/>
                <a:gd name="connsiteX1" fmla="*/ 0 w 143934"/>
                <a:gd name="connsiteY1" fmla="*/ 152400 h 152400"/>
                <a:gd name="connsiteX2" fmla="*/ 143934 w 143934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934" h="152400">
                  <a:moveTo>
                    <a:pt x="0" y="0"/>
                  </a:moveTo>
                  <a:lnTo>
                    <a:pt x="0" y="152400"/>
                  </a:lnTo>
                  <a:lnTo>
                    <a:pt x="143934" y="152400"/>
                  </a:lnTo>
                </a:path>
              </a:pathLst>
            </a:custGeom>
            <a:noFill/>
            <a:ln w="3175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2C2118E1-9DAE-3A4A-9073-F8427F6678B5}"/>
                </a:ext>
              </a:extLst>
            </p:cNvPr>
            <p:cNvSpPr/>
            <p:nvPr/>
          </p:nvSpPr>
          <p:spPr>
            <a:xfrm>
              <a:off x="2629500" y="2891883"/>
              <a:ext cx="172334" cy="1723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B09AC48C-9D88-8641-AB6D-223B793DCE47}"/>
                </a:ext>
              </a:extLst>
            </p:cNvPr>
            <p:cNvCxnSpPr>
              <a:cxnSpLocks/>
            </p:cNvCxnSpPr>
            <p:nvPr/>
          </p:nvCxnSpPr>
          <p:spPr>
            <a:xfrm>
              <a:off x="3079759" y="2066011"/>
              <a:ext cx="0" cy="480208"/>
            </a:xfrm>
            <a:prstGeom prst="line">
              <a:avLst/>
            </a:prstGeom>
            <a:ln w="952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3B453F96-BFC0-4B45-8307-BB1B5D03654E}"/>
                </a:ext>
              </a:extLst>
            </p:cNvPr>
            <p:cNvSpPr/>
            <p:nvPr/>
          </p:nvSpPr>
          <p:spPr>
            <a:xfrm>
              <a:off x="3014983" y="3841816"/>
              <a:ext cx="172334" cy="1723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0FDB46E8-2BB5-BE41-B4BD-3F25C40AD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02522" y="3556888"/>
              <a:ext cx="255296" cy="313727"/>
            </a:xfrm>
            <a:prstGeom prst="rect">
              <a:avLst/>
            </a:prstGeom>
          </p:spPr>
        </p:pic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BEEA3DC7-D141-364C-A9D6-E0765EA59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15667" y="2013584"/>
              <a:ext cx="340211" cy="312626"/>
            </a:xfrm>
            <a:prstGeom prst="rect">
              <a:avLst/>
            </a:prstGeom>
          </p:spPr>
        </p:pic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9FA814A5-1996-E744-93D1-9721C77B1B8E}"/>
                </a:ext>
              </a:extLst>
            </p:cNvPr>
            <p:cNvCxnSpPr>
              <a:cxnSpLocks/>
            </p:cNvCxnSpPr>
            <p:nvPr/>
          </p:nvCxnSpPr>
          <p:spPr>
            <a:xfrm>
              <a:off x="1682754" y="5449977"/>
              <a:ext cx="2736846" cy="0"/>
            </a:xfrm>
            <a:prstGeom prst="line">
              <a:avLst/>
            </a:prstGeom>
            <a:ln w="952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FEFA09CF-09A3-B647-9840-A0D9BE4699B8}"/>
                </a:ext>
              </a:extLst>
            </p:cNvPr>
            <p:cNvSpPr/>
            <p:nvPr/>
          </p:nvSpPr>
          <p:spPr>
            <a:xfrm>
              <a:off x="3419861" y="4899976"/>
              <a:ext cx="172334" cy="1723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F02196FB-6206-9F4C-BBB6-BBBDBC9C9C2E}"/>
                </a:ext>
              </a:extLst>
            </p:cNvPr>
            <p:cNvSpPr/>
            <p:nvPr/>
          </p:nvSpPr>
          <p:spPr>
            <a:xfrm>
              <a:off x="5058936" y="3668388"/>
              <a:ext cx="172334" cy="1723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82901055-6B1B-7B4B-A4E0-272135429E0D}"/>
                </a:ext>
              </a:extLst>
            </p:cNvPr>
            <p:cNvCxnSpPr>
              <a:cxnSpLocks/>
            </p:cNvCxnSpPr>
            <p:nvPr/>
          </p:nvCxnSpPr>
          <p:spPr>
            <a:xfrm>
              <a:off x="5296400" y="3750204"/>
              <a:ext cx="1236599" cy="0"/>
            </a:xfrm>
            <a:prstGeom prst="line">
              <a:avLst/>
            </a:prstGeom>
            <a:ln w="9525" cap="rnd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Image 82">
              <a:extLst>
                <a:ext uri="{FF2B5EF4-FFF2-40B4-BE49-F238E27FC236}">
                  <a16:creationId xmlns:a16="http://schemas.microsoft.com/office/drawing/2014/main" id="{8B7A543D-7A90-3244-9607-F7A06FADD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19930" y="3384619"/>
              <a:ext cx="232537" cy="313280"/>
            </a:xfrm>
            <a:prstGeom prst="rect">
              <a:avLst/>
            </a:prstGeom>
          </p:spPr>
        </p:pic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5AB53F5F-32E5-1447-88CC-409476F4F1C5}"/>
                </a:ext>
              </a:extLst>
            </p:cNvPr>
            <p:cNvSpPr/>
            <p:nvPr/>
          </p:nvSpPr>
          <p:spPr>
            <a:xfrm>
              <a:off x="5916614" y="2658801"/>
              <a:ext cx="172334" cy="1723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6708944-F4DD-4344-B051-F4CB3BACAE7B}"/>
                </a:ext>
              </a:extLst>
            </p:cNvPr>
            <p:cNvSpPr/>
            <p:nvPr/>
          </p:nvSpPr>
          <p:spPr>
            <a:xfrm>
              <a:off x="5917739" y="2152192"/>
              <a:ext cx="3067358" cy="430853"/>
            </a:xfrm>
            <a:prstGeom prst="rect">
              <a:avLst/>
            </a:prstGeom>
            <a:noFill/>
          </p:spPr>
          <p:txBody>
            <a:bodyPr wrap="square" lIns="91406" tIns="45703" rIns="91406" bIns="45703">
              <a:spAutoFit/>
            </a:bodyPr>
            <a:lstStyle/>
            <a:p>
              <a:pPr defTabSz="914061"/>
              <a:r>
                <a:rPr lang="fr-FR" sz="1100" b="1" kern="0" dirty="0">
                  <a:solidFill>
                    <a:schemeClr val="accent4"/>
                  </a:solidFill>
                </a:rPr>
                <a:t>Conception du </a:t>
              </a:r>
              <a:r>
                <a:rPr lang="fr-FR" sz="1100" b="1" kern="0" dirty="0" smtClean="0">
                  <a:solidFill>
                    <a:schemeClr val="accent4"/>
                  </a:solidFill>
                </a:rPr>
                <a:t>plan d’accompagnement  et </a:t>
              </a:r>
              <a:r>
                <a:rPr lang="fr-FR" sz="1100" b="1" kern="0" dirty="0">
                  <a:solidFill>
                    <a:schemeClr val="accent4"/>
                  </a:solidFill>
                </a:rPr>
                <a:t>identification des partenaires à </a:t>
              </a:r>
              <a:r>
                <a:rPr lang="fr-FR" sz="1100" b="1" kern="0" dirty="0" smtClean="0">
                  <a:solidFill>
                    <a:schemeClr val="accent4"/>
                  </a:solidFill>
                </a:rPr>
                <a:t>solliciter</a:t>
              </a:r>
              <a:endParaRPr lang="fr-FR" sz="1100" b="1" kern="0" dirty="0">
                <a:solidFill>
                  <a:schemeClr val="accent4"/>
                </a:solidFill>
              </a:endParaRPr>
            </a:p>
          </p:txBody>
        </p: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5C70B2E1-E852-2144-AC17-9F8940BEB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86890" y="2134996"/>
              <a:ext cx="1558" cy="395750"/>
            </a:xfrm>
            <a:prstGeom prst="line">
              <a:avLst/>
            </a:prstGeom>
            <a:ln w="9525" cap="rnd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Image 87">
              <a:extLst>
                <a:ext uri="{FF2B5EF4-FFF2-40B4-BE49-F238E27FC236}">
                  <a16:creationId xmlns:a16="http://schemas.microsoft.com/office/drawing/2014/main" id="{3716A7E7-E48E-D441-92FD-C833634AD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454769" y="2203343"/>
              <a:ext cx="361314" cy="259055"/>
            </a:xfrm>
            <a:prstGeom prst="rect">
              <a:avLst/>
            </a:prstGeom>
          </p:spPr>
        </p:pic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4D4A0739-52C8-4249-A078-602187849A4F}"/>
                </a:ext>
              </a:extLst>
            </p:cNvPr>
            <p:cNvSpPr/>
            <p:nvPr/>
          </p:nvSpPr>
          <p:spPr>
            <a:xfrm>
              <a:off x="7304828" y="4523418"/>
              <a:ext cx="172334" cy="1723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F0E57E6D-E628-0C4A-8696-108E431E2871}"/>
                </a:ext>
              </a:extLst>
            </p:cNvPr>
            <p:cNvCxnSpPr>
              <a:cxnSpLocks/>
            </p:cNvCxnSpPr>
            <p:nvPr/>
          </p:nvCxnSpPr>
          <p:spPr>
            <a:xfrm>
              <a:off x="7077037" y="4878707"/>
              <a:ext cx="0" cy="1117064"/>
            </a:xfrm>
            <a:prstGeom prst="line">
              <a:avLst/>
            </a:prstGeom>
            <a:ln w="9525" cap="rnd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Image 92">
              <a:extLst>
                <a:ext uri="{FF2B5EF4-FFF2-40B4-BE49-F238E27FC236}">
                  <a16:creationId xmlns:a16="http://schemas.microsoft.com/office/drawing/2014/main" id="{3E5F8742-18EC-4846-92C1-E68BDCDBF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70035" y="4940290"/>
              <a:ext cx="334780" cy="301390"/>
            </a:xfrm>
            <a:prstGeom prst="rect">
              <a:avLst/>
            </a:prstGeom>
          </p:spPr>
        </p:pic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DB780F41-E71A-1F43-A171-5E7AB18CA214}"/>
                </a:ext>
              </a:extLst>
            </p:cNvPr>
            <p:cNvSpPr/>
            <p:nvPr/>
          </p:nvSpPr>
          <p:spPr>
            <a:xfrm>
              <a:off x="8561200" y="3411836"/>
              <a:ext cx="172334" cy="17233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57A9134D-DC71-3D44-95C3-1093C3C6BC60}"/>
                </a:ext>
              </a:extLst>
            </p:cNvPr>
            <p:cNvSpPr/>
            <p:nvPr/>
          </p:nvSpPr>
          <p:spPr>
            <a:xfrm rot="13500000">
              <a:off x="10468219" y="3441284"/>
              <a:ext cx="115904" cy="116824"/>
            </a:xfrm>
            <a:custGeom>
              <a:avLst/>
              <a:gdLst>
                <a:gd name="connsiteX0" fmla="*/ 0 w 143934"/>
                <a:gd name="connsiteY0" fmla="*/ 0 h 152400"/>
                <a:gd name="connsiteX1" fmla="*/ 0 w 143934"/>
                <a:gd name="connsiteY1" fmla="*/ 152400 h 152400"/>
                <a:gd name="connsiteX2" fmla="*/ 143934 w 143934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934" h="152400">
                  <a:moveTo>
                    <a:pt x="0" y="0"/>
                  </a:moveTo>
                  <a:lnTo>
                    <a:pt x="0" y="152400"/>
                  </a:lnTo>
                  <a:lnTo>
                    <a:pt x="143934" y="152400"/>
                  </a:lnTo>
                </a:path>
              </a:pathLst>
            </a:custGeom>
            <a:noFill/>
            <a:ln w="3175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7" name="Image 96">
              <a:extLst>
                <a:ext uri="{FF2B5EF4-FFF2-40B4-BE49-F238E27FC236}">
                  <a16:creationId xmlns:a16="http://schemas.microsoft.com/office/drawing/2014/main" id="{960625D0-35FF-8B4B-875C-FB6F0F698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56006" y1="15365" x2="56006" y2="15365"/>
                        </a14:backgroundRemoval>
                      </a14:imgEffect>
                    </a14:imgLayer>
                  </a14:imgProps>
                </a:ext>
              </a:extLst>
            </a:blip>
            <a:srcRect l="21494" r="17815"/>
            <a:stretch/>
          </p:blipFill>
          <p:spPr>
            <a:xfrm>
              <a:off x="10664815" y="3198175"/>
              <a:ext cx="552172" cy="567148"/>
            </a:xfrm>
            <a:prstGeom prst="rect">
              <a:avLst/>
            </a:prstGeom>
          </p:spPr>
        </p:pic>
        <p:sp>
          <p:nvSpPr>
            <p:cNvPr id="98" name="Bulle rectangulaire à coins arrondis 97">
              <a:extLst>
                <a:ext uri="{FF2B5EF4-FFF2-40B4-BE49-F238E27FC236}">
                  <a16:creationId xmlns:a16="http://schemas.microsoft.com/office/drawing/2014/main" id="{C8715754-58DF-5A4C-AF18-8ED7C8BB0E11}"/>
                </a:ext>
              </a:extLst>
            </p:cNvPr>
            <p:cNvSpPr/>
            <p:nvPr/>
          </p:nvSpPr>
          <p:spPr bwMode="auto">
            <a:xfrm>
              <a:off x="9277351" y="2125757"/>
              <a:ext cx="2466974" cy="896543"/>
            </a:xfrm>
            <a:prstGeom prst="wedgeRoundRectCallout">
              <a:avLst>
                <a:gd name="adj1" fmla="val 13017"/>
                <a:gd name="adj2" fmla="val 67706"/>
                <a:gd name="adj3" fmla="val 16667"/>
              </a:avLst>
            </a:prstGeom>
            <a:noFill/>
            <a:ln>
              <a:solidFill>
                <a:schemeClr val="tx1"/>
              </a:solidFill>
            </a:ln>
            <a:effectLst/>
          </p:spPr>
          <p:txBody>
            <a:bodyPr vert="horz" wrap="square" lIns="0" tIns="52144" rIns="0" bIns="52144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0429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100" b="1" dirty="0">
                  <a:latin typeface="Arial" charset="0"/>
                </a:rPr>
                <a:t>Je peux gérer ma santé grâce à l’accompagnement du conseiller mission accompagnement santé</a:t>
              </a:r>
            </a:p>
          </p:txBody>
        </p: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7B71D419-47F7-334D-9E3F-30E9CE023EA2}"/>
                </a:ext>
              </a:extLst>
            </p:cNvPr>
            <p:cNvCxnSpPr>
              <a:cxnSpLocks/>
            </p:cNvCxnSpPr>
            <p:nvPr/>
          </p:nvCxnSpPr>
          <p:spPr>
            <a:xfrm>
              <a:off x="8560520" y="3788808"/>
              <a:ext cx="0" cy="563961"/>
            </a:xfrm>
            <a:prstGeom prst="line">
              <a:avLst/>
            </a:prstGeom>
            <a:ln w="9525" cap="rnd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6" name="Image 105">
              <a:extLst>
                <a:ext uri="{FF2B5EF4-FFF2-40B4-BE49-F238E27FC236}">
                  <a16:creationId xmlns:a16="http://schemas.microsoft.com/office/drawing/2014/main" id="{4D11CB11-E35A-3A40-9797-1687BFC39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88150" y="3855690"/>
              <a:ext cx="320857" cy="323952"/>
            </a:xfrm>
            <a:prstGeom prst="rect">
              <a:avLst/>
            </a:prstGeom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426B202-5A3C-9945-83E4-4E512D180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89722" y="5051809"/>
              <a:ext cx="316695" cy="325168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2634057" y="1659293"/>
              <a:ext cx="24248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6"/>
                  </a:solidFill>
                </a:rPr>
                <a:t>Axe de collaboration</a:t>
              </a:r>
              <a:endParaRPr lang="fr-FR" sz="1600" b="1" dirty="0">
                <a:solidFill>
                  <a:schemeClr val="accent6"/>
                </a:solidFill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3364283" y="2709033"/>
              <a:ext cx="16946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chemeClr val="accent6"/>
                  </a:solidFill>
                </a:rPr>
                <a:t>En 2021, 1 détection sur 5 réalisée par les partenaires  externes  </a:t>
              </a:r>
              <a:endParaRPr lang="fr-FR" sz="1000" dirty="0">
                <a:solidFill>
                  <a:schemeClr val="accent6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903" y="2658801"/>
              <a:ext cx="331380" cy="33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9FA814A5-1996-E744-93D1-9721C77B1B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880" y="3938693"/>
              <a:ext cx="2421843" cy="4904"/>
            </a:xfrm>
            <a:prstGeom prst="line">
              <a:avLst/>
            </a:prstGeom>
            <a:ln w="9525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47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81CEA45-05D4-CB4E-BEA0-1DC13266B5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chemeClr val="accent4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A84EA64-0F84-0941-B3B0-25EA8189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483834-EFCD-8F42-A0D9-DA01BF0B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8558" y="3000049"/>
            <a:ext cx="9746100" cy="1692000"/>
          </a:xfrm>
        </p:spPr>
        <p:txBody>
          <a:bodyPr/>
          <a:lstStyle/>
          <a:p>
            <a:r>
              <a:rPr lang="fr-FR" sz="3600" dirty="0" smtClean="0"/>
              <a:t>Notre collaboration</a:t>
            </a:r>
            <a:endParaRPr lang="fr-FR" sz="2800" b="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5D04570-7BD5-D644-B245-27D149BA57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9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08A6D56-9DF8-A84A-B128-A116B950EC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8D5D859-2524-D84A-9054-E0C89D1F2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Repérer et orienter </a:t>
            </a:r>
            <a:r>
              <a:rPr lang="fr-FR" dirty="0" smtClean="0"/>
              <a:t>vers la mission accompagnement santé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AABFFF1-FC7D-AF49-93D4-027C8DD5664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8660" y="1857375"/>
            <a:ext cx="11193938" cy="3944442"/>
          </a:xfrm>
          <a:noFill/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Une 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offre de service en lien avec de 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nombreux partenaires 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externes </a:t>
            </a:r>
            <a:endParaRPr lang="fr-FR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pour 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optimiser la 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détection et 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l’accompagnement des personnes 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fragiles 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800" dirty="0">
              <a:solidFill>
                <a:schemeClr val="accent4">
                  <a:lumMod val="75000"/>
                </a:schemeClr>
              </a:solidFill>
            </a:endParaRPr>
          </a:p>
          <a:p>
            <a:pPr marL="180975" lvl="1" indent="-180975">
              <a:buClr>
                <a:schemeClr val="accent6"/>
              </a:buClr>
            </a:pPr>
            <a:r>
              <a:rPr lang="fr-FR" sz="1400" b="0" dirty="0" smtClean="0"/>
              <a:t>des </a:t>
            </a:r>
            <a:r>
              <a:rPr lang="fr-FR" sz="1400" b="0" dirty="0"/>
              <a:t>conventions </a:t>
            </a:r>
            <a:r>
              <a:rPr lang="fr-FR" sz="1400" b="0" dirty="0" smtClean="0"/>
              <a:t>signées au </a:t>
            </a:r>
            <a:r>
              <a:rPr lang="fr-FR" sz="1400" dirty="0"/>
              <a:t>niveau national </a:t>
            </a:r>
            <a:r>
              <a:rPr lang="fr-FR" sz="1400" dirty="0" smtClean="0"/>
              <a:t>:</a:t>
            </a:r>
            <a:r>
              <a:rPr lang="fr-FR" sz="1400" b="0" dirty="0"/>
              <a:t/>
            </a:r>
            <a:br>
              <a:rPr lang="fr-FR" sz="1400" b="0" dirty="0"/>
            </a:br>
            <a:r>
              <a:rPr lang="fr-FR" sz="1400" b="0" dirty="0" smtClean="0"/>
              <a:t>Restaurants </a:t>
            </a:r>
            <a:r>
              <a:rPr lang="fr-FR" sz="1400" b="0" dirty="0"/>
              <a:t>du Cœur, </a:t>
            </a:r>
            <a:r>
              <a:rPr lang="fr-FR" sz="1400" b="0" dirty="0" smtClean="0"/>
              <a:t>Croix-Rouge française, </a:t>
            </a:r>
            <a:r>
              <a:rPr lang="fr-FR" sz="1400" b="0" dirty="0" err="1"/>
              <a:t>Adoma</a:t>
            </a:r>
            <a:r>
              <a:rPr lang="fr-FR" sz="1400" b="0" dirty="0"/>
              <a:t>, </a:t>
            </a:r>
            <a:br>
              <a:rPr lang="fr-FR" sz="1400" b="0" dirty="0"/>
            </a:br>
            <a:r>
              <a:rPr lang="fr-FR" sz="1400" b="0" dirty="0"/>
              <a:t>Secours populaire, Emmaüs, </a:t>
            </a:r>
            <a:r>
              <a:rPr lang="fr-FR" sz="1400" b="0" dirty="0" smtClean="0"/>
              <a:t>Convergence, Pôle emploi…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</a:pPr>
            <a:r>
              <a:rPr lang="fr-FR" sz="1400" b="0" dirty="0" smtClean="0"/>
              <a:t>des conventions signées au </a:t>
            </a:r>
            <a:r>
              <a:rPr lang="fr-FR" sz="1400" dirty="0" smtClean="0"/>
              <a:t>niveau local </a:t>
            </a:r>
            <a:r>
              <a:rPr lang="fr-FR" sz="1400" b="0" dirty="0" smtClean="0"/>
              <a:t>:</a:t>
            </a:r>
            <a:endParaRPr lang="fr-FR" sz="1400" dirty="0" smtClean="0"/>
          </a:p>
          <a:p>
            <a:pPr marL="182563" lvl="1" indent="0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fr-FR" sz="1400" b="0" dirty="0" smtClean="0"/>
              <a:t>IREPS, </a:t>
            </a:r>
            <a:r>
              <a:rPr lang="fr-FR" sz="1400" b="0" dirty="0"/>
              <a:t>FASTT, </a:t>
            </a:r>
            <a:r>
              <a:rPr lang="fr-FR" sz="1400" b="0" dirty="0" smtClean="0"/>
              <a:t>Passerelle, CDHS, l’ABRI, </a:t>
            </a:r>
            <a:r>
              <a:rPr lang="fr-FR" sz="1400" b="0" dirty="0" err="1" smtClean="0"/>
              <a:t>Métisports</a:t>
            </a:r>
            <a:r>
              <a:rPr lang="fr-FR" sz="1400" b="0" smtClean="0"/>
              <a:t>,</a:t>
            </a:r>
            <a:endParaRPr lang="fr-FR" sz="1400" b="0" dirty="0"/>
          </a:p>
          <a:p>
            <a:pPr marL="182563" lvl="1" indent="0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fr-FR" sz="1400" b="0" dirty="0"/>
              <a:t>Mutualité Française Auvergne Rhône Alpes, </a:t>
            </a:r>
            <a:r>
              <a:rPr lang="fr-FR" sz="1400" b="0" dirty="0" smtClean="0"/>
              <a:t>… </a:t>
            </a:r>
            <a:endParaRPr lang="fr-FR" sz="1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468128" y="2632949"/>
            <a:ext cx="11264827" cy="3590187"/>
            <a:chOff x="468128" y="2632949"/>
            <a:chExt cx="11264827" cy="3590187"/>
          </a:xfrm>
        </p:grpSpPr>
        <p:grpSp>
          <p:nvGrpSpPr>
            <p:cNvPr id="4" name="Groupe 3"/>
            <p:cNvGrpSpPr/>
            <p:nvPr/>
          </p:nvGrpSpPr>
          <p:grpSpPr>
            <a:xfrm>
              <a:off x="6802221" y="2632949"/>
              <a:ext cx="4930734" cy="2360540"/>
              <a:chOff x="6802221" y="2632949"/>
              <a:chExt cx="4930734" cy="2360540"/>
            </a:xfrm>
          </p:grpSpPr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07C15CC-3B9F-1C4C-9963-D2959A7DA094}"/>
                  </a:ext>
                </a:extLst>
              </p:cNvPr>
              <p:cNvSpPr txBox="1"/>
              <p:nvPr/>
            </p:nvSpPr>
            <p:spPr>
              <a:xfrm>
                <a:off x="8653447" y="4093999"/>
                <a:ext cx="7922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/>
                  <a:t>Assuré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79453A8-0F9E-7C4B-9E69-CB3AFDA38D6A}"/>
                  </a:ext>
                </a:extLst>
              </p:cNvPr>
              <p:cNvSpPr txBox="1"/>
              <p:nvPr/>
            </p:nvSpPr>
            <p:spPr>
              <a:xfrm>
                <a:off x="7148310" y="4374132"/>
                <a:ext cx="7617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accent4"/>
                    </a:solidFill>
                  </a:rPr>
                  <a:t>Caisse</a:t>
                </a:r>
                <a:endParaRPr lang="fr-FR" sz="14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F5C01C0E-CD4E-4347-AE5F-7C3E2B50EB71}"/>
                  </a:ext>
                </a:extLst>
              </p:cNvPr>
              <p:cNvSpPr txBox="1"/>
              <p:nvPr/>
            </p:nvSpPr>
            <p:spPr>
              <a:xfrm>
                <a:off x="10183935" y="2838426"/>
                <a:ext cx="7617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accent4"/>
                    </a:solidFill>
                  </a:rPr>
                  <a:t>Caisse</a:t>
                </a:r>
                <a:endParaRPr lang="fr-FR" sz="14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470AED72-A20F-EB46-ACBD-2B3C7D0D298C}"/>
                  </a:ext>
                </a:extLst>
              </p:cNvPr>
              <p:cNvSpPr txBox="1"/>
              <p:nvPr/>
            </p:nvSpPr>
            <p:spPr>
              <a:xfrm>
                <a:off x="10174968" y="4374130"/>
                <a:ext cx="10615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chemeClr val="accent4"/>
                    </a:solidFill>
                  </a:rPr>
                  <a:t>Partenaire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81750C3-3C07-1644-A204-7B226F72CD05}"/>
                  </a:ext>
                </a:extLst>
              </p:cNvPr>
              <p:cNvSpPr txBox="1"/>
              <p:nvPr/>
            </p:nvSpPr>
            <p:spPr>
              <a:xfrm>
                <a:off x="6802221" y="2838426"/>
                <a:ext cx="10615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chemeClr val="accent4"/>
                    </a:solidFill>
                  </a:rPr>
                  <a:t>Partenaire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DD77957A-0B3B-704C-A471-D8EE8E0CCE78}"/>
                  </a:ext>
                </a:extLst>
              </p:cNvPr>
              <p:cNvSpPr txBox="1"/>
              <p:nvPr/>
            </p:nvSpPr>
            <p:spPr>
              <a:xfrm>
                <a:off x="6963245" y="3661887"/>
                <a:ext cx="1298443" cy="5232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fr-FR" sz="1400" dirty="0" smtClean="0">
                    <a:latin typeface="Arial" charset="0"/>
                  </a:rPr>
                  <a:t>Détection</a:t>
                </a:r>
                <a:endParaRPr lang="fr-FR" sz="1400" dirty="0">
                  <a:latin typeface="Arial" charset="0"/>
                </a:endParaRPr>
              </a:p>
              <a:p>
                <a:pPr algn="ctr"/>
                <a:endParaRPr lang="fr-FR" sz="1400" dirty="0"/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AB00D84-621D-2745-A61D-23211E25C6F0}"/>
                  </a:ext>
                </a:extLst>
              </p:cNvPr>
              <p:cNvSpPr txBox="1"/>
              <p:nvPr/>
            </p:nvSpPr>
            <p:spPr>
              <a:xfrm>
                <a:off x="9788739" y="3661887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fr-FR" sz="1400" dirty="0">
                    <a:latin typeface="Arial" charset="0"/>
                  </a:rPr>
                  <a:t>Accompagnement</a:t>
                </a:r>
              </a:p>
              <a:p>
                <a:pPr algn="ctr"/>
                <a:endParaRPr lang="fr-FR" sz="1400" dirty="0"/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58D10DE9-7318-664B-A3FF-7A8E8BA03AEA}"/>
                  </a:ext>
                </a:extLst>
              </p:cNvPr>
              <p:cNvSpPr/>
              <p:nvPr/>
            </p:nvSpPr>
            <p:spPr>
              <a:xfrm>
                <a:off x="8261200" y="2991585"/>
                <a:ext cx="1644079" cy="1644079"/>
              </a:xfrm>
              <a:prstGeom prst="arc">
                <a:avLst>
                  <a:gd name="adj1" fmla="val 17262058"/>
                  <a:gd name="adj2" fmla="val 4206522"/>
                </a:avLst>
              </a:prstGeom>
              <a:ln w="38100" cap="rnd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658A283B-548B-0943-8C20-72A5E578F55B}"/>
                  </a:ext>
                </a:extLst>
              </p:cNvPr>
              <p:cNvSpPr/>
              <p:nvPr/>
            </p:nvSpPr>
            <p:spPr>
              <a:xfrm rot="10800000">
                <a:off x="8180519" y="2991585"/>
                <a:ext cx="1644079" cy="1644079"/>
              </a:xfrm>
              <a:prstGeom prst="arc">
                <a:avLst>
                  <a:gd name="adj1" fmla="val 17262058"/>
                  <a:gd name="adj2" fmla="val 4206522"/>
                </a:avLst>
              </a:prstGeom>
              <a:ln w="38100" cap="rnd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81F88491-0806-A64C-AACA-D064A04AE4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>
                            <a14:foregroundMark x1="56006" y1="15365" x2="56006" y2="15365"/>
                          </a14:backgroundRemoval>
                        </a14:imgEffect>
                      </a14:imgLayer>
                    </a14:imgProps>
                  </a:ext>
                </a:extLst>
              </a:blip>
              <a:srcRect l="21494" r="17815"/>
              <a:stretch/>
            </p:blipFill>
            <p:spPr>
              <a:xfrm>
                <a:off x="8532801" y="3209907"/>
                <a:ext cx="984825" cy="1011535"/>
              </a:xfrm>
              <a:prstGeom prst="rect">
                <a:avLst/>
              </a:prstGeom>
            </p:spPr>
          </p:pic>
          <p:sp>
            <p:nvSpPr>
              <p:cNvPr id="31" name="Forme libre 30">
                <a:extLst>
                  <a:ext uri="{FF2B5EF4-FFF2-40B4-BE49-F238E27FC236}">
                    <a16:creationId xmlns:a16="http://schemas.microsoft.com/office/drawing/2014/main" id="{F4557078-91C9-5E43-8ECE-7EF354A051BC}"/>
                  </a:ext>
                </a:extLst>
              </p:cNvPr>
              <p:cNvSpPr/>
              <p:nvPr/>
            </p:nvSpPr>
            <p:spPr>
              <a:xfrm>
                <a:off x="7964932" y="2632949"/>
                <a:ext cx="2135959" cy="415199"/>
              </a:xfrm>
              <a:custGeom>
                <a:avLst/>
                <a:gdLst>
                  <a:gd name="connsiteX0" fmla="*/ 0 w 2832847"/>
                  <a:gd name="connsiteY0" fmla="*/ 134471 h 152400"/>
                  <a:gd name="connsiteX1" fmla="*/ 1497106 w 2832847"/>
                  <a:gd name="connsiteY1" fmla="*/ 0 h 152400"/>
                  <a:gd name="connsiteX2" fmla="*/ 2832847 w 2832847"/>
                  <a:gd name="connsiteY2" fmla="*/ 152400 h 152400"/>
                  <a:gd name="connsiteX0" fmla="*/ 0 w 2832847"/>
                  <a:gd name="connsiteY0" fmla="*/ 143436 h 161365"/>
                  <a:gd name="connsiteX1" fmla="*/ 1425388 w 2832847"/>
                  <a:gd name="connsiteY1" fmla="*/ 0 h 161365"/>
                  <a:gd name="connsiteX2" fmla="*/ 2832847 w 2832847"/>
                  <a:gd name="connsiteY2" fmla="*/ 161365 h 161365"/>
                  <a:gd name="connsiteX0" fmla="*/ 0 w 2832847"/>
                  <a:gd name="connsiteY0" fmla="*/ 143502 h 161431"/>
                  <a:gd name="connsiteX1" fmla="*/ 1425388 w 2832847"/>
                  <a:gd name="connsiteY1" fmla="*/ 66 h 161431"/>
                  <a:gd name="connsiteX2" fmla="*/ 2832847 w 2832847"/>
                  <a:gd name="connsiteY2" fmla="*/ 161431 h 161431"/>
                  <a:gd name="connsiteX0" fmla="*/ 0 w 2832847"/>
                  <a:gd name="connsiteY0" fmla="*/ 242081 h 260010"/>
                  <a:gd name="connsiteX1" fmla="*/ 1416424 w 2832847"/>
                  <a:gd name="connsiteY1" fmla="*/ 33 h 260010"/>
                  <a:gd name="connsiteX2" fmla="*/ 2832847 w 2832847"/>
                  <a:gd name="connsiteY2" fmla="*/ 260010 h 260010"/>
                  <a:gd name="connsiteX0" fmla="*/ 0 w 2832847"/>
                  <a:gd name="connsiteY0" fmla="*/ 242100 h 260029"/>
                  <a:gd name="connsiteX1" fmla="*/ 1416424 w 2832847"/>
                  <a:gd name="connsiteY1" fmla="*/ 52 h 260029"/>
                  <a:gd name="connsiteX2" fmla="*/ 2832847 w 2832847"/>
                  <a:gd name="connsiteY2" fmla="*/ 260029 h 260029"/>
                  <a:gd name="connsiteX0" fmla="*/ 0 w 2832847"/>
                  <a:gd name="connsiteY0" fmla="*/ 242100 h 260029"/>
                  <a:gd name="connsiteX1" fmla="*/ 1416424 w 2832847"/>
                  <a:gd name="connsiteY1" fmla="*/ 52 h 260029"/>
                  <a:gd name="connsiteX2" fmla="*/ 2832847 w 2832847"/>
                  <a:gd name="connsiteY2" fmla="*/ 260029 h 260029"/>
                  <a:gd name="connsiteX0" fmla="*/ 0 w 2832847"/>
                  <a:gd name="connsiteY0" fmla="*/ 242100 h 260029"/>
                  <a:gd name="connsiteX1" fmla="*/ 1416424 w 2832847"/>
                  <a:gd name="connsiteY1" fmla="*/ 52 h 260029"/>
                  <a:gd name="connsiteX2" fmla="*/ 2832847 w 2832847"/>
                  <a:gd name="connsiteY2" fmla="*/ 260029 h 260029"/>
                  <a:gd name="connsiteX0" fmla="*/ 0 w 2832847"/>
                  <a:gd name="connsiteY0" fmla="*/ 242102 h 260031"/>
                  <a:gd name="connsiteX1" fmla="*/ 1416424 w 2832847"/>
                  <a:gd name="connsiteY1" fmla="*/ 54 h 260031"/>
                  <a:gd name="connsiteX2" fmla="*/ 2832847 w 2832847"/>
                  <a:gd name="connsiteY2" fmla="*/ 260031 h 260031"/>
                  <a:gd name="connsiteX0" fmla="*/ 0 w 2832847"/>
                  <a:gd name="connsiteY0" fmla="*/ 242102 h 260031"/>
                  <a:gd name="connsiteX1" fmla="*/ 1416424 w 2832847"/>
                  <a:gd name="connsiteY1" fmla="*/ 54 h 260031"/>
                  <a:gd name="connsiteX2" fmla="*/ 2832847 w 2832847"/>
                  <a:gd name="connsiteY2" fmla="*/ 260031 h 260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32847" h="260031">
                    <a:moveTo>
                      <a:pt x="0" y="242102"/>
                    </a:moveTo>
                    <a:cubicBezTo>
                      <a:pt x="418969" y="116958"/>
                      <a:pt x="756025" y="-2934"/>
                      <a:pt x="1416424" y="54"/>
                    </a:cubicBezTo>
                    <a:cubicBezTo>
                      <a:pt x="2076823" y="3042"/>
                      <a:pt x="2385402" y="97489"/>
                      <a:pt x="2832847" y="260031"/>
                    </a:cubicBezTo>
                  </a:path>
                </a:pathLst>
              </a:custGeom>
              <a:noFill/>
              <a:ln w="19050" cap="rnd">
                <a:solidFill>
                  <a:schemeClr val="accent4"/>
                </a:solidFill>
                <a:prstDash val="sysDot"/>
                <a:head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Forme libre 32">
                <a:extLst>
                  <a:ext uri="{FF2B5EF4-FFF2-40B4-BE49-F238E27FC236}">
                    <a16:creationId xmlns:a16="http://schemas.microsoft.com/office/drawing/2014/main" id="{2C0FD498-674D-AC41-9AEE-02881A0CA9BC}"/>
                  </a:ext>
                </a:extLst>
              </p:cNvPr>
              <p:cNvSpPr/>
              <p:nvPr/>
            </p:nvSpPr>
            <p:spPr>
              <a:xfrm rot="10800000">
                <a:off x="7964932" y="4578290"/>
                <a:ext cx="2135959" cy="415199"/>
              </a:xfrm>
              <a:custGeom>
                <a:avLst/>
                <a:gdLst>
                  <a:gd name="connsiteX0" fmla="*/ 0 w 2832847"/>
                  <a:gd name="connsiteY0" fmla="*/ 134471 h 152400"/>
                  <a:gd name="connsiteX1" fmla="*/ 1497106 w 2832847"/>
                  <a:gd name="connsiteY1" fmla="*/ 0 h 152400"/>
                  <a:gd name="connsiteX2" fmla="*/ 2832847 w 2832847"/>
                  <a:gd name="connsiteY2" fmla="*/ 152400 h 152400"/>
                  <a:gd name="connsiteX0" fmla="*/ 0 w 2832847"/>
                  <a:gd name="connsiteY0" fmla="*/ 143436 h 161365"/>
                  <a:gd name="connsiteX1" fmla="*/ 1425388 w 2832847"/>
                  <a:gd name="connsiteY1" fmla="*/ 0 h 161365"/>
                  <a:gd name="connsiteX2" fmla="*/ 2832847 w 2832847"/>
                  <a:gd name="connsiteY2" fmla="*/ 161365 h 161365"/>
                  <a:gd name="connsiteX0" fmla="*/ 0 w 2832847"/>
                  <a:gd name="connsiteY0" fmla="*/ 143502 h 161431"/>
                  <a:gd name="connsiteX1" fmla="*/ 1425388 w 2832847"/>
                  <a:gd name="connsiteY1" fmla="*/ 66 h 161431"/>
                  <a:gd name="connsiteX2" fmla="*/ 2832847 w 2832847"/>
                  <a:gd name="connsiteY2" fmla="*/ 161431 h 161431"/>
                  <a:gd name="connsiteX0" fmla="*/ 0 w 2832847"/>
                  <a:gd name="connsiteY0" fmla="*/ 242081 h 260010"/>
                  <a:gd name="connsiteX1" fmla="*/ 1416424 w 2832847"/>
                  <a:gd name="connsiteY1" fmla="*/ 33 h 260010"/>
                  <a:gd name="connsiteX2" fmla="*/ 2832847 w 2832847"/>
                  <a:gd name="connsiteY2" fmla="*/ 260010 h 260010"/>
                  <a:gd name="connsiteX0" fmla="*/ 0 w 2832847"/>
                  <a:gd name="connsiteY0" fmla="*/ 242100 h 260029"/>
                  <a:gd name="connsiteX1" fmla="*/ 1416424 w 2832847"/>
                  <a:gd name="connsiteY1" fmla="*/ 52 h 260029"/>
                  <a:gd name="connsiteX2" fmla="*/ 2832847 w 2832847"/>
                  <a:gd name="connsiteY2" fmla="*/ 260029 h 260029"/>
                  <a:gd name="connsiteX0" fmla="*/ 0 w 2832847"/>
                  <a:gd name="connsiteY0" fmla="*/ 242100 h 260029"/>
                  <a:gd name="connsiteX1" fmla="*/ 1416424 w 2832847"/>
                  <a:gd name="connsiteY1" fmla="*/ 52 h 260029"/>
                  <a:gd name="connsiteX2" fmla="*/ 2832847 w 2832847"/>
                  <a:gd name="connsiteY2" fmla="*/ 260029 h 260029"/>
                  <a:gd name="connsiteX0" fmla="*/ 0 w 2832847"/>
                  <a:gd name="connsiteY0" fmla="*/ 242100 h 260029"/>
                  <a:gd name="connsiteX1" fmla="*/ 1416424 w 2832847"/>
                  <a:gd name="connsiteY1" fmla="*/ 52 h 260029"/>
                  <a:gd name="connsiteX2" fmla="*/ 2832847 w 2832847"/>
                  <a:gd name="connsiteY2" fmla="*/ 260029 h 260029"/>
                  <a:gd name="connsiteX0" fmla="*/ 0 w 2832847"/>
                  <a:gd name="connsiteY0" fmla="*/ 242102 h 260031"/>
                  <a:gd name="connsiteX1" fmla="*/ 1416424 w 2832847"/>
                  <a:gd name="connsiteY1" fmla="*/ 54 h 260031"/>
                  <a:gd name="connsiteX2" fmla="*/ 2832847 w 2832847"/>
                  <a:gd name="connsiteY2" fmla="*/ 260031 h 260031"/>
                  <a:gd name="connsiteX0" fmla="*/ 0 w 2832847"/>
                  <a:gd name="connsiteY0" fmla="*/ 242102 h 260031"/>
                  <a:gd name="connsiteX1" fmla="*/ 1416424 w 2832847"/>
                  <a:gd name="connsiteY1" fmla="*/ 54 h 260031"/>
                  <a:gd name="connsiteX2" fmla="*/ 2832847 w 2832847"/>
                  <a:gd name="connsiteY2" fmla="*/ 260031 h 260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32847" h="260031">
                    <a:moveTo>
                      <a:pt x="0" y="242102"/>
                    </a:moveTo>
                    <a:cubicBezTo>
                      <a:pt x="418969" y="116958"/>
                      <a:pt x="756025" y="-2934"/>
                      <a:pt x="1416424" y="54"/>
                    </a:cubicBezTo>
                    <a:cubicBezTo>
                      <a:pt x="2076823" y="3042"/>
                      <a:pt x="2385402" y="97489"/>
                      <a:pt x="2832847" y="260031"/>
                    </a:cubicBezTo>
                  </a:path>
                </a:pathLst>
              </a:custGeom>
              <a:noFill/>
              <a:ln w="19050" cap="rnd">
                <a:solidFill>
                  <a:schemeClr val="accent4"/>
                </a:solidFill>
                <a:prstDash val="sysDot"/>
                <a:head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468128" y="4635664"/>
              <a:ext cx="6334093" cy="1587472"/>
              <a:chOff x="468128" y="4635664"/>
              <a:chExt cx="6334093" cy="1587472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128" y="4635664"/>
                <a:ext cx="1630489" cy="1437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6531" y="4701549"/>
                <a:ext cx="2702701" cy="1500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0762" y="4680087"/>
                <a:ext cx="2221459" cy="1543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061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521074" y="1732990"/>
            <a:ext cx="11187952" cy="4169025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</a:pP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La phase de détection permet 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</a:rPr>
              <a:t>d’apprécier les besoins d’accompagnement en </a:t>
            </a: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santé</a:t>
            </a:r>
            <a:b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fr-FR" sz="2000" dirty="0">
                <a:solidFill>
                  <a:schemeClr val="accent4">
                    <a:lumMod val="75000"/>
                  </a:schemeClr>
                </a:solidFill>
              </a:rPr>
              <a:t>droits, soins, prévention) des personnes.</a:t>
            </a:r>
          </a:p>
          <a:p>
            <a:pPr algn="just">
              <a:buClr>
                <a:schemeClr val="tx1"/>
              </a:buClr>
            </a:pPr>
            <a:endParaRPr lang="fr-FR" sz="1600" b="1" dirty="0" smtClean="0">
              <a:solidFill>
                <a:schemeClr val="tx1"/>
              </a:solidFill>
            </a:endParaRPr>
          </a:p>
          <a:p>
            <a:pPr algn="just">
              <a:buClr>
                <a:schemeClr val="tx1"/>
              </a:buClr>
            </a:pPr>
            <a:r>
              <a:rPr lang="fr-FR" sz="1600" b="1" dirty="0" smtClean="0">
                <a:solidFill>
                  <a:schemeClr val="tx1"/>
                </a:solidFill>
              </a:rPr>
              <a:t>Afin de détecter une situation qui nécessiterait un accompagnement, il suffit d’engager la discussion autour des questions suivantes :</a:t>
            </a:r>
          </a:p>
          <a:p>
            <a:pPr marL="828675" lvl="1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"/>
            </a:pPr>
            <a:r>
              <a:rPr lang="fr-FR" b="0" dirty="0"/>
              <a:t>P</a:t>
            </a:r>
            <a:r>
              <a:rPr lang="fr-FR" b="0" dirty="0" smtClean="0"/>
              <a:t>ossédez-vous une carte Vitale ?</a:t>
            </a:r>
          </a:p>
          <a:p>
            <a:pPr marL="828675" lvl="1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"/>
            </a:pPr>
            <a:r>
              <a:rPr lang="fr-FR" b="0" dirty="0" smtClean="0"/>
              <a:t>Avez-vous </a:t>
            </a:r>
            <a:r>
              <a:rPr lang="fr-FR" b="0" dirty="0"/>
              <a:t>un médecin traitant </a:t>
            </a:r>
            <a:r>
              <a:rPr lang="fr-FR" b="0" dirty="0" smtClean="0"/>
              <a:t>?</a:t>
            </a:r>
            <a:endParaRPr lang="fr-FR" b="0" dirty="0"/>
          </a:p>
          <a:p>
            <a:pPr marL="828675" lvl="1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"/>
            </a:pPr>
            <a:r>
              <a:rPr lang="fr-FR" b="0" dirty="0" smtClean="0"/>
              <a:t>Avez-vous </a:t>
            </a:r>
            <a:r>
              <a:rPr lang="fr-FR" b="0" dirty="0"/>
              <a:t>une complémentaire santé (mutuelle) ?</a:t>
            </a:r>
          </a:p>
          <a:p>
            <a:pPr marL="828675" lvl="1" indent="-2857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"/>
            </a:pPr>
            <a:r>
              <a:rPr lang="fr-FR" b="0" dirty="0" smtClean="0"/>
              <a:t>De </a:t>
            </a:r>
            <a:r>
              <a:rPr lang="fr-FR" b="0" dirty="0"/>
              <a:t>quand date votre dernière visite chez un professionnel de santé ?</a:t>
            </a:r>
          </a:p>
          <a:p>
            <a:pPr marL="171450" indent="-171450" algn="just">
              <a:buClr>
                <a:schemeClr val="tx1"/>
              </a:buClr>
              <a:buFont typeface="Police système Courant"/>
              <a:buChar char="&gt;"/>
            </a:pPr>
            <a:endParaRPr lang="fr-FR" sz="1600" dirty="0">
              <a:solidFill>
                <a:srgbClr val="002060"/>
              </a:solidFill>
            </a:endParaRPr>
          </a:p>
          <a:p>
            <a:pPr algn="just"/>
            <a:endParaRPr lang="fr-FR" sz="1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Repérer et orienter </a:t>
            </a:r>
            <a:r>
              <a:rPr lang="fr-FR" dirty="0" smtClean="0"/>
              <a:t>vers </a:t>
            </a:r>
            <a:r>
              <a:rPr lang="fr-FR" dirty="0"/>
              <a:t>la mission accompagnement santé</a:t>
            </a:r>
          </a:p>
        </p:txBody>
      </p:sp>
    </p:spTree>
    <p:extLst>
      <p:ext uri="{BB962C8B-B14F-4D97-AF65-F5344CB8AC3E}">
        <p14:creationId xmlns:p14="http://schemas.microsoft.com/office/powerpoint/2010/main" val="7311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937A32-9431-4243-B22E-282F7A19081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A84EA64-0F84-0941-B3B0-25EA8189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04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483834-EFCD-8F42-A0D9-DA01BF0B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sz="4000" dirty="0"/>
              <a:t>Les outils </a:t>
            </a:r>
            <a:r>
              <a:rPr lang="fr-FR" sz="4000" dirty="0" smtClean="0"/>
              <a:t>: </a:t>
            </a:r>
            <a:endParaRPr lang="fr-FR" sz="4000" dirty="0"/>
          </a:p>
          <a:p>
            <a:r>
              <a:rPr lang="fr-FR" sz="3200" b="0" dirty="0" smtClean="0"/>
              <a:t>repérer </a:t>
            </a:r>
            <a:r>
              <a:rPr lang="fr-FR" sz="3200" b="0" dirty="0"/>
              <a:t>et</a:t>
            </a:r>
            <a:r>
              <a:rPr lang="fr-FR" sz="3200" b="0" dirty="0">
                <a:solidFill>
                  <a:srgbClr val="FF0000"/>
                </a:solidFill>
              </a:rPr>
              <a:t> </a:t>
            </a:r>
            <a:r>
              <a:rPr lang="fr-FR" sz="3200" b="0" dirty="0" smtClean="0"/>
              <a:t>orienter</a:t>
            </a:r>
            <a:endParaRPr lang="fr-FR" sz="3200" b="0" strike="sngStrike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98230CE-7070-A646-A3B9-80E4C699503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9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outils – </a:t>
            </a:r>
            <a:r>
              <a:rPr lang="fr-FR" dirty="0" smtClean="0"/>
              <a:t>repérage de la fragilité</a:t>
            </a:r>
            <a:endParaRPr lang="fr-FR" strike="sngStrike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718287"/>
              </p:ext>
            </p:extLst>
          </p:nvPr>
        </p:nvGraphicFramePr>
        <p:xfrm>
          <a:off x="471805" y="1769244"/>
          <a:ext cx="11205845" cy="412189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42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9235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La situation administrative</a:t>
                      </a:r>
                      <a:endParaRPr lang="fr-FR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1440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A05EB5">
                            <a:lumMod val="60000"/>
                            <a:lumOff val="40000"/>
                          </a:srgbClr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419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Absence de carte vitale</a:t>
                      </a:r>
                    </a:p>
                    <a:p>
                      <a:pPr marL="0" marR="0" lvl="1" indent="1440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A05EB5">
                            <a:lumMod val="60000"/>
                            <a:lumOff val="40000"/>
                          </a:srgbClr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419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Absence d’organisme complémentaire / mutuelle</a:t>
                      </a:r>
                    </a:p>
                    <a:p>
                      <a:pPr marL="0" marR="0" lvl="1" indent="1440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A05EB5">
                            <a:lumMod val="60000"/>
                            <a:lumOff val="40000"/>
                          </a:srgbClr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419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Absence de médecin traitant</a:t>
                      </a:r>
                    </a:p>
                    <a:p>
                      <a:pPr marL="0" marR="0" lvl="1" indent="1440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A05EB5">
                            <a:lumMod val="60000"/>
                            <a:lumOff val="40000"/>
                          </a:srgbClr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C419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Complexité des démarches /méconnaissance du parcours de soins et des droits et dispositifs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419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23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Clr>
                          <a:srgbClr val="007FAD"/>
                        </a:buClr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observant les signes de fragilités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1440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A05EB5">
                            <a:lumMod val="60000"/>
                            <a:lumOff val="40000"/>
                          </a:srgbClr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419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Absence de maîtrise de la langue française, fragilité économique, potentielle situation de handicap</a:t>
                      </a:r>
                    </a:p>
                    <a:p>
                      <a:pPr marL="0" marR="0" lvl="1" indent="1440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A05EB5">
                            <a:lumMod val="60000"/>
                            <a:lumOff val="40000"/>
                          </a:srgbClr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419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Difficulté avec les démarches numériques</a:t>
                      </a:r>
                    </a:p>
                    <a:p>
                      <a:pPr marL="0" marR="0" lvl="1" indent="1440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A05EB5">
                            <a:lumMod val="60000"/>
                            <a:lumOff val="40000"/>
                          </a:srgbClr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419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Attitude de retrait (réponse par oui ou par non) ou de colère exprimée ou intériorisée</a:t>
                      </a:r>
                    </a:p>
                    <a:p>
                      <a:pPr marL="0" marR="0" lvl="1" indent="1440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A05EB5">
                            <a:lumMod val="60000"/>
                            <a:lumOff val="40000"/>
                          </a:srgbClr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C419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Langage non verbal (main devant la bouche, lunettes cassées, difficultés d’audition)</a:t>
                      </a: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419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931">
                <a:tc>
                  <a:txBody>
                    <a:bodyPr/>
                    <a:lstStyle/>
                    <a:p>
                      <a:pPr algn="l"/>
                      <a:r>
                        <a:rPr lang="fr-FR" alt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situation</a:t>
                      </a:r>
                      <a:r>
                        <a:rPr lang="fr-FR" altLang="fr-FR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d’i</a:t>
                      </a:r>
                      <a:r>
                        <a:rPr lang="fr-FR" altLang="fr-FR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1440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A05EB5">
                            <a:lumMod val="60000"/>
                            <a:lumOff val="40000"/>
                          </a:srgbClr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C419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Problème de mobilité </a:t>
                      </a:r>
                    </a:p>
                    <a:p>
                      <a:pPr marL="0" marR="0" lvl="1" indent="1440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A05EB5">
                            <a:lumMod val="60000"/>
                            <a:lumOff val="40000"/>
                          </a:srgbClr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C419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Incapacité à s’appuyer sur l’aide de proches du fait de l’isolement ou d’un entourage de personnes vivant dans la précarité ou en situation d’emploi instable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9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 rapport aux soins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1440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A05EB5">
                            <a:lumMod val="60000"/>
                            <a:lumOff val="40000"/>
                          </a:srgbClr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Absence de consultation ou examen médical récent</a:t>
                      </a:r>
                    </a:p>
                    <a:p>
                      <a:pPr marL="0" marR="0" lvl="1" indent="1440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A05EB5">
                            <a:lumMod val="60000"/>
                            <a:lumOff val="40000"/>
                          </a:srgbClr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C419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Peur des résultats</a:t>
                      </a:r>
                    </a:p>
                    <a:p>
                      <a:pPr marL="0" marR="0" lvl="1" indent="1440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A05EB5">
                            <a:lumMod val="60000"/>
                            <a:lumOff val="40000"/>
                          </a:srgbClr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C419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Difficulté à adopter les bons comportements pour préserver leur santé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43" y="331998"/>
            <a:ext cx="1630489" cy="143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8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506027" y="1769244"/>
            <a:ext cx="11071979" cy="376666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Si, au 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cours de 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la conversation, vous détectez une difficulté d’accès aux droits et/ou aux soins  et que vous évaluez qu’il faut orienter la personne vers la Mission Accompagnement Santé</a:t>
            </a:r>
            <a:r>
              <a:rPr lang="fr-FR" sz="2400" dirty="0">
                <a:solidFill>
                  <a:schemeClr val="accent2"/>
                </a:solidFill>
                <a:latin typeface="Corbel" panose="020B0503020204020204" pitchFamily="34" charset="0"/>
              </a:rPr>
              <a:t>.</a:t>
            </a:r>
            <a:endParaRPr lang="fr-FR" sz="1400" i="1" dirty="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outils </a:t>
            </a:r>
            <a:r>
              <a:rPr lang="fr-FR" dirty="0"/>
              <a:t>– </a:t>
            </a:r>
            <a:r>
              <a:rPr lang="fr-FR" dirty="0" smtClean="0"/>
              <a:t>quelques exemples de formulation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43" y="331998"/>
            <a:ext cx="1630489" cy="143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4095857678"/>
              </p:ext>
            </p:extLst>
          </p:nvPr>
        </p:nvGraphicFramePr>
        <p:xfrm>
          <a:off x="595141" y="2645545"/>
          <a:ext cx="10874808" cy="3941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0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outils </a:t>
            </a:r>
            <a:r>
              <a:rPr lang="fr-FR" dirty="0"/>
              <a:t>– quelques exemples de formulation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43" y="331998"/>
            <a:ext cx="1630489" cy="143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311317210"/>
              </p:ext>
            </p:extLst>
          </p:nvPr>
        </p:nvGraphicFramePr>
        <p:xfrm>
          <a:off x="559630" y="2086252"/>
          <a:ext cx="10874808" cy="3941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17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outils – quelques exemples de formulation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880874"/>
              </p:ext>
            </p:extLst>
          </p:nvPr>
        </p:nvGraphicFramePr>
        <p:xfrm>
          <a:off x="621435" y="1855432"/>
          <a:ext cx="10955046" cy="30986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6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7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dirty="0" smtClean="0">
                          <a:solidFill>
                            <a:schemeClr val="bg1"/>
                          </a:solidFill>
                          <a:latin typeface="+mn-lt"/>
                        </a:rPr>
                        <a:t>Privilégiez la phrase suivante</a:t>
                      </a:r>
                      <a:endParaRPr kumimoji="0" lang="fr-FR" sz="18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 lieu de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0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« Vous n’avez pas renouvelé votre couverture complémentaire.</a:t>
                      </a:r>
                      <a:r>
                        <a:rPr lang="fr-FR" sz="180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Que s’est-il passé ? »</a:t>
                      </a:r>
                      <a:endParaRPr kumimoji="0" lang="fr-FR" sz="18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 Pour quel motif ? » </a:t>
                      </a:r>
                    </a:p>
                    <a:p>
                      <a:pPr algn="ctr"/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 Pour quelle raison ?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030">
                <a:tc>
                  <a:txBody>
                    <a:bodyPr/>
                    <a:lstStyle/>
                    <a:p>
                      <a:pPr algn="ctr"/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 Rassurez-vous » ou « Soyez tranquille 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 Ne vous inquiétez pas »</a:t>
                      </a:r>
                    </a:p>
                    <a:p>
                      <a:pPr algn="ctr"/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 Il n’y a pas de souci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 De mon côté, je vais transmettre ce document à votre caisse</a:t>
                      </a: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d’Assurance Maladie</a:t>
                      </a: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qui vous recontactera…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 Je vais faire un signalement (Mission accompagnement santé) 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 Est-ce que j’ai été assez claire ? » ou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 Je récapitule pour être sûre que l’on s’est bien</a:t>
                      </a:r>
                      <a:r>
                        <a:rPr lang="fr-FR" sz="18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compris(es)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 Est-ce que vous comprenez ? 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 Vous comprenez ?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612559" y="5267480"/>
            <a:ext cx="9117229" cy="114521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Préférez 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le mot « 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droit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 </a:t>
            </a: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</a:rPr>
              <a:t>» et indiquez la temporalité de la situation de vie</a:t>
            </a:r>
            <a:endParaRPr lang="fr-FR" sz="18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« </a:t>
            </a:r>
            <a:r>
              <a:rPr lang="fr-FR" sz="1800" dirty="0">
                <a:solidFill>
                  <a:schemeClr val="tx1"/>
                </a:solidFill>
              </a:rPr>
              <a:t>C’est un droit qui peut vous aider à passer cette période transitoire.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 »</a:t>
            </a:r>
          </a:p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fr-FR" sz="1800" dirty="0">
                <a:solidFill>
                  <a:schemeClr val="tx1"/>
                </a:solidFill>
              </a:rPr>
              <a:t> </a:t>
            </a:r>
            <a:r>
              <a:rPr lang="fr-FR" sz="1800" dirty="0" smtClean="0">
                <a:solidFill>
                  <a:schemeClr val="tx1"/>
                </a:solidFill>
              </a:rPr>
              <a:t>Cet </a:t>
            </a:r>
            <a:r>
              <a:rPr lang="fr-FR" sz="1800" smtClean="0">
                <a:solidFill>
                  <a:schemeClr val="tx1"/>
                </a:solidFill>
              </a:rPr>
              <a:t>accompagnement  peut </a:t>
            </a:r>
            <a:r>
              <a:rPr lang="fr-FR" sz="1800" dirty="0" smtClean="0">
                <a:solidFill>
                  <a:schemeClr val="tx1"/>
                </a:solidFill>
              </a:rPr>
              <a:t>apporter des solutions pour faire face à </a:t>
            </a:r>
            <a:r>
              <a:rPr lang="fr-FR" sz="1800" dirty="0">
                <a:solidFill>
                  <a:schemeClr val="tx1"/>
                </a:solidFill>
              </a:rPr>
              <a:t>des difficultés à certains moments de la vie. 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»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43" y="331998"/>
            <a:ext cx="1630489" cy="143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3" t="30108" r="50000" b="33128"/>
          <a:stretch/>
        </p:blipFill>
        <p:spPr bwMode="auto">
          <a:xfrm>
            <a:off x="4012707" y="1882065"/>
            <a:ext cx="338408" cy="33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844" r="11703" b="33392"/>
          <a:stretch/>
        </p:blipFill>
        <p:spPr bwMode="auto">
          <a:xfrm>
            <a:off x="8550677" y="1874667"/>
            <a:ext cx="338408" cy="33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30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32BA4EA-28CD-7643-A7B8-8B08AB2EC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89" y="541795"/>
            <a:ext cx="11186809" cy="5272391"/>
          </a:xfrm>
          <a:solidFill>
            <a:schemeClr val="accent4"/>
          </a:solidFill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A84EA64-0F84-0941-B3B0-25EA8189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483834-EFCD-8F42-A0D9-DA01BF0B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95322" y="1808727"/>
            <a:ext cx="4140000" cy="360000"/>
          </a:xfrm>
        </p:spPr>
        <p:txBody>
          <a:bodyPr/>
          <a:lstStyle/>
          <a:p>
            <a:r>
              <a:rPr lang="fr-FR" sz="1500" dirty="0"/>
              <a:t>Contexte et enjeux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17DA696-B37C-694F-9536-D199B3D19DD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210622" y="2522181"/>
            <a:ext cx="1080000" cy="552732"/>
          </a:xfrm>
        </p:spPr>
        <p:txBody>
          <a:bodyPr/>
          <a:lstStyle/>
          <a:p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94" name="Espace réservé du texte 93">
            <a:extLst>
              <a:ext uri="{FF2B5EF4-FFF2-40B4-BE49-F238E27FC236}">
                <a16:creationId xmlns:a16="http://schemas.microsoft.com/office/drawing/2014/main" id="{8DDF6985-6B14-8C41-9423-A208CDA249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7196" y="3076271"/>
            <a:ext cx="4250507" cy="552732"/>
          </a:xfrm>
        </p:spPr>
        <p:txBody>
          <a:bodyPr/>
          <a:lstStyle/>
          <a:p>
            <a:r>
              <a:rPr lang="fr-FR" sz="1500" dirty="0"/>
              <a:t>la Mission accompagnement </a:t>
            </a:r>
            <a:r>
              <a:rPr lang="fr-FR" sz="1500" dirty="0" smtClean="0"/>
              <a:t>santé</a:t>
            </a:r>
            <a:endParaRPr lang="fr-FR" sz="150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D931A4B-768C-4349-B713-7186FD59113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198747" y="3562815"/>
            <a:ext cx="1080000" cy="552732"/>
          </a:xfrm>
        </p:spPr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95" name="Espace réservé du texte 94">
            <a:extLst>
              <a:ext uri="{FF2B5EF4-FFF2-40B4-BE49-F238E27FC236}">
                <a16:creationId xmlns:a16="http://schemas.microsoft.com/office/drawing/2014/main" id="{8AA032FB-BC62-0744-AE47-C9CFEEA190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95322" y="4116905"/>
            <a:ext cx="3903683" cy="543872"/>
          </a:xfrm>
        </p:spPr>
        <p:txBody>
          <a:bodyPr/>
          <a:lstStyle/>
          <a:p>
            <a:r>
              <a:rPr lang="fr-FR" sz="1500" dirty="0" smtClean="0"/>
              <a:t>Notre collaboration</a:t>
            </a:r>
            <a:endParaRPr lang="fr-FR" sz="1200" b="0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B0985FC-13B4-8548-9BC1-ACEFC014AA74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fr-FR" dirty="0"/>
              <a:t>04</a:t>
            </a:r>
          </a:p>
        </p:txBody>
      </p:sp>
      <p:sp>
        <p:nvSpPr>
          <p:cNvPr id="97" name="Espace réservé du texte 96">
            <a:extLst>
              <a:ext uri="{FF2B5EF4-FFF2-40B4-BE49-F238E27FC236}">
                <a16:creationId xmlns:a16="http://schemas.microsoft.com/office/drawing/2014/main" id="{949B0649-3567-2B40-B73F-49BA3F71D2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50935" y="1808727"/>
            <a:ext cx="4140000" cy="360000"/>
          </a:xfrm>
        </p:spPr>
        <p:txBody>
          <a:bodyPr/>
          <a:lstStyle/>
          <a:p>
            <a:r>
              <a:rPr lang="fr-FR" sz="1500" dirty="0"/>
              <a:t>Les outils </a:t>
            </a:r>
            <a:r>
              <a:rPr lang="fr-FR" sz="1500" dirty="0" smtClean="0"/>
              <a:t>: </a:t>
            </a:r>
          </a:p>
          <a:p>
            <a:r>
              <a:rPr lang="fr-FR" sz="1200" b="0" dirty="0"/>
              <a:t>repérer et </a:t>
            </a:r>
            <a:r>
              <a:rPr lang="fr-FR" sz="1200" b="0" dirty="0" smtClean="0"/>
              <a:t>orienter</a:t>
            </a:r>
            <a:endParaRPr lang="fr-FR" sz="1200" b="0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70B3CE78-AB27-BD42-BFEC-F3922C94DF69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7509536" y="2513943"/>
            <a:ext cx="1080000" cy="552732"/>
          </a:xfrm>
        </p:spPr>
        <p:txBody>
          <a:bodyPr/>
          <a:lstStyle/>
          <a:p>
            <a:r>
              <a:rPr lang="fr-FR" dirty="0" smtClean="0"/>
              <a:t>05</a:t>
            </a:r>
            <a:endParaRPr lang="fr-FR" dirty="0"/>
          </a:p>
        </p:txBody>
      </p:sp>
      <p:sp>
        <p:nvSpPr>
          <p:cNvPr id="99" name="Espace réservé du texte 98">
            <a:extLst>
              <a:ext uri="{FF2B5EF4-FFF2-40B4-BE49-F238E27FC236}">
                <a16:creationId xmlns:a16="http://schemas.microsoft.com/office/drawing/2014/main" id="{54615101-29AB-7C44-9601-815506E87F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97146" y="3076998"/>
            <a:ext cx="4140000" cy="360000"/>
          </a:xfrm>
        </p:spPr>
        <p:txBody>
          <a:bodyPr/>
          <a:lstStyle/>
          <a:p>
            <a:r>
              <a:rPr lang="fr-FR" sz="1500" dirty="0"/>
              <a:t>Des exemples d’accompagnement</a:t>
            </a:r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1A346C99-759C-4072-8215-1072EAF9FA7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056B3022-10E8-47C7-B665-97296D3B8B2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7" name="Espace réservé du texte 66">
            <a:extLst>
              <a:ext uri="{FF2B5EF4-FFF2-40B4-BE49-F238E27FC236}">
                <a16:creationId xmlns:a16="http://schemas.microsoft.com/office/drawing/2014/main" id="{573CB9AC-8964-4CC3-B219-2D03268D1A3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150567" y="3828962"/>
            <a:ext cx="21600" cy="637200"/>
          </a:xfrm>
        </p:spPr>
        <p:txBody>
          <a:bodyPr/>
          <a:lstStyle/>
          <a:p>
            <a:endParaRPr lang="fr-FR"/>
          </a:p>
        </p:txBody>
      </p:sp>
      <p:sp>
        <p:nvSpPr>
          <p:cNvPr id="69" name="Espace réservé du texte 68">
            <a:extLst>
              <a:ext uri="{FF2B5EF4-FFF2-40B4-BE49-F238E27FC236}">
                <a16:creationId xmlns:a16="http://schemas.microsoft.com/office/drawing/2014/main" id="{A28DD507-4B47-426C-B3FC-E04D5D750A2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1" name="Espace réservé du texte 70">
            <a:extLst>
              <a:ext uri="{FF2B5EF4-FFF2-40B4-BE49-F238E27FC236}">
                <a16:creationId xmlns:a16="http://schemas.microsoft.com/office/drawing/2014/main" id="{0B7E03AC-0961-4E1A-A19E-3114D0092C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503537" y="2699408"/>
            <a:ext cx="21600" cy="63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55F4AC-71AE-47B6-B9D2-666BC425C63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9" name="Espace réservé du texte 70">
            <a:extLst>
              <a:ext uri="{FF2B5EF4-FFF2-40B4-BE49-F238E27FC236}">
                <a16:creationId xmlns:a16="http://schemas.microsoft.com/office/drawing/2014/main" id="{0B7E03AC-0961-4E1A-A19E-3114D0092C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536016" y="3811179"/>
            <a:ext cx="21600" cy="63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70B3CE78-AB27-BD42-BFEC-F3922C94DF69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7571995" y="3618219"/>
            <a:ext cx="1080000" cy="552732"/>
          </a:xfrm>
        </p:spPr>
        <p:txBody>
          <a:bodyPr/>
          <a:lstStyle/>
          <a:p>
            <a:r>
              <a:rPr lang="fr-FR" dirty="0" smtClean="0"/>
              <a:t>06</a:t>
            </a:r>
            <a:endParaRPr lang="fr-FR" dirty="0"/>
          </a:p>
        </p:txBody>
      </p:sp>
      <p:sp>
        <p:nvSpPr>
          <p:cNvPr id="23" name="Espace réservé du texte 98">
            <a:extLst>
              <a:ext uri="{FF2B5EF4-FFF2-40B4-BE49-F238E27FC236}">
                <a16:creationId xmlns:a16="http://schemas.microsoft.com/office/drawing/2014/main" id="{54615101-29AB-7C44-9601-815506E87F2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604575" y="4173779"/>
            <a:ext cx="4140000" cy="360000"/>
          </a:xfrm>
        </p:spPr>
        <p:txBody>
          <a:bodyPr/>
          <a:lstStyle/>
          <a:p>
            <a:r>
              <a:rPr lang="fr-FR" sz="1500" dirty="0" smtClean="0"/>
              <a:t>Les résultats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9180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C6B95B-488A-F344-A63A-C7B6345993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5E214E0-C063-3346-A88A-64E44FAA3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outils </a:t>
            </a:r>
            <a:r>
              <a:rPr lang="fr-FR" dirty="0" smtClean="0"/>
              <a:t>– Formulaire de saisine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D249F04-DB64-D349-8E81-EF5E35F9A1AA}"/>
              </a:ext>
            </a:extLst>
          </p:cNvPr>
          <p:cNvSpPr txBox="1"/>
          <p:nvPr/>
        </p:nvSpPr>
        <p:spPr>
          <a:xfrm>
            <a:off x="555678" y="1782724"/>
            <a:ext cx="70690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>
              <a:spcAft>
                <a:spcPts val="600"/>
              </a:spcAft>
            </a:pPr>
            <a:r>
              <a:rPr lang="fr-FR" sz="1600" dirty="0">
                <a:solidFill>
                  <a:schemeClr val="accent4"/>
                </a:solidFill>
              </a:rPr>
              <a:t>Au recto : </a:t>
            </a:r>
          </a:p>
          <a:p>
            <a:pPr marL="85725" lvl="1">
              <a:spcAft>
                <a:spcPts val="600"/>
              </a:spcAft>
            </a:pPr>
            <a:endParaRPr lang="fr-FR" sz="1200" dirty="0">
              <a:solidFill>
                <a:schemeClr val="accent4"/>
              </a:solidFill>
            </a:endParaRPr>
          </a:p>
          <a:p>
            <a:pPr marL="225425" lvl="2" indent="-136525">
              <a:spcAft>
                <a:spcPts val="200"/>
              </a:spcAft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b="1" dirty="0"/>
              <a:t>La modalité de détection : </a:t>
            </a:r>
            <a:r>
              <a:rPr lang="fr-FR" sz="1400" dirty="0"/>
              <a:t>en face à face ou par </a:t>
            </a:r>
            <a:r>
              <a:rPr lang="fr-FR" sz="1400" dirty="0" smtClean="0"/>
              <a:t>téléphone</a:t>
            </a:r>
          </a:p>
          <a:p>
            <a:pPr marL="225425" lvl="2" indent="-136525">
              <a:spcAft>
                <a:spcPts val="200"/>
              </a:spcAft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25425" lvl="2" indent="-136525">
              <a:spcAft>
                <a:spcPts val="200"/>
              </a:spcAft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b="1" dirty="0"/>
              <a:t>Précision de l’objet de l’accompagnement </a:t>
            </a:r>
            <a:r>
              <a:rPr lang="fr-FR" sz="1400" dirty="0"/>
              <a:t>demandé : </a:t>
            </a:r>
          </a:p>
          <a:p>
            <a:pPr marL="403225" lvl="1" indent="-177800">
              <a:buFont typeface="Calibri" panose="020F0502020204030204" pitchFamily="34" charset="0"/>
              <a:buChar char="‐"/>
            </a:pPr>
            <a:r>
              <a:rPr lang="fr-FR" sz="1400" dirty="0">
                <a:solidFill>
                  <a:schemeClr val="accent4"/>
                </a:solidFill>
              </a:rPr>
              <a:t>difficultés d’accès aux droits</a:t>
            </a:r>
          </a:p>
          <a:p>
            <a:pPr marL="403225" lvl="1" indent="-177800">
              <a:buFont typeface="Calibri" panose="020F0502020204030204" pitchFamily="34" charset="0"/>
              <a:buChar char="‐"/>
            </a:pPr>
            <a:r>
              <a:rPr lang="fr-FR" sz="1400" dirty="0">
                <a:solidFill>
                  <a:schemeClr val="accent4"/>
                </a:solidFill>
              </a:rPr>
              <a:t>renoncement ou difficultés d’accès à des soins</a:t>
            </a:r>
          </a:p>
          <a:p>
            <a:pPr marL="403225" lvl="1" indent="-177800">
              <a:buFont typeface="Calibri" panose="020F0502020204030204" pitchFamily="34" charset="0"/>
              <a:buChar char="‐"/>
            </a:pPr>
            <a:r>
              <a:rPr lang="fr-FR" sz="1400" dirty="0">
                <a:solidFill>
                  <a:schemeClr val="accent4"/>
                </a:solidFill>
              </a:rPr>
              <a:t>renoncements ou difficultés d’accès à des soins liés à un handicap</a:t>
            </a:r>
          </a:p>
          <a:p>
            <a:pPr marL="403225" lvl="1" indent="-177800">
              <a:buFont typeface="Calibri" panose="020F0502020204030204" pitchFamily="34" charset="0"/>
              <a:buChar char="‐"/>
            </a:pPr>
            <a:r>
              <a:rPr lang="fr-FR" sz="1400" dirty="0">
                <a:solidFill>
                  <a:schemeClr val="accent4"/>
                </a:solidFill>
              </a:rPr>
              <a:t>fragilité face au numérique</a:t>
            </a:r>
          </a:p>
          <a:p>
            <a:pPr marL="403225" lvl="1" indent="-177800">
              <a:buFont typeface="Calibri" panose="020F0502020204030204" pitchFamily="34" charset="0"/>
              <a:buChar char="‐"/>
            </a:pPr>
            <a:r>
              <a:rPr lang="fr-FR" sz="1400" dirty="0">
                <a:solidFill>
                  <a:schemeClr val="accent4"/>
                </a:solidFill>
              </a:rPr>
              <a:t>Situation sociale complexe =&gt; </a:t>
            </a:r>
            <a:r>
              <a:rPr lang="fr-FR" sz="1400" i="1" dirty="0">
                <a:solidFill>
                  <a:schemeClr val="accent4"/>
                </a:solidFill>
              </a:rPr>
              <a:t>Cette situation justifie une orientation directe vers le service social de </a:t>
            </a:r>
            <a:r>
              <a:rPr lang="fr-FR" sz="1400" i="1" dirty="0" smtClean="0">
                <a:solidFill>
                  <a:schemeClr val="accent4"/>
                </a:solidFill>
              </a:rPr>
              <a:t>l’Assurance Maladie</a:t>
            </a:r>
          </a:p>
          <a:p>
            <a:pPr marL="403225" lvl="1" indent="-177800">
              <a:buFont typeface="Calibri" panose="020F0502020204030204" pitchFamily="34" charset="0"/>
              <a:buChar char="‐"/>
            </a:pPr>
            <a:endParaRPr lang="fr-FR" sz="1400" i="1" dirty="0">
              <a:solidFill>
                <a:schemeClr val="accent4"/>
              </a:solidFill>
            </a:endParaRPr>
          </a:p>
          <a:p>
            <a:pPr marL="225425" indent="-139700">
              <a:spcAft>
                <a:spcPts val="200"/>
              </a:spcAft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Les </a:t>
            </a:r>
            <a:r>
              <a:rPr lang="fr-FR" sz="1400" b="1" dirty="0"/>
              <a:t>coordonnées de l’assuré : </a:t>
            </a:r>
            <a:r>
              <a:rPr lang="fr-FR" sz="1400" dirty="0"/>
              <a:t>n</a:t>
            </a:r>
            <a:r>
              <a:rPr lang="fr-FR" sz="1400" dirty="0" smtClean="0"/>
              <a:t>om</a:t>
            </a:r>
            <a:r>
              <a:rPr lang="fr-FR" sz="1400" dirty="0"/>
              <a:t>, </a:t>
            </a:r>
            <a:r>
              <a:rPr lang="fr-FR" sz="1400" dirty="0" smtClean="0"/>
              <a:t>prénom</a:t>
            </a:r>
            <a:r>
              <a:rPr lang="fr-FR" sz="1400" dirty="0"/>
              <a:t>, date de naissance, </a:t>
            </a:r>
            <a:r>
              <a:rPr lang="fr-FR" sz="1400" dirty="0" smtClean="0"/>
              <a:t>téléphone</a:t>
            </a:r>
            <a:r>
              <a:rPr lang="fr-FR" sz="1400" dirty="0"/>
              <a:t>, mail </a:t>
            </a:r>
            <a:endParaRPr lang="fr-FR" sz="1400" dirty="0" smtClean="0"/>
          </a:p>
          <a:p>
            <a:pPr marL="225425" indent="-139700">
              <a:spcAft>
                <a:spcPts val="200"/>
              </a:spcAft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25425" indent="-139700">
              <a:spcAft>
                <a:spcPts val="200"/>
              </a:spcAft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dirty="0"/>
              <a:t>Les </a:t>
            </a:r>
            <a:r>
              <a:rPr lang="fr-FR" sz="1400" b="1" dirty="0"/>
              <a:t>coordonnées du détecteur </a:t>
            </a:r>
            <a:r>
              <a:rPr lang="fr-FR" sz="1400" dirty="0"/>
              <a:t>et l’indication des </a:t>
            </a:r>
            <a:r>
              <a:rPr lang="fr-FR" sz="1400" b="1" dirty="0"/>
              <a:t>premières démarches</a:t>
            </a:r>
            <a:r>
              <a:rPr lang="fr-FR" sz="1400" dirty="0"/>
              <a:t> effectuées par celui-ci</a:t>
            </a:r>
          </a:p>
          <a:p>
            <a:endParaRPr lang="fr-FR" sz="1200" dirty="0">
              <a:solidFill>
                <a:schemeClr val="accent4"/>
              </a:solidFill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D8D18FFE-A695-2D4D-8666-F067A2275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4390" y1="10922" x2="34390" y2="10922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3053" y="5999527"/>
            <a:ext cx="215346" cy="2163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A026E1-2963-BA44-9CF2-DA62DC7C0F94}"/>
              </a:ext>
            </a:extLst>
          </p:cNvPr>
          <p:cNvSpPr/>
          <p:nvPr/>
        </p:nvSpPr>
        <p:spPr>
          <a:xfrm>
            <a:off x="689518" y="1782724"/>
            <a:ext cx="6778081" cy="322010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812" y="321041"/>
            <a:ext cx="2702701" cy="150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8443" y="1782724"/>
            <a:ext cx="3421741" cy="490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C6B95B-488A-F344-A63A-C7B6345993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5E214E0-C063-3346-A88A-64E44FAA3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outils </a:t>
            </a:r>
            <a:r>
              <a:rPr lang="fr-FR" dirty="0" smtClean="0"/>
              <a:t>– Formulaire de saisine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D249F04-DB64-D349-8E81-EF5E35F9A1AA}"/>
              </a:ext>
            </a:extLst>
          </p:cNvPr>
          <p:cNvSpPr txBox="1"/>
          <p:nvPr/>
        </p:nvSpPr>
        <p:spPr>
          <a:xfrm>
            <a:off x="527125" y="1821164"/>
            <a:ext cx="4130936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lvl="1">
              <a:spcAft>
                <a:spcPts val="600"/>
              </a:spcAft>
            </a:pPr>
            <a:r>
              <a:rPr lang="fr-FR" sz="2000" dirty="0">
                <a:solidFill>
                  <a:schemeClr val="accent4"/>
                </a:solidFill>
              </a:rPr>
              <a:t>Au verso : </a:t>
            </a:r>
            <a:endParaRPr lang="fr-FR" sz="2000" dirty="0" smtClean="0">
              <a:solidFill>
                <a:schemeClr val="accent4"/>
              </a:solidFill>
            </a:endParaRPr>
          </a:p>
          <a:p>
            <a:pPr marL="225425" lvl="2" indent="-136525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300" b="1" dirty="0" smtClean="0"/>
          </a:p>
          <a:p>
            <a:pPr marL="225425" lvl="2" indent="-136525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b="1" dirty="0" smtClean="0"/>
              <a:t>En </a:t>
            </a:r>
            <a:r>
              <a:rPr lang="fr-FR" sz="1400" b="1" dirty="0"/>
              <a:t>cas de renoncement ou difficultés d’accès à des soins, </a:t>
            </a:r>
            <a:r>
              <a:rPr lang="fr-FR" sz="1400" dirty="0"/>
              <a:t>plusieurs précisions sont attendues pour faciliter le démarrage de l’accompagnement et la première prise de contact avec l’assuré </a:t>
            </a:r>
            <a:r>
              <a:rPr lang="fr-FR" sz="1400" dirty="0" smtClean="0"/>
              <a:t>:</a:t>
            </a:r>
            <a:endParaRPr lang="fr-FR" sz="1400" dirty="0"/>
          </a:p>
          <a:p>
            <a:pPr marL="403225" lvl="1" indent="-177800">
              <a:spcAft>
                <a:spcPts val="200"/>
              </a:spcAft>
              <a:buClr>
                <a:schemeClr val="accent4"/>
              </a:buClr>
              <a:buFont typeface="Calibri" panose="020F0502020204030204" pitchFamily="34" charset="0"/>
              <a:buChar char="‐"/>
            </a:pPr>
            <a:r>
              <a:rPr lang="fr-FR" sz="1050" dirty="0">
                <a:solidFill>
                  <a:schemeClr val="accent4"/>
                </a:solidFill>
              </a:rPr>
              <a:t>Le(s) type(s) de soin(s) non réalisé(s)</a:t>
            </a:r>
          </a:p>
          <a:p>
            <a:pPr marL="403225" lvl="1" indent="-177800">
              <a:spcAft>
                <a:spcPts val="200"/>
              </a:spcAft>
              <a:buClr>
                <a:schemeClr val="accent4"/>
              </a:buClr>
              <a:buFont typeface="Calibri" panose="020F0502020204030204" pitchFamily="34" charset="0"/>
              <a:buChar char="‐"/>
            </a:pPr>
            <a:r>
              <a:rPr lang="fr-FR" sz="1050" dirty="0">
                <a:solidFill>
                  <a:schemeClr val="accent4"/>
                </a:solidFill>
              </a:rPr>
              <a:t>La durée du renoncement ou de la difficulté</a:t>
            </a:r>
          </a:p>
          <a:p>
            <a:pPr marL="403225" lvl="1" indent="-177800">
              <a:spcAft>
                <a:spcPts val="200"/>
              </a:spcAft>
              <a:buClr>
                <a:schemeClr val="accent4"/>
              </a:buClr>
              <a:buFont typeface="Calibri" panose="020F0502020204030204" pitchFamily="34" charset="0"/>
              <a:buChar char="‐"/>
            </a:pPr>
            <a:r>
              <a:rPr lang="fr-FR" sz="1050" dirty="0">
                <a:solidFill>
                  <a:schemeClr val="accent4"/>
                </a:solidFill>
              </a:rPr>
              <a:t>Les causes de ce renoncement ou de cette </a:t>
            </a:r>
            <a:r>
              <a:rPr lang="fr-FR" sz="1050" dirty="0" smtClean="0">
                <a:solidFill>
                  <a:schemeClr val="accent4"/>
                </a:solidFill>
              </a:rPr>
              <a:t>difficulté</a:t>
            </a:r>
          </a:p>
          <a:p>
            <a:pPr marL="403225" lvl="1" indent="-177800">
              <a:spcAft>
                <a:spcPts val="200"/>
              </a:spcAft>
              <a:buClr>
                <a:schemeClr val="accent4"/>
              </a:buClr>
              <a:buFont typeface="Calibri" panose="020F0502020204030204" pitchFamily="34" charset="0"/>
              <a:buChar char="‐"/>
            </a:pPr>
            <a:endParaRPr lang="fr-FR" sz="1050" dirty="0">
              <a:solidFill>
                <a:schemeClr val="accent4"/>
              </a:solidFill>
            </a:endParaRPr>
          </a:p>
          <a:p>
            <a:pPr marL="225425" lvl="2" indent="-136525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b="1" dirty="0"/>
              <a:t>Le consentement de l’assuré </a:t>
            </a:r>
            <a:br>
              <a:rPr lang="fr-FR" sz="1400" b="1" dirty="0"/>
            </a:br>
            <a:r>
              <a:rPr lang="fr-FR" sz="1400" dirty="0"/>
              <a:t>qui doit se matérialiser par sa </a:t>
            </a:r>
            <a:r>
              <a:rPr lang="fr-FR" sz="1400" dirty="0" smtClean="0"/>
              <a:t>signature</a:t>
            </a:r>
            <a:r>
              <a:rPr lang="fr-FR" sz="1400" dirty="0" smtClean="0">
                <a:solidFill>
                  <a:schemeClr val="bg2"/>
                </a:solidFill>
              </a:rPr>
              <a:t>*</a:t>
            </a:r>
          </a:p>
          <a:p>
            <a:pPr marL="225425" lvl="2" indent="-136525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25425" lvl="2" indent="-136525"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400" b="1" dirty="0"/>
              <a:t>Les mentions d’information pour l’assuré : </a:t>
            </a:r>
            <a:br>
              <a:rPr lang="fr-FR" sz="1400" b="1" dirty="0"/>
            </a:br>
            <a:r>
              <a:rPr lang="fr-FR" sz="1400" dirty="0"/>
              <a:t>traitement des données, durée </a:t>
            </a:r>
            <a:br>
              <a:rPr lang="fr-FR" sz="1400" dirty="0"/>
            </a:br>
            <a:r>
              <a:rPr lang="fr-FR" sz="1400" dirty="0"/>
              <a:t>de conservation, droit d’accès et de rectification, droit de réclamation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A026E1-2963-BA44-9CF2-DA62DC7C0F94}"/>
              </a:ext>
            </a:extLst>
          </p:cNvPr>
          <p:cNvSpPr/>
          <p:nvPr/>
        </p:nvSpPr>
        <p:spPr>
          <a:xfrm>
            <a:off x="570155" y="1839850"/>
            <a:ext cx="4087905" cy="376225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6F7074-E4CB-3147-9358-3C6EEF217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133" y="2385393"/>
            <a:ext cx="2361142" cy="2128354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812" y="321041"/>
            <a:ext cx="2702701" cy="150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8600" y="6092821"/>
            <a:ext cx="814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fr-FR" sz="1200" dirty="0" smtClean="0">
                <a:solidFill>
                  <a:schemeClr val="bg2"/>
                </a:solidFill>
              </a:rPr>
              <a:t>*Dans </a:t>
            </a:r>
            <a:r>
              <a:rPr lang="fr-FR" sz="1200" dirty="0">
                <a:solidFill>
                  <a:schemeClr val="bg2"/>
                </a:solidFill>
              </a:rPr>
              <a:t>l’hypothèse où la détection aurait été faite à distance et que la signature n’aurait pas été possible, </a:t>
            </a:r>
            <a:endParaRPr lang="fr-FR" sz="1200" dirty="0" smtClean="0">
              <a:solidFill>
                <a:schemeClr val="bg2"/>
              </a:solidFill>
            </a:endParaRPr>
          </a:p>
          <a:p>
            <a:pPr lvl="1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fr-FR" sz="1200" dirty="0" smtClean="0">
                <a:solidFill>
                  <a:schemeClr val="bg2"/>
                </a:solidFill>
              </a:rPr>
              <a:t>la </a:t>
            </a:r>
            <a:r>
              <a:rPr lang="fr-FR" sz="1200" dirty="0">
                <a:solidFill>
                  <a:schemeClr val="bg2"/>
                </a:solidFill>
              </a:rPr>
              <a:t>Mission Accompagnement Santé </a:t>
            </a:r>
            <a:r>
              <a:rPr lang="fr-FR" sz="1200" dirty="0" smtClean="0">
                <a:solidFill>
                  <a:schemeClr val="bg2"/>
                </a:solidFill>
              </a:rPr>
              <a:t>de la CPAM du Rhône validera le </a:t>
            </a:r>
            <a:r>
              <a:rPr lang="fr-FR" sz="1200" dirty="0">
                <a:solidFill>
                  <a:schemeClr val="bg2"/>
                </a:solidFill>
              </a:rPr>
              <a:t>consentement de l’assuré lors du 1</a:t>
            </a:r>
            <a:r>
              <a:rPr lang="fr-FR" sz="1200" baseline="30000" dirty="0">
                <a:solidFill>
                  <a:schemeClr val="bg2"/>
                </a:solidFill>
              </a:rPr>
              <a:t>er</a:t>
            </a:r>
            <a:r>
              <a:rPr lang="fr-FR" sz="1200" dirty="0">
                <a:solidFill>
                  <a:schemeClr val="bg2"/>
                </a:solidFill>
              </a:rPr>
              <a:t> </a:t>
            </a:r>
            <a:r>
              <a:rPr lang="fr-FR" sz="1200" dirty="0" smtClean="0">
                <a:solidFill>
                  <a:schemeClr val="bg2"/>
                </a:solidFill>
              </a:rPr>
              <a:t>entretien</a:t>
            </a:r>
            <a:r>
              <a:rPr lang="fr-FR" sz="1200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1104" y="1783332"/>
            <a:ext cx="3342409" cy="46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EE9CEEA5-C426-194D-9AED-3198A273263F}"/>
              </a:ext>
            </a:extLst>
          </p:cNvPr>
          <p:cNvGrpSpPr/>
          <p:nvPr/>
        </p:nvGrpSpPr>
        <p:grpSpPr>
          <a:xfrm>
            <a:off x="8515679" y="4174751"/>
            <a:ext cx="3502070" cy="1882501"/>
            <a:chOff x="5991554" y="4538168"/>
            <a:chExt cx="3787498" cy="2328709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EAB21ADF-6FA7-5545-9CD0-A12C17450D4C}"/>
                </a:ext>
              </a:extLst>
            </p:cNvPr>
            <p:cNvGrpSpPr/>
            <p:nvPr/>
          </p:nvGrpSpPr>
          <p:grpSpPr>
            <a:xfrm>
              <a:off x="5991554" y="4538168"/>
              <a:ext cx="3787498" cy="2328709"/>
              <a:chOff x="5991554" y="4538168"/>
              <a:chExt cx="3787498" cy="2328709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933B50FA-20B9-EC4D-BD07-A2865C9ABD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1554" y="4538168"/>
                <a:ext cx="3787498" cy="2328709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0C01DDE-0E2C-7040-8F96-976887157386}"/>
                  </a:ext>
                </a:extLst>
              </p:cNvPr>
              <p:cNvSpPr/>
              <p:nvPr/>
            </p:nvSpPr>
            <p:spPr>
              <a:xfrm>
                <a:off x="6866792" y="5055577"/>
                <a:ext cx="738554" cy="2198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9E30F608-CB0B-2447-9EDF-9858DCB3F9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68" t="23071" r="6448" b="40205"/>
            <a:stretch/>
          </p:blipFill>
          <p:spPr bwMode="auto">
            <a:xfrm>
              <a:off x="6850394" y="5058752"/>
              <a:ext cx="1953881" cy="1046773"/>
            </a:xfrm>
            <a:custGeom>
              <a:avLst/>
              <a:gdLst>
                <a:gd name="connsiteX0" fmla="*/ 0 w 1953881"/>
                <a:gd name="connsiteY0" fmla="*/ 0 h 1046773"/>
                <a:gd name="connsiteX1" fmla="*/ 1953881 w 1953881"/>
                <a:gd name="connsiteY1" fmla="*/ 0 h 1046773"/>
                <a:gd name="connsiteX2" fmla="*/ 1953881 w 1953881"/>
                <a:gd name="connsiteY2" fmla="*/ 744626 h 1046773"/>
                <a:gd name="connsiteX3" fmla="*/ 1760206 w 1953881"/>
                <a:gd name="connsiteY3" fmla="*/ 741973 h 1046773"/>
                <a:gd name="connsiteX4" fmla="*/ 1646365 w 1953881"/>
                <a:gd name="connsiteY4" fmla="*/ 637363 h 1046773"/>
                <a:gd name="connsiteX5" fmla="*/ 1637057 w 1953881"/>
                <a:gd name="connsiteY5" fmla="*/ 618989 h 1046773"/>
                <a:gd name="connsiteX6" fmla="*/ 1573902 w 1953881"/>
                <a:gd name="connsiteY6" fmla="*/ 585678 h 1046773"/>
                <a:gd name="connsiteX7" fmla="*/ 1547901 w 1953881"/>
                <a:gd name="connsiteY7" fmla="*/ 622064 h 1046773"/>
                <a:gd name="connsiteX8" fmla="*/ 1549353 w 1953881"/>
                <a:gd name="connsiteY8" fmla="*/ 636058 h 1046773"/>
                <a:gd name="connsiteX9" fmla="*/ 1544306 w 1953881"/>
                <a:gd name="connsiteY9" fmla="*/ 656248 h 1046773"/>
                <a:gd name="connsiteX10" fmla="*/ 1553831 w 1953881"/>
                <a:gd name="connsiteY10" fmla="*/ 694348 h 1046773"/>
                <a:gd name="connsiteX11" fmla="*/ 1721517 w 1953881"/>
                <a:gd name="connsiteY11" fmla="*/ 1046773 h 1046773"/>
                <a:gd name="connsiteX12" fmla="*/ 63916 w 1953881"/>
                <a:gd name="connsiteY12" fmla="*/ 1046773 h 1046773"/>
                <a:gd name="connsiteX13" fmla="*/ 36181 w 1953881"/>
                <a:gd name="connsiteY13" fmla="*/ 961048 h 1046773"/>
                <a:gd name="connsiteX14" fmla="*/ 0 w 1953881"/>
                <a:gd name="connsiteY14" fmla="*/ 852505 h 104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3881" h="1046773">
                  <a:moveTo>
                    <a:pt x="0" y="0"/>
                  </a:moveTo>
                  <a:lnTo>
                    <a:pt x="1953881" y="0"/>
                  </a:lnTo>
                  <a:lnTo>
                    <a:pt x="1953881" y="744626"/>
                  </a:lnTo>
                  <a:lnTo>
                    <a:pt x="1760206" y="741973"/>
                  </a:lnTo>
                  <a:lnTo>
                    <a:pt x="1646365" y="637363"/>
                  </a:lnTo>
                  <a:lnTo>
                    <a:pt x="1637057" y="618989"/>
                  </a:lnTo>
                  <a:cubicBezTo>
                    <a:pt x="1619033" y="592491"/>
                    <a:pt x="1594194" y="578320"/>
                    <a:pt x="1573902" y="585678"/>
                  </a:cubicBezTo>
                  <a:cubicBezTo>
                    <a:pt x="1560374" y="590584"/>
                    <a:pt x="1551429" y="604129"/>
                    <a:pt x="1547901" y="622064"/>
                  </a:cubicBezTo>
                  <a:lnTo>
                    <a:pt x="1549353" y="636058"/>
                  </a:lnTo>
                  <a:lnTo>
                    <a:pt x="1544306" y="656248"/>
                  </a:lnTo>
                  <a:lnTo>
                    <a:pt x="1553831" y="694348"/>
                  </a:lnTo>
                  <a:lnTo>
                    <a:pt x="1721517" y="1046773"/>
                  </a:lnTo>
                  <a:lnTo>
                    <a:pt x="63916" y="1046773"/>
                  </a:lnTo>
                  <a:lnTo>
                    <a:pt x="36181" y="961048"/>
                  </a:lnTo>
                  <a:lnTo>
                    <a:pt x="0" y="852505"/>
                  </a:ln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  <a:effectLst>
              <a:softEdge rad="254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22993A4-EA9B-E445-BCFF-E3CF59056B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0035" y="1935862"/>
            <a:ext cx="10881253" cy="3766660"/>
          </a:xfrm>
        </p:spPr>
        <p:txBody>
          <a:bodyPr/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Comment nous adresser le formulaire ?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  <a:p>
            <a:pPr marL="363538" lvl="1" indent="-363538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dirty="0" smtClean="0"/>
              <a:t>le </a:t>
            </a:r>
            <a:r>
              <a:rPr lang="fr-FR" dirty="0"/>
              <a:t>formulaire doit être adressé dans la mesure </a:t>
            </a:r>
            <a:r>
              <a:rPr lang="fr-FR" dirty="0" smtClean="0"/>
              <a:t>du possible, signé </a:t>
            </a:r>
            <a:r>
              <a:rPr lang="fr-FR" dirty="0"/>
              <a:t>par </a:t>
            </a:r>
            <a:r>
              <a:rPr lang="fr-FR" dirty="0" smtClean="0"/>
              <a:t>l’assuré, </a:t>
            </a:r>
            <a:r>
              <a:rPr lang="fr-FR" dirty="0"/>
              <a:t>à la Mission Accompagnement Santé, par mail, à l’adresse générique : </a:t>
            </a:r>
          </a:p>
          <a:p>
            <a:pPr lvl="1" indent="0" algn="ctr">
              <a:buClr>
                <a:srgbClr val="002060"/>
              </a:buClr>
              <a:buNone/>
            </a:pPr>
            <a:r>
              <a:rPr lang="fr-FR" sz="2800" dirty="0">
                <a:solidFill>
                  <a:srgbClr val="7030A0"/>
                </a:solidFill>
              </a:rPr>
              <a:t>mas.cpam-rhone@assurance-maladie.fr </a:t>
            </a:r>
          </a:p>
          <a:p>
            <a:pPr marL="363538" lvl="1" indent="-363538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fr-FR" dirty="0"/>
          </a:p>
          <a:p>
            <a:pPr marL="363538" lvl="1" indent="-363538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dirty="0"/>
              <a:t>Dans l’hypothèse où la détection aurait été faite à distance et que la signature n’aurait pas été possible, il appartiendra à la Mission Accompagnement Santé :</a:t>
            </a:r>
          </a:p>
          <a:p>
            <a:pPr marL="649288" lvl="4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de prendre contact avec l’assuré pour valider avec lui son souhait d’être accompagné</a:t>
            </a:r>
          </a:p>
          <a:p>
            <a:pPr marL="649288" lvl="4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400" dirty="0"/>
              <a:t>de lui adresser le courrier de bienvenue l’informant sur le dispositif et ses droits</a:t>
            </a:r>
            <a:endParaRPr lang="fr-FR" dirty="0"/>
          </a:p>
          <a:p>
            <a:pPr lvl="1">
              <a:buClr>
                <a:schemeClr val="accent4">
                  <a:lumMod val="60000"/>
                  <a:lumOff val="40000"/>
                </a:schemeClr>
              </a:buClr>
            </a:pPr>
            <a:endParaRPr lang="fr-FR" dirty="0" smtClean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BA58140-D5F6-F04B-9149-7A4B5AC662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900FFF6-143A-8C4C-BE6F-DFA994E3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outils – Formulaire de </a:t>
            </a:r>
            <a:r>
              <a:rPr lang="fr-FR" dirty="0" smtClean="0"/>
              <a:t>saisine</a:t>
            </a:r>
            <a:endParaRPr lang="fr-F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624" y="323582"/>
            <a:ext cx="2221459" cy="154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3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9685B9-F70C-E043-85DB-D805302EF03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A84EA64-0F84-0941-B3B0-25EA8189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05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483834-EFCD-8F42-A0D9-DA01BF0B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Les résultats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0394C0B-49D5-8448-94CE-A083F83E81C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9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 smtClean="0"/>
              <a:t>Résultats Mission Accompagnement santé </a:t>
            </a:r>
            <a:r>
              <a:rPr lang="fr-FR" dirty="0" err="1" smtClean="0"/>
              <a:t>cpam</a:t>
            </a:r>
            <a:r>
              <a:rPr lang="fr-FR" dirty="0" smtClean="0"/>
              <a:t> </a:t>
            </a:r>
            <a:r>
              <a:rPr lang="fr-FR" dirty="0" err="1" smtClean="0"/>
              <a:t>rhone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98660" y="1856201"/>
            <a:ext cx="104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En 2022</a:t>
            </a: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9" y="2708203"/>
            <a:ext cx="11051189" cy="267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 smtClean="0"/>
              <a:t>À retenir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864219" y="2024515"/>
            <a:ext cx="737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 panose="020B0606020202030204" pitchFamily="34" charset="0"/>
                <a:cs typeface="Arial" panose="020B0604020202020204" pitchFamily="34" charset="0"/>
              </a:rPr>
              <a:t>Veillez aux indices liés à l’accès aux droits, aux soins et à la santé</a:t>
            </a:r>
            <a:endParaRPr lang="fr-FR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66996" y="3786611"/>
            <a:ext cx="713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L’accompagnement est personnalisé et global</a:t>
            </a:r>
            <a:endParaRPr lang="fr-FR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52" y="1886223"/>
            <a:ext cx="883878" cy="645911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794988" y="4616993"/>
            <a:ext cx="768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 panose="020B0606020202030204" pitchFamily="34" charset="0"/>
              </a:rPr>
              <a:t>La Mission Accompagnement Santé est à votre écoute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794988" y="5537636"/>
            <a:ext cx="720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 panose="020B0606020202030204" pitchFamily="34" charset="0"/>
              </a:rPr>
              <a:t>En cas de doute, </a:t>
            </a:r>
            <a:r>
              <a:rPr lang="fr-FR" b="1" dirty="0" smtClean="0">
                <a:latin typeface="Arial Narrow" panose="020B0606020202030204" pitchFamily="34" charset="0"/>
              </a:rPr>
              <a:t>écrivez-nous</a:t>
            </a:r>
            <a:endParaRPr lang="fr-FR" b="1" dirty="0">
              <a:latin typeface="Arial Narrow" panose="020B0606020202030204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473866" y="2203528"/>
            <a:ext cx="899592" cy="0"/>
          </a:xfrm>
          <a:prstGeom prst="line">
            <a:avLst/>
          </a:prstGeom>
          <a:ln>
            <a:solidFill>
              <a:srgbClr val="ED7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3" idx="3"/>
            <a:endCxn id="11" idx="1"/>
          </p:cNvCxnSpPr>
          <p:nvPr/>
        </p:nvCxnSpPr>
        <p:spPr>
          <a:xfrm>
            <a:off x="2178130" y="2209179"/>
            <a:ext cx="686089" cy="2"/>
          </a:xfrm>
          <a:prstGeom prst="straightConnector1">
            <a:avLst/>
          </a:prstGeom>
          <a:ln>
            <a:solidFill>
              <a:srgbClr val="ED7C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73866" y="3990141"/>
            <a:ext cx="899592" cy="0"/>
          </a:xfrm>
          <a:prstGeom prst="line">
            <a:avLst/>
          </a:prstGeom>
          <a:ln>
            <a:solidFill>
              <a:srgbClr val="ED7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endCxn id="12" idx="1"/>
          </p:cNvCxnSpPr>
          <p:nvPr/>
        </p:nvCxnSpPr>
        <p:spPr>
          <a:xfrm flipV="1">
            <a:off x="1697021" y="3971277"/>
            <a:ext cx="1169975" cy="14836"/>
          </a:xfrm>
          <a:prstGeom prst="straightConnector1">
            <a:avLst/>
          </a:prstGeom>
          <a:ln>
            <a:solidFill>
              <a:srgbClr val="ED7C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1835085" y="4809787"/>
            <a:ext cx="959903" cy="0"/>
          </a:xfrm>
          <a:prstGeom prst="straightConnector1">
            <a:avLst/>
          </a:prstGeom>
          <a:ln>
            <a:solidFill>
              <a:srgbClr val="ED7C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55236" y="4830695"/>
            <a:ext cx="899592" cy="0"/>
          </a:xfrm>
          <a:prstGeom prst="line">
            <a:avLst/>
          </a:prstGeom>
          <a:ln>
            <a:solidFill>
              <a:srgbClr val="ED7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418724" y="5781968"/>
            <a:ext cx="875528" cy="1"/>
          </a:xfrm>
          <a:prstGeom prst="line">
            <a:avLst/>
          </a:prstGeom>
          <a:ln>
            <a:solidFill>
              <a:srgbClr val="ED7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1835085" y="5781833"/>
            <a:ext cx="959903" cy="0"/>
          </a:xfrm>
          <a:prstGeom prst="straightConnector1">
            <a:avLst/>
          </a:prstGeom>
          <a:ln>
            <a:solidFill>
              <a:srgbClr val="ED7C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62740" y="1912436"/>
            <a:ext cx="288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ED7C58"/>
                </a:solidFill>
                <a:latin typeface="Arial Narrow" panose="020B0606020202030204" pitchFamily="34" charset="0"/>
              </a:rPr>
              <a:t>1</a:t>
            </a:r>
            <a:endParaRPr lang="fr-FR" sz="2000" b="1" dirty="0">
              <a:solidFill>
                <a:srgbClr val="ED7C58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62740" y="3709386"/>
            <a:ext cx="288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D7C58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62740" y="4544985"/>
            <a:ext cx="288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D7C58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62740" y="5503632"/>
            <a:ext cx="288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D7C58"/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806141" y="28219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Narrow" panose="020B0606020202030204" pitchFamily="34" charset="0"/>
                <a:cs typeface="Arial" panose="020B0604020202020204" pitchFamily="34" charset="0"/>
              </a:rPr>
              <a:t>Recueillez les informations nécessaires au formulaire de saisine</a:t>
            </a:r>
            <a:endParaRPr lang="fr-FR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413011" y="3097445"/>
            <a:ext cx="899592" cy="0"/>
          </a:xfrm>
          <a:prstGeom prst="line">
            <a:avLst/>
          </a:prstGeom>
          <a:ln>
            <a:solidFill>
              <a:srgbClr val="ED7C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1636166" y="3021409"/>
            <a:ext cx="1158822" cy="0"/>
          </a:xfrm>
          <a:prstGeom prst="straightConnector1">
            <a:avLst/>
          </a:prstGeom>
          <a:ln>
            <a:solidFill>
              <a:srgbClr val="ED7C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01885" y="2820166"/>
            <a:ext cx="288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D7C58"/>
                </a:solidFill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7F2CDE07-C42A-C74E-9E9F-A9558D33A9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50720" y="4525514"/>
            <a:ext cx="892602" cy="824232"/>
          </a:xfrm>
          <a:custGeom>
            <a:avLst/>
            <a:gdLst>
              <a:gd name="connsiteX0" fmla="*/ 0 w 2984500"/>
              <a:gd name="connsiteY0" fmla="*/ 0 h 2755900"/>
              <a:gd name="connsiteX1" fmla="*/ 2035015 w 2984500"/>
              <a:gd name="connsiteY1" fmla="*/ 0 h 2755900"/>
              <a:gd name="connsiteX2" fmla="*/ 2035015 w 2984500"/>
              <a:gd name="connsiteY2" fmla="*/ 848335 h 2755900"/>
              <a:gd name="connsiteX3" fmla="*/ 2984500 w 2984500"/>
              <a:gd name="connsiteY3" fmla="*/ 848335 h 2755900"/>
              <a:gd name="connsiteX4" fmla="*/ 2984500 w 2984500"/>
              <a:gd name="connsiteY4" fmla="*/ 2755900 h 2755900"/>
              <a:gd name="connsiteX5" fmla="*/ 0 w 2984500"/>
              <a:gd name="connsiteY5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500" h="2755900">
                <a:moveTo>
                  <a:pt x="0" y="0"/>
                </a:moveTo>
                <a:lnTo>
                  <a:pt x="2035015" y="0"/>
                </a:lnTo>
                <a:lnTo>
                  <a:pt x="2035015" y="848335"/>
                </a:lnTo>
                <a:lnTo>
                  <a:pt x="2984500" y="848335"/>
                </a:lnTo>
                <a:lnTo>
                  <a:pt x="2984500" y="2755900"/>
                </a:lnTo>
                <a:lnTo>
                  <a:pt x="0" y="2755900"/>
                </a:lnTo>
                <a:close/>
              </a:path>
            </a:pathLst>
          </a:cu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38" y="2719366"/>
            <a:ext cx="1408766" cy="75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23" y="5537530"/>
            <a:ext cx="512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e 48"/>
          <p:cNvGrpSpPr/>
          <p:nvPr/>
        </p:nvGrpSpPr>
        <p:grpSpPr>
          <a:xfrm>
            <a:off x="1073178" y="3709386"/>
            <a:ext cx="1326025" cy="655183"/>
            <a:chOff x="5387091" y="3823851"/>
            <a:chExt cx="1326025" cy="655183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748" y="3823851"/>
              <a:ext cx="700368" cy="655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091" y="3836378"/>
              <a:ext cx="586102" cy="600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52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 smtClean="0"/>
              <a:t>Comment joindre la caisse d’assurance maladie ? </a:t>
            </a:r>
            <a:br>
              <a:rPr lang="fr-FR" dirty="0" smtClean="0"/>
            </a:br>
            <a:r>
              <a:rPr lang="fr-FR" sz="3200" dirty="0" smtClean="0"/>
              <a:t>Assurés</a:t>
            </a:r>
            <a:endParaRPr lang="fr-FR" sz="3200" dirty="0"/>
          </a:p>
        </p:txBody>
      </p:sp>
      <p:sp>
        <p:nvSpPr>
          <p:cNvPr id="11" name="Espace réservé du texte 6"/>
          <p:cNvSpPr txBox="1">
            <a:spLocks/>
          </p:cNvSpPr>
          <p:nvPr/>
        </p:nvSpPr>
        <p:spPr>
          <a:xfrm>
            <a:off x="540863" y="4888434"/>
            <a:ext cx="3527240" cy="915468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Clr>
                <a:schemeClr val="tx2"/>
              </a:buClr>
              <a:buFont typeface="Symbol" panose="05050102010706020507" pitchFamily="18" charset="2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2" y="4812842"/>
            <a:ext cx="468483" cy="46848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6" y="5585111"/>
            <a:ext cx="576000" cy="576000"/>
          </a:xfrm>
          <a:prstGeom prst="rect">
            <a:avLst/>
          </a:prstGeom>
        </p:spPr>
      </p:pic>
      <p:sp>
        <p:nvSpPr>
          <p:cNvPr id="18" name="object 5"/>
          <p:cNvSpPr/>
          <p:nvPr/>
        </p:nvSpPr>
        <p:spPr>
          <a:xfrm>
            <a:off x="613767" y="3955864"/>
            <a:ext cx="645009" cy="5446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9" name="object 8"/>
          <p:cNvSpPr/>
          <p:nvPr/>
        </p:nvSpPr>
        <p:spPr>
          <a:xfrm>
            <a:off x="8535304" y="3398514"/>
            <a:ext cx="594220" cy="334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ZoneTexte 12"/>
          <p:cNvSpPr txBox="1"/>
          <p:nvPr/>
        </p:nvSpPr>
        <p:spPr>
          <a:xfrm>
            <a:off x="540863" y="1852762"/>
            <a:ext cx="11122683" cy="1077218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sz="1200" b="1" dirty="0" smtClean="0"/>
          </a:p>
          <a:p>
            <a:r>
              <a:rPr lang="fr-FR" sz="2000" b="1" dirty="0" smtClean="0"/>
              <a:t>Se renseigner  sur                            et poser vos questions sur le </a:t>
            </a:r>
            <a:r>
              <a:rPr lang="fr-FR" sz="2000" b="1" dirty="0" smtClean="0">
                <a:solidFill>
                  <a:schemeClr val="accent2"/>
                </a:solidFill>
              </a:rPr>
              <a:t>forum </a:t>
            </a:r>
            <a:r>
              <a:rPr lang="fr-FR" sz="2000" b="1" dirty="0" err="1" smtClean="0"/>
              <a:t>ameli</a:t>
            </a:r>
            <a:endParaRPr lang="fr-FR" sz="2000" b="1" dirty="0" smtClean="0"/>
          </a:p>
          <a:p>
            <a:r>
              <a:rPr lang="fr-FR" sz="2000" b="1" dirty="0" smtClean="0"/>
              <a:t>Réaliser </a:t>
            </a:r>
            <a:r>
              <a:rPr lang="fr-FR" sz="2000" b="1" dirty="0"/>
              <a:t>des démarches sur son compte </a:t>
            </a:r>
            <a:r>
              <a:rPr lang="fr-FR" sz="2000" b="1" dirty="0" smtClean="0"/>
              <a:t>Ameli</a:t>
            </a:r>
            <a:r>
              <a:rPr lang="fr-FR" sz="2000" b="1" dirty="0"/>
              <a:t> </a:t>
            </a:r>
            <a:r>
              <a:rPr lang="fr-FR" sz="2000" b="1" dirty="0" smtClean="0"/>
              <a:t>avec l’assistant virtuel </a:t>
            </a:r>
            <a:r>
              <a:rPr lang="fr-FR" sz="2000" b="1" dirty="0" err="1" smtClean="0"/>
              <a:t>ameliBot</a:t>
            </a:r>
            <a:endParaRPr lang="fr-FR" sz="2000" b="1" dirty="0"/>
          </a:p>
          <a:p>
            <a:endParaRPr lang="fr-FR" sz="1200" dirty="0"/>
          </a:p>
        </p:txBody>
      </p:sp>
      <p:sp>
        <p:nvSpPr>
          <p:cNvPr id="4" name="ZoneTexte 3"/>
          <p:cNvSpPr txBox="1"/>
          <p:nvPr/>
        </p:nvSpPr>
        <p:spPr>
          <a:xfrm>
            <a:off x="540863" y="3209383"/>
            <a:ext cx="7608838" cy="3416320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333" y="1852762"/>
            <a:ext cx="1496962" cy="59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1392703" y="3261550"/>
            <a:ext cx="66540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Contacter un conseiller :</a:t>
            </a:r>
          </a:p>
          <a:p>
            <a:r>
              <a:rPr lang="fr-FR" sz="2000" dirty="0"/>
              <a:t>	</a:t>
            </a:r>
          </a:p>
          <a:p>
            <a:r>
              <a:rPr lang="fr-FR" sz="2000" b="1" dirty="0" smtClean="0"/>
              <a:t>Par mail, </a:t>
            </a:r>
            <a:r>
              <a:rPr lang="fr-FR" sz="2000" dirty="0"/>
              <a:t>en utilisant l’espace d’échange de votre compte </a:t>
            </a:r>
            <a:r>
              <a:rPr lang="fr-FR" sz="2000" dirty="0" err="1"/>
              <a:t>Ameli</a:t>
            </a:r>
            <a:r>
              <a:rPr lang="fr-FR" sz="2000" dirty="0"/>
              <a:t> </a:t>
            </a:r>
          </a:p>
          <a:p>
            <a:endParaRPr lang="fr-FR" dirty="0"/>
          </a:p>
          <a:p>
            <a:r>
              <a:rPr lang="fr-FR" sz="2000" b="1" dirty="0" smtClean="0"/>
              <a:t>Par téléphone</a:t>
            </a:r>
            <a:r>
              <a:rPr lang="fr-FR" sz="2000" dirty="0" smtClean="0"/>
              <a:t> </a:t>
            </a:r>
          </a:p>
          <a:p>
            <a:r>
              <a:rPr lang="fr-FR" dirty="0" smtClean="0"/>
              <a:t>(</a:t>
            </a:r>
            <a:r>
              <a:rPr lang="fr-FR" dirty="0"/>
              <a:t>du lundi au vendredi, de 8h30 à 17h)</a:t>
            </a:r>
          </a:p>
          <a:p>
            <a:endParaRPr lang="fr-FR" dirty="0" smtClean="0"/>
          </a:p>
          <a:p>
            <a:r>
              <a:rPr lang="fr-FR" sz="2000" b="1" dirty="0" smtClean="0"/>
              <a:t>Sur rendez-vous dans nos agences </a:t>
            </a:r>
            <a:r>
              <a:rPr lang="fr-FR" dirty="0"/>
              <a:t>(prendre </a:t>
            </a:r>
            <a:r>
              <a:rPr lang="fr-FR" dirty="0" smtClean="0"/>
              <a:t>rendez-vous </a:t>
            </a:r>
            <a:r>
              <a:rPr lang="fr-FR" dirty="0"/>
              <a:t>par le compte Ameli, par téléphone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244720" y="3209383"/>
            <a:ext cx="3418825" cy="3416320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b="1" i="1" dirty="0" smtClean="0"/>
          </a:p>
          <a:p>
            <a:endParaRPr lang="fr-FR" b="1" dirty="0"/>
          </a:p>
          <a:p>
            <a:r>
              <a:rPr lang="fr-FR" b="1" dirty="0" smtClean="0"/>
              <a:t>Transmettre un document :</a:t>
            </a:r>
          </a:p>
          <a:p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 smtClean="0"/>
              <a:t>Par courrier  à l’adresse de votre caisse d’assurance maladie </a:t>
            </a:r>
          </a:p>
          <a:p>
            <a:endParaRPr lang="fr-FR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96" y="4917543"/>
            <a:ext cx="22860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29084" r="84352" b="59140"/>
          <a:stretch/>
        </p:blipFill>
        <p:spPr bwMode="auto">
          <a:xfrm>
            <a:off x="10154073" y="2260183"/>
            <a:ext cx="533719" cy="58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2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10" name="Titre 2"/>
          <p:cNvSpPr txBox="1">
            <a:spLocks/>
          </p:cNvSpPr>
          <p:nvPr/>
        </p:nvSpPr>
        <p:spPr>
          <a:xfrm>
            <a:off x="486234" y="370953"/>
            <a:ext cx="11196000" cy="1114817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cap="none" dirty="0" smtClean="0"/>
              <a:t>Site ameli.fr : MAS </a:t>
            </a:r>
            <a:endParaRPr lang="fr-FR" sz="3200" cap="none" dirty="0"/>
          </a:p>
        </p:txBody>
      </p:sp>
      <p:pic>
        <p:nvPicPr>
          <p:cNvPr id="6" name="Image 5"/>
          <p:cNvPicPr/>
          <p:nvPr/>
        </p:nvPicPr>
        <p:blipFill rotWithShape="1">
          <a:blip r:embed="rId3"/>
          <a:srcRect t="7987" r="32201" b="19405"/>
          <a:stretch/>
        </p:blipFill>
        <p:spPr>
          <a:xfrm>
            <a:off x="8086725" y="370953"/>
            <a:ext cx="3595509" cy="19055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79" y="2569684"/>
            <a:ext cx="564001" cy="564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15393" y="5601385"/>
            <a:ext cx="2741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hlinkClick r:id="rId5"/>
              </a:rPr>
              <a:t>https://assurance-maladie.ameli.fr/qui-sommes-nous</a:t>
            </a:r>
            <a:r>
              <a:rPr lang="fr-FR" sz="1000" dirty="0" smtClean="0"/>
              <a:t> </a:t>
            </a:r>
            <a:endParaRPr lang="fr-FR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4" y="3322357"/>
            <a:ext cx="2799000" cy="22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86234" y="1475696"/>
            <a:ext cx="540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>
              <a:solidFill>
                <a:schemeClr val="accent6"/>
              </a:solidFill>
            </a:endParaRPr>
          </a:p>
          <a:p>
            <a:r>
              <a:rPr lang="fr-FR" b="1" dirty="0" smtClean="0">
                <a:solidFill>
                  <a:schemeClr val="accent6"/>
                </a:solidFill>
              </a:rPr>
              <a:t>Pages -&gt; Partenaires </a:t>
            </a:r>
            <a:r>
              <a:rPr lang="fr-FR" b="1" dirty="0">
                <a:solidFill>
                  <a:schemeClr val="accent6"/>
                </a:solidFill>
              </a:rPr>
              <a:t>de la </a:t>
            </a:r>
            <a:r>
              <a:rPr lang="fr-FR" b="1" dirty="0" smtClean="0">
                <a:solidFill>
                  <a:schemeClr val="accent6"/>
                </a:solidFill>
              </a:rPr>
              <a:t>Solidarité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 </a:t>
            </a:r>
            <a:endParaRPr lang="fr-FR" b="1" dirty="0">
              <a:solidFill>
                <a:srgbClr val="002060"/>
              </a:solidFill>
            </a:endParaRPr>
          </a:p>
          <a:p>
            <a:r>
              <a:rPr lang="fr-FR" sz="1400" dirty="0"/>
              <a:t>https://</a:t>
            </a:r>
            <a:r>
              <a:rPr lang="fr-FR" sz="1400" dirty="0" smtClean="0"/>
              <a:t>assurance-maladie.ameli.fr/qui-sommes-nous/partenaires-solidarite/etre-partenaire/outils-et-services-pour-les-partenaires/missions-accompagnement-sante</a:t>
            </a:r>
            <a:endParaRPr lang="fr-FR" sz="1400" dirty="0"/>
          </a:p>
          <a:p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972175" y="2274606"/>
            <a:ext cx="5710059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fr-FR" sz="1400" dirty="0" smtClean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fr-FR" sz="1400" dirty="0" smtClean="0"/>
              <a:t>Mieux </a:t>
            </a:r>
            <a:r>
              <a:rPr lang="fr-FR" sz="1400" dirty="0"/>
              <a:t>comprendre les </a:t>
            </a:r>
            <a:r>
              <a:rPr lang="fr-FR" sz="1400" b="1" dirty="0"/>
              <a:t>relations partenariales </a:t>
            </a:r>
            <a:r>
              <a:rPr lang="fr-FR" sz="1400" dirty="0"/>
              <a:t>de l'Assurance Maladie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400" dirty="0" smtClean="0"/>
              <a:t>Retrouver </a:t>
            </a:r>
            <a:r>
              <a:rPr lang="fr-FR" sz="1400" dirty="0"/>
              <a:t>les </a:t>
            </a:r>
            <a:r>
              <a:rPr lang="fr-FR" sz="1400" b="1" dirty="0"/>
              <a:t>outils </a:t>
            </a:r>
            <a:r>
              <a:rPr lang="fr-FR" sz="1400" dirty="0"/>
              <a:t>et </a:t>
            </a:r>
            <a:r>
              <a:rPr lang="fr-FR" sz="1400" b="1" dirty="0"/>
              <a:t>services </a:t>
            </a:r>
            <a:r>
              <a:rPr lang="fr-FR" sz="1400" dirty="0"/>
              <a:t>mis à votre disposition </a:t>
            </a:r>
          </a:p>
          <a:p>
            <a:pPr marL="742950" lvl="1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E51B85"/>
                </a:solidFill>
              </a:rPr>
              <a:t>Mission </a:t>
            </a:r>
            <a:r>
              <a:rPr lang="fr-FR" sz="1400" dirty="0" smtClean="0">
                <a:solidFill>
                  <a:srgbClr val="E51B85"/>
                </a:solidFill>
              </a:rPr>
              <a:t>Accompagnement Santé</a:t>
            </a:r>
          </a:p>
          <a:p>
            <a:pPr marL="742950" lvl="1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sz="1400" dirty="0" smtClean="0"/>
              <a:t>Partenaires de l’écosystème </a:t>
            </a:r>
            <a:r>
              <a:rPr lang="fr-FR" sz="1400" dirty="0" smtClean="0">
                <a:solidFill>
                  <a:schemeClr val="accent6"/>
                </a:solidFill>
              </a:rPr>
              <a:t>Jeunes</a:t>
            </a:r>
            <a:r>
              <a:rPr lang="fr-FR" sz="1400" dirty="0" smtClean="0"/>
              <a:t>, boîte à outils 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  <a:endParaRPr lang="fr-FR" sz="1400" dirty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FR" sz="1400" dirty="0" smtClean="0"/>
              <a:t>Forum d’échanges entre internautes </a:t>
            </a:r>
            <a:r>
              <a:rPr lang="fr-FR" sz="1400" dirty="0"/>
              <a:t>sur les questions d’accès aux soins, aux droits, de prévention…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400" dirty="0" smtClean="0"/>
              <a:t>Présentation </a:t>
            </a:r>
            <a:r>
              <a:rPr lang="fr-FR" sz="1400" dirty="0"/>
              <a:t>des différentes prestations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Dispositifs d’</a:t>
            </a:r>
            <a:r>
              <a:rPr lang="fr-FR" sz="1400" b="1" dirty="0"/>
              <a:t>accès aux droits et aux soins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b="1" dirty="0"/>
              <a:t>Frais de santé </a:t>
            </a:r>
            <a:r>
              <a:rPr lang="fr-FR" sz="1400" dirty="0"/>
              <a:t>: ce qui est remboursé et ce qui est pris en charge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Prestation par situation de vie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Actions de </a:t>
            </a:r>
            <a:r>
              <a:rPr lang="fr-FR" sz="1400" b="1" dirty="0"/>
              <a:t>prévention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400" dirty="0" smtClean="0"/>
              <a:t>Retrouver </a:t>
            </a:r>
            <a:r>
              <a:rPr lang="fr-FR" sz="1400" dirty="0"/>
              <a:t>les canaux d’information et de </a:t>
            </a:r>
            <a:r>
              <a:rPr lang="fr-FR" sz="1400" b="1" dirty="0"/>
              <a:t>contact </a:t>
            </a:r>
            <a:r>
              <a:rPr lang="fr-FR" sz="1400" dirty="0"/>
              <a:t>pour les assurés et pour vous partenaire</a:t>
            </a:r>
          </a:p>
        </p:txBody>
      </p:sp>
    </p:spTree>
    <p:extLst>
      <p:ext uri="{BB962C8B-B14F-4D97-AF65-F5344CB8AC3E}">
        <p14:creationId xmlns:p14="http://schemas.microsoft.com/office/powerpoint/2010/main" val="32400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81CEA45-05D4-CB4E-BEA0-1DC13266B5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chemeClr val="accent4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483834-EFCD-8F42-A0D9-DA01BF0B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8558" y="3000049"/>
            <a:ext cx="9746100" cy="1692000"/>
          </a:xfrm>
        </p:spPr>
        <p:txBody>
          <a:bodyPr/>
          <a:lstStyle/>
          <a:p>
            <a:r>
              <a:rPr lang="fr-FR" sz="4000" cap="none" dirty="0" smtClean="0"/>
              <a:t>Bientôt un nouveau mode de contact ! </a:t>
            </a:r>
            <a:r>
              <a:rPr lang="fr-FR" sz="4000" dirty="0" smtClean="0"/>
              <a:t>  ESPACE PARTENAIRES</a:t>
            </a:r>
            <a:endParaRPr lang="fr-FR" sz="40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5D04570-7BD5-D644-B245-27D149BA57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6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 smtClean="0"/>
              <a:t>espace </a:t>
            </a:r>
            <a:r>
              <a:rPr lang="fr-FR" dirty="0"/>
              <a:t>partenaires</a:t>
            </a:r>
          </a:p>
        </p:txBody>
      </p:sp>
      <p:sp>
        <p:nvSpPr>
          <p:cNvPr id="6" name="Espace réservé du texte 1"/>
          <p:cNvSpPr txBox="1">
            <a:spLocks/>
          </p:cNvSpPr>
          <p:nvPr/>
        </p:nvSpPr>
        <p:spPr>
          <a:xfrm>
            <a:off x="492370" y="1886260"/>
            <a:ext cx="11227406" cy="268574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600" b="1" dirty="0" smtClean="0">
              <a:solidFill>
                <a:srgbClr val="0033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rgbClr val="003399"/>
                </a:solidFill>
              </a:rPr>
              <a:t>Extranet </a:t>
            </a:r>
            <a:r>
              <a:rPr lang="fr-FR" sz="1600" dirty="0">
                <a:solidFill>
                  <a:srgbClr val="003399"/>
                </a:solidFill>
              </a:rPr>
              <a:t>dédié à l’accompagnement des publics fragiles pour favoriser leur accès aux droits et aux soins. </a:t>
            </a:r>
            <a:endParaRPr lang="fr-FR" sz="1600" dirty="0" smtClean="0">
              <a:solidFill>
                <a:srgbClr val="0033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00339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rgbClr val="003399"/>
                </a:solidFill>
              </a:rPr>
              <a:t>Echanges </a:t>
            </a:r>
            <a:r>
              <a:rPr lang="fr-FR" sz="1600" dirty="0">
                <a:solidFill>
                  <a:srgbClr val="003399"/>
                </a:solidFill>
              </a:rPr>
              <a:t>personnalisés, simplifiés et sécurisés entre </a:t>
            </a:r>
            <a:r>
              <a:rPr lang="fr-FR" sz="1600" dirty="0" smtClean="0">
                <a:solidFill>
                  <a:srgbClr val="003399"/>
                </a:solidFill>
              </a:rPr>
              <a:t>un partenaire </a:t>
            </a:r>
            <a:r>
              <a:rPr lang="fr-FR" sz="1600" dirty="0">
                <a:solidFill>
                  <a:srgbClr val="003399"/>
                </a:solidFill>
              </a:rPr>
              <a:t>et </a:t>
            </a:r>
            <a:r>
              <a:rPr lang="fr-FR" sz="1600" dirty="0" smtClean="0">
                <a:solidFill>
                  <a:srgbClr val="003399"/>
                </a:solidFill>
              </a:rPr>
              <a:t>la CPAM du Rhône. </a:t>
            </a:r>
            <a:r>
              <a:rPr lang="fr-FR" sz="1600" dirty="0">
                <a:solidFill>
                  <a:srgbClr val="003399"/>
                </a:solidFill>
              </a:rPr>
              <a:t>Maladie</a:t>
            </a:r>
            <a:r>
              <a:rPr lang="fr-FR" sz="1600" dirty="0" smtClean="0">
                <a:solidFill>
                  <a:srgbClr val="003399"/>
                </a:solidFill>
              </a:rPr>
              <a:t>.</a:t>
            </a:r>
          </a:p>
          <a:p>
            <a:pPr marL="358775" lvl="0"/>
            <a:r>
              <a:rPr lang="fr-FR" sz="1600" dirty="0">
                <a:solidFill>
                  <a:schemeClr val="accent6"/>
                </a:solidFill>
              </a:rPr>
              <a:t>Partenaires concernés …</a:t>
            </a:r>
          </a:p>
          <a:p>
            <a:pPr marL="1076325" lvl="0" indent="-358775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3399"/>
                </a:solidFill>
              </a:rPr>
              <a:t>Œuvrant </a:t>
            </a:r>
            <a:r>
              <a:rPr lang="fr-FR" sz="1600" dirty="0">
                <a:solidFill>
                  <a:srgbClr val="003399"/>
                </a:solidFill>
              </a:rPr>
              <a:t>dans le domaine de l’accès aux droits et aux soins.</a:t>
            </a:r>
          </a:p>
          <a:p>
            <a:pPr marL="1076325" lvl="0" indent="-358775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3399"/>
                </a:solidFill>
              </a:rPr>
              <a:t>Conventionnés avec la Caisse Primaire d’Assurance Maladie du Rhône.</a:t>
            </a:r>
          </a:p>
          <a:p>
            <a:pPr marL="1076325" indent="-358775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3399"/>
                </a:solidFill>
              </a:rPr>
              <a:t>Signataires d’un avenant sur l’utilisation d’Espace Partenaires.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rgbClr val="003399"/>
              </a:solidFill>
            </a:endParaRPr>
          </a:p>
          <a:p>
            <a:endParaRPr lang="fr-FR" sz="1600" b="1" dirty="0">
              <a:solidFill>
                <a:srgbClr val="0033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5" y="4572000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avec flèche vers la gauche 10"/>
          <p:cNvSpPr/>
          <p:nvPr/>
        </p:nvSpPr>
        <p:spPr>
          <a:xfrm>
            <a:off x="3995224" y="4805508"/>
            <a:ext cx="7526215" cy="1237957"/>
          </a:xfrm>
          <a:prstGeom prst="leftArrowCallout">
            <a:avLst>
              <a:gd name="adj1" fmla="val 30793"/>
              <a:gd name="adj2" fmla="val 24276"/>
              <a:gd name="adj3" fmla="val 77863"/>
              <a:gd name="adj4" fmla="val 6497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La CPAM du Rhône contactera progressivement tous les partenaires locaux </a:t>
            </a:r>
            <a:r>
              <a:rPr lang="fr-FR" b="1" u="sng" dirty="0" smtClean="0">
                <a:solidFill>
                  <a:schemeClr val="accent6"/>
                </a:solidFill>
              </a:rPr>
              <a:t>conventionnés</a:t>
            </a:r>
            <a:endParaRPr lang="fr-FR" b="1" dirty="0">
              <a:solidFill>
                <a:schemeClr val="accent6"/>
              </a:solidFill>
            </a:endParaRPr>
          </a:p>
        </p:txBody>
      </p:sp>
      <p:pic>
        <p:nvPicPr>
          <p:cNvPr id="7" name="Picture 2" descr="Z:\DGMET\DIS\ACTIVITE STUDIO GRAPHIQUE MULTIMEDIA\_OUTILS\chartes\_CHARTE AM 2020\2021040_CHARTE-AM_PictosGeneriques\2021040_CHARTE-AM_PictosGeneriques_RVB\PNG\RondBleuAM\CharteAM2021_PictoGenerique_RondBleuAM_Plan de travail 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14" y="3299012"/>
            <a:ext cx="1155274" cy="11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73BD91-A495-724D-A200-FC6527007F9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A84EA64-0F84-0941-B3B0-25EA8189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483834-EFCD-8F42-A0D9-DA01BF0B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sz="4000" dirty="0"/>
              <a:t>Contexte et enjeux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36532DE-0FE6-A541-8AF2-75AE3C4C184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062" y="496800"/>
            <a:ext cx="2233613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4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 smtClean="0"/>
              <a:t>Témoignage d’accompagnement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44" y="4740423"/>
            <a:ext cx="746163" cy="746163"/>
          </a:xfrm>
          <a:prstGeom prst="rect">
            <a:avLst/>
          </a:prstGeom>
        </p:spPr>
      </p:pic>
      <p:pic>
        <p:nvPicPr>
          <p:cNvPr id="6" name="Imag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65" y="1828767"/>
            <a:ext cx="6545279" cy="365781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33449" y="5743575"/>
            <a:ext cx="8913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https://www.youtube.com/watch?app=desktop&amp;v=zHf4V0adHcw&amp;list=PLOw7W72Ail25AWN3H4tcixPsZS4psfE7s&amp;index=3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35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EEB4925-44FA-7844-8B0E-E569E85C9D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024" y="2066306"/>
            <a:ext cx="11192635" cy="4208988"/>
          </a:xfrm>
        </p:spPr>
        <p:txBody>
          <a:bodyPr/>
          <a:lstStyle/>
          <a:p>
            <a:pPr marL="534988" lvl="1" indent="-179388">
              <a:spcAft>
                <a:spcPts val="0"/>
              </a:spcAft>
              <a:buClr>
                <a:schemeClr val="accent6"/>
              </a:buClr>
            </a:pPr>
            <a:r>
              <a:rPr lang="fr-FR" dirty="0" smtClean="0"/>
              <a:t>Les </a:t>
            </a:r>
            <a:r>
              <a:rPr lang="fr-FR" dirty="0"/>
              <a:t>travaux relatifs à la santé des personnes en situation de précarité exposent un double constat : </a:t>
            </a:r>
            <a:endParaRPr lang="fr-FR" dirty="0" smtClean="0"/>
          </a:p>
          <a:p>
            <a:pPr marL="903288" lvl="1" indent="-368300"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-"/>
            </a:pPr>
            <a:r>
              <a:rPr lang="fr-FR" b="0" dirty="0" smtClean="0"/>
              <a:t>une </a:t>
            </a:r>
            <a:r>
              <a:rPr lang="fr-FR" b="0" dirty="0"/>
              <a:t>détérioration de l’état de santé au fur et à mesure que la précarité </a:t>
            </a:r>
            <a:r>
              <a:rPr lang="fr-FR" b="0" dirty="0" smtClean="0"/>
              <a:t>s’installe </a:t>
            </a:r>
            <a:endParaRPr lang="fr-FR" b="0" dirty="0"/>
          </a:p>
          <a:p>
            <a:pPr marL="903288" lvl="1" indent="-368300"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-"/>
            </a:pPr>
            <a:r>
              <a:rPr lang="fr-FR" b="0" dirty="0" smtClean="0"/>
              <a:t>un </a:t>
            </a:r>
            <a:r>
              <a:rPr lang="fr-FR" b="0" dirty="0"/>
              <a:t>non-recours aux soins plus </a:t>
            </a:r>
            <a:r>
              <a:rPr lang="fr-FR" b="0" dirty="0" smtClean="0"/>
              <a:t>important</a:t>
            </a:r>
          </a:p>
          <a:p>
            <a:pPr marL="355600" lvl="1" indent="0">
              <a:spcAft>
                <a:spcPts val="0"/>
              </a:spcAft>
              <a:buClr>
                <a:schemeClr val="accent4">
                  <a:lumMod val="40000"/>
                  <a:lumOff val="60000"/>
                </a:schemeClr>
              </a:buClr>
              <a:buNone/>
            </a:pPr>
            <a:endParaRPr lang="fr-FR" sz="1200" b="0" dirty="0" smtClean="0"/>
          </a:p>
          <a:p>
            <a:pPr marL="534988" lvl="1" indent="-179388">
              <a:spcAft>
                <a:spcPts val="0"/>
              </a:spcAft>
              <a:buClr>
                <a:schemeClr val="accent6"/>
              </a:buClr>
            </a:pPr>
            <a:r>
              <a:rPr lang="fr-FR" dirty="0" smtClean="0"/>
              <a:t>Un </a:t>
            </a:r>
            <a:r>
              <a:rPr lang="fr-FR" dirty="0"/>
              <a:t>quart des français a renoncé à au moins un soin au cours des 12 derniers mois </a:t>
            </a:r>
            <a:r>
              <a:rPr lang="fr-FR" sz="1000" b="0" dirty="0"/>
              <a:t>(source </a:t>
            </a:r>
            <a:r>
              <a:rPr lang="fr-FR" sz="1000" b="0" dirty="0" err="1"/>
              <a:t>Odenore</a:t>
            </a:r>
            <a:r>
              <a:rPr lang="fr-FR" sz="1000" b="0" dirty="0"/>
              <a:t>, </a:t>
            </a:r>
            <a:r>
              <a:rPr lang="fr-FR" sz="1000" b="0" dirty="0" err="1"/>
              <a:t>Irdes</a:t>
            </a:r>
            <a:r>
              <a:rPr lang="fr-FR" sz="1000" b="0" dirty="0"/>
              <a:t>)</a:t>
            </a:r>
          </a:p>
          <a:p>
            <a:pPr marL="534988" lvl="2">
              <a:spcAft>
                <a:spcPts val="0"/>
              </a:spcAft>
              <a:buClr>
                <a:schemeClr val="accent4">
                  <a:lumMod val="40000"/>
                  <a:lumOff val="60000"/>
                </a:schemeClr>
              </a:buClr>
            </a:pPr>
            <a:r>
              <a:rPr lang="fr-FR" dirty="0"/>
              <a:t>La raison principale à ces renoncements est financière, mais d’autres difficultés peuvent venir </a:t>
            </a:r>
            <a:r>
              <a:rPr lang="fr-FR" dirty="0" smtClean="0"/>
              <a:t>s’ajouter :  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distance</a:t>
            </a:r>
            <a:r>
              <a:rPr lang="fr-FR" dirty="0"/>
              <a:t>, densité médicale, difficulté d’obtenir un RDV, de comprendre le système de soins</a:t>
            </a:r>
            <a:r>
              <a:rPr lang="fr-FR" dirty="0" smtClean="0"/>
              <a:t>…</a:t>
            </a:r>
          </a:p>
          <a:p>
            <a:pPr marL="355600" lvl="2">
              <a:spcAft>
                <a:spcPts val="0"/>
              </a:spcAft>
              <a:buClr>
                <a:schemeClr val="accent4">
                  <a:lumMod val="40000"/>
                  <a:lumOff val="60000"/>
                </a:schemeClr>
              </a:buClr>
            </a:pPr>
            <a:endParaRPr lang="fr-FR" dirty="0"/>
          </a:p>
          <a:p>
            <a:pPr marL="534988" lvl="1" indent="-179388">
              <a:spcAft>
                <a:spcPts val="0"/>
              </a:spcAft>
              <a:buClr>
                <a:schemeClr val="accent6"/>
              </a:buClr>
            </a:pPr>
            <a:r>
              <a:rPr lang="fr-FR" dirty="0" smtClean="0"/>
              <a:t>13 </a:t>
            </a:r>
            <a:r>
              <a:rPr lang="fr-FR" dirty="0"/>
              <a:t>millions de français sont aujourd’hui en difficulté avec le numérique </a:t>
            </a:r>
            <a:r>
              <a:rPr lang="fr-FR" sz="1000" b="0" dirty="0"/>
              <a:t>(baromètre du numérique </a:t>
            </a:r>
            <a:r>
              <a:rPr lang="fr-FR" sz="1000" b="0" dirty="0" smtClean="0"/>
              <a:t>CREDOC </a:t>
            </a:r>
            <a:r>
              <a:rPr lang="fr-FR" sz="1000" b="0" dirty="0"/>
              <a:t>2018)</a:t>
            </a:r>
            <a:endParaRPr lang="fr-FR" sz="1000" dirty="0"/>
          </a:p>
          <a:p>
            <a:pPr marL="355600" lvl="1" indent="0">
              <a:spcAft>
                <a:spcPts val="0"/>
              </a:spcAft>
              <a:buClr>
                <a:schemeClr val="accent6"/>
              </a:buClr>
              <a:buNone/>
            </a:pPr>
            <a:endParaRPr lang="fr-FR" sz="1200" dirty="0" smtClean="0"/>
          </a:p>
          <a:p>
            <a:pPr marL="534988" lvl="1" indent="-179388">
              <a:spcAft>
                <a:spcPts val="0"/>
              </a:spcAft>
              <a:buClr>
                <a:schemeClr val="accent6"/>
              </a:buClr>
            </a:pPr>
            <a:r>
              <a:rPr lang="fr-FR" dirty="0" smtClean="0"/>
              <a:t>Taux </a:t>
            </a:r>
            <a:r>
              <a:rPr lang="fr-FR" dirty="0"/>
              <a:t>de recours à la </a:t>
            </a:r>
            <a:r>
              <a:rPr lang="fr-FR" dirty="0" smtClean="0"/>
              <a:t>Complémentaire Santé Solidaire </a:t>
            </a:r>
            <a:r>
              <a:rPr lang="fr-FR" sz="1000" b="0" dirty="0" smtClean="0"/>
              <a:t>(source DREES 2018)</a:t>
            </a:r>
          </a:p>
          <a:p>
            <a:pPr lvl="1">
              <a:spcAft>
                <a:spcPts val="0"/>
              </a:spcAft>
              <a:buClr>
                <a:schemeClr val="accent4">
                  <a:lumMod val="40000"/>
                  <a:lumOff val="60000"/>
                </a:schemeClr>
              </a:buClr>
            </a:pPr>
            <a:endParaRPr lang="fr-FR" sz="1000" b="0" dirty="0"/>
          </a:p>
          <a:p>
            <a:pPr lvl="1" indent="0">
              <a:spcAft>
                <a:spcPts val="0"/>
              </a:spcAft>
              <a:buClr>
                <a:schemeClr val="accent4">
                  <a:lumMod val="40000"/>
                  <a:lumOff val="60000"/>
                </a:schemeClr>
              </a:buClr>
              <a:buNone/>
            </a:pPr>
            <a:endParaRPr lang="fr-FR" sz="1000" b="0" dirty="0" smtClean="0"/>
          </a:p>
          <a:p>
            <a:pPr lvl="1" indent="0">
              <a:spcAft>
                <a:spcPts val="0"/>
              </a:spcAft>
              <a:buClr>
                <a:schemeClr val="accent4">
                  <a:lumMod val="40000"/>
                  <a:lumOff val="60000"/>
                </a:schemeClr>
              </a:buClr>
              <a:buNone/>
            </a:pPr>
            <a:endParaRPr lang="fr-FR" sz="1000" b="0" dirty="0" smtClean="0"/>
          </a:p>
          <a:p>
            <a:pPr lvl="1" indent="0">
              <a:spcAft>
                <a:spcPts val="0"/>
              </a:spcAft>
              <a:buClr>
                <a:schemeClr val="accent4">
                  <a:lumMod val="40000"/>
                  <a:lumOff val="60000"/>
                </a:schemeClr>
              </a:buClr>
              <a:buNone/>
            </a:pPr>
            <a:endParaRPr lang="fr-FR" sz="1000" b="0" dirty="0"/>
          </a:p>
          <a:p>
            <a:pPr lvl="1" indent="0">
              <a:spcAft>
                <a:spcPts val="0"/>
              </a:spcAft>
              <a:buClr>
                <a:schemeClr val="accent4">
                  <a:lumMod val="40000"/>
                  <a:lumOff val="60000"/>
                </a:schemeClr>
              </a:buClr>
              <a:buNone/>
            </a:pPr>
            <a:endParaRPr lang="fr-FR" sz="1000" b="0" dirty="0" smtClean="0"/>
          </a:p>
          <a:p>
            <a:pPr lvl="1" indent="0">
              <a:spcAft>
                <a:spcPts val="0"/>
              </a:spcAft>
              <a:buClr>
                <a:schemeClr val="accent4">
                  <a:lumMod val="40000"/>
                  <a:lumOff val="60000"/>
                </a:schemeClr>
              </a:buClr>
              <a:buNone/>
            </a:pPr>
            <a:endParaRPr lang="fr-FR" sz="1000" b="0" dirty="0" smtClean="0"/>
          </a:p>
          <a:p>
            <a:pPr lvl="1">
              <a:spcAft>
                <a:spcPts val="0"/>
              </a:spcAft>
              <a:buClr>
                <a:schemeClr val="accent4">
                  <a:lumMod val="40000"/>
                  <a:lumOff val="60000"/>
                </a:schemeClr>
              </a:buClr>
            </a:pPr>
            <a:endParaRPr lang="fr-FR" sz="1000" b="0" dirty="0" smtClean="0"/>
          </a:p>
          <a:p>
            <a:pPr marL="985838" lvl="1" indent="0">
              <a:spcAft>
                <a:spcPts val="0"/>
              </a:spcAft>
              <a:buClr>
                <a:schemeClr val="accent4">
                  <a:lumMod val="40000"/>
                  <a:lumOff val="60000"/>
                </a:schemeClr>
              </a:buClr>
              <a:buNone/>
            </a:pPr>
            <a:r>
              <a:rPr lang="fr-FR" sz="1100" b="0" i="1" dirty="0" smtClean="0">
                <a:solidFill>
                  <a:schemeClr val="bg2"/>
                </a:solidFill>
              </a:rPr>
              <a:t>Pas de données à jour depuis la mise en place de la CSS</a:t>
            </a:r>
            <a:endParaRPr lang="fr-FR" sz="1100" b="0" i="1" dirty="0">
              <a:solidFill>
                <a:schemeClr val="bg2"/>
              </a:solidFill>
            </a:endParaRPr>
          </a:p>
          <a:p>
            <a:pPr lvl="1">
              <a:buClr>
                <a:schemeClr val="accent4">
                  <a:lumMod val="40000"/>
                  <a:lumOff val="60000"/>
                </a:schemeClr>
              </a:buClr>
            </a:pPr>
            <a:endParaRPr lang="fr-FR" sz="1000" b="0" dirty="0"/>
          </a:p>
          <a:p>
            <a:pPr lvl="4"/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F3D4A5A-7655-D144-8FCA-670E819FA4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A05C0D2-F044-0A40-AC39-EE9B4B34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Contexte </a:t>
            </a:r>
            <a:r>
              <a:rPr lang="fr-FR" dirty="0"/>
              <a:t>et </a:t>
            </a:r>
            <a:r>
              <a:rPr lang="fr-FR" dirty="0" smtClean="0"/>
              <a:t>LES enjeux      </a:t>
            </a:r>
            <a:endParaRPr lang="fr-FR" dirty="0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7FBD43CA-5E27-DC46-8D87-98828987A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727003"/>
              </p:ext>
            </p:extLst>
          </p:nvPr>
        </p:nvGraphicFramePr>
        <p:xfrm>
          <a:off x="1564812" y="5106623"/>
          <a:ext cx="4382045" cy="824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86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Nombre de personnes </a:t>
                      </a:r>
                      <a:r>
                        <a:rPr lang="fr-FR" sz="1200" dirty="0" smtClean="0"/>
                        <a:t>éligibles </a:t>
                      </a:r>
                      <a:endParaRPr lang="fr-FR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de recours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66">
                <a:tc>
                  <a:txBody>
                    <a:bodyPr/>
                    <a:lstStyle/>
                    <a:p>
                      <a:pPr algn="ctr"/>
                      <a:r>
                        <a:rPr lang="fr-FR" sz="1000" strike="noStrike" dirty="0">
                          <a:solidFill>
                            <a:schemeClr val="tx1"/>
                          </a:solidFill>
                        </a:rPr>
                        <a:t>CMUC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strike="noStrike" dirty="0">
                          <a:solidFill>
                            <a:schemeClr val="tx1"/>
                          </a:solidFill>
                        </a:rPr>
                        <a:t>entre 6,6 et 7,9 millions 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strike="noStrike" dirty="0">
                          <a:solidFill>
                            <a:schemeClr val="tx1"/>
                          </a:solidFill>
                        </a:rPr>
                        <a:t>entre 56 % et 68 %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866">
                <a:tc>
                  <a:txBody>
                    <a:bodyPr/>
                    <a:lstStyle/>
                    <a:p>
                      <a:pPr algn="ctr"/>
                      <a:r>
                        <a:rPr lang="fr-FR" sz="1000" strike="noStrike" dirty="0">
                          <a:solidFill>
                            <a:schemeClr val="tx1"/>
                          </a:solidFill>
                        </a:rPr>
                        <a:t>ACS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strike="noStrike" dirty="0">
                          <a:solidFill>
                            <a:schemeClr val="tx1"/>
                          </a:solidFill>
                        </a:rPr>
                        <a:t>entre 2,9 et 4,2 millions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strike="noStrike" dirty="0">
                          <a:solidFill>
                            <a:schemeClr val="tx1"/>
                          </a:solidFill>
                        </a:rPr>
                        <a:t>entre 33 % et 47 %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B0D60AA4-87F4-5B49-9530-AA6CB58E2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68" y="4293144"/>
            <a:ext cx="1915460" cy="199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748645-FE80-1F4E-B647-9D0CBC7E35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390" y="1771651"/>
            <a:ext cx="11160269" cy="4332266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Trois réformes pour renforcer l’accès aux droits et aux soins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F2F8A9-93DB-DF4E-BF31-ECD3710F334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ECFC492-7595-1743-8422-D28BFA7E6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et enjeux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DD842AE-9749-A046-9142-0EB2831FF83E}"/>
              </a:ext>
            </a:extLst>
          </p:cNvPr>
          <p:cNvCxnSpPr>
            <a:cxnSpLocks/>
          </p:cNvCxnSpPr>
          <p:nvPr/>
        </p:nvCxnSpPr>
        <p:spPr>
          <a:xfrm>
            <a:off x="936333" y="3118377"/>
            <a:ext cx="1011738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936333" y="2639787"/>
            <a:ext cx="2613589" cy="3142153"/>
            <a:chOff x="864296" y="2659836"/>
            <a:chExt cx="2613589" cy="3142153"/>
          </a:xfrm>
        </p:grpSpPr>
        <p:sp>
          <p:nvSpPr>
            <p:cNvPr id="24" name="Espace réservé du texte 1">
              <a:extLst>
                <a:ext uri="{FF2B5EF4-FFF2-40B4-BE49-F238E27FC236}">
                  <a16:creationId xmlns:a16="http://schemas.microsoft.com/office/drawing/2014/main" id="{747ADD51-F865-5A4E-A811-255927AE04A5}"/>
                </a:ext>
              </a:extLst>
            </p:cNvPr>
            <p:cNvSpPr txBox="1">
              <a:spLocks/>
            </p:cNvSpPr>
            <p:nvPr/>
          </p:nvSpPr>
          <p:spPr>
            <a:xfrm>
              <a:off x="864296" y="3584773"/>
              <a:ext cx="2613589" cy="2217216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700"/>
                </a:spcAft>
                <a:buClr>
                  <a:schemeClr val="tx2"/>
                </a:buClr>
                <a:buFont typeface="Symbol" panose="05050102010706020507" pitchFamily="18" charset="2"/>
                <a:buNone/>
                <a:defRPr sz="22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144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tx2"/>
                </a:buClr>
                <a:buFont typeface="Symbol" panose="05050102010706020507" pitchFamily="18" charset="2"/>
                <a:buChar char=""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indent="0" algn="ctr">
                <a:spcAft>
                  <a:spcPts val="0"/>
                </a:spcAft>
                <a:buNone/>
              </a:pPr>
              <a:endParaRPr lang="fr-FR" sz="1200" dirty="0" smtClean="0"/>
            </a:p>
            <a:p>
              <a:pPr lvl="1" indent="0" algn="ctr">
                <a:spcAft>
                  <a:spcPts val="0"/>
                </a:spcAft>
                <a:buNone/>
              </a:pPr>
              <a:r>
                <a:rPr lang="fr-FR" sz="1200" dirty="0" smtClean="0"/>
                <a:t>Mise </a:t>
              </a:r>
              <a:r>
                <a:rPr lang="fr-FR" sz="1200" dirty="0"/>
                <a:t>en place </a:t>
              </a:r>
              <a:r>
                <a:rPr lang="fr-FR" sz="1200" dirty="0" smtClean="0"/>
                <a:t>de</a:t>
              </a:r>
            </a:p>
            <a:p>
              <a:pPr lvl="1" indent="0" algn="ctr">
                <a:spcAft>
                  <a:spcPts val="0"/>
                </a:spcAft>
                <a:buNone/>
              </a:pPr>
              <a:r>
                <a:rPr lang="fr-FR" sz="1200" dirty="0" smtClean="0"/>
                <a:t>la </a:t>
              </a:r>
              <a:r>
                <a:rPr lang="fr-F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Protection Universelle </a:t>
              </a:r>
              <a:r>
                <a:rPr lang="fr-FR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Maladie </a:t>
              </a:r>
              <a:r>
                <a:rPr lang="fr-FR" sz="1100" dirty="0" smtClean="0"/>
                <a:t>(PUMA)</a:t>
              </a:r>
            </a:p>
            <a:p>
              <a:pPr lvl="1" indent="0" algn="just">
                <a:buNone/>
              </a:pPr>
              <a:r>
                <a:rPr lang="fr-FR" sz="1100" dirty="0" smtClean="0"/>
                <a:t> </a:t>
              </a:r>
              <a:r>
                <a:rPr lang="fr-FR" sz="1100" dirty="0"/>
                <a:t/>
              </a:r>
              <a:br>
                <a:rPr lang="fr-FR" sz="1100" dirty="0"/>
              </a:br>
              <a:r>
                <a:rPr lang="fr-FR" sz="1100" b="0" dirty="0"/>
                <a:t>&gt; </a:t>
              </a:r>
              <a:r>
                <a:rPr lang="fr-FR" sz="1100" dirty="0"/>
                <a:t>Toute personne qui travaille ou réside en France de manière stable et régulière </a:t>
              </a:r>
              <a:r>
                <a:rPr lang="fr-FR" sz="1100" b="0" dirty="0"/>
                <a:t>a droit à la prise en charge de ses frais de santé à titre personnel et de manière continue tout au long de sa vie.</a:t>
              </a: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AB374AEF-B7EA-AF45-AC70-B2DB37164436}"/>
                </a:ext>
              </a:extLst>
            </p:cNvPr>
            <p:cNvSpPr/>
            <p:nvPr/>
          </p:nvSpPr>
          <p:spPr>
            <a:xfrm>
              <a:off x="2081881" y="3029168"/>
              <a:ext cx="178419" cy="1784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48F0EC7B-36F5-1C45-A37F-C5AE075B36AC}"/>
                </a:ext>
              </a:extLst>
            </p:cNvPr>
            <p:cNvSpPr txBox="1"/>
            <p:nvPr/>
          </p:nvSpPr>
          <p:spPr>
            <a:xfrm>
              <a:off x="1592510" y="2659836"/>
              <a:ext cx="1157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accent4"/>
                  </a:solidFill>
                </a:rPr>
                <a:t>2016</a:t>
              </a:r>
            </a:p>
          </p:txBody>
        </p:sp>
        <p:cxnSp>
          <p:nvCxnSpPr>
            <p:cNvPr id="27" name="Connecteur droit 26"/>
            <p:cNvCxnSpPr>
              <a:stCxn id="25" idx="4"/>
              <a:endCxn id="24" idx="0"/>
            </p:cNvCxnSpPr>
            <p:nvPr/>
          </p:nvCxnSpPr>
          <p:spPr>
            <a:xfrm>
              <a:off x="2171091" y="3207587"/>
              <a:ext cx="0" cy="377186"/>
            </a:xfrm>
            <a:prstGeom prst="line">
              <a:avLst/>
            </a:prstGeom>
            <a:ln w="63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/>
          <p:cNvGrpSpPr/>
          <p:nvPr/>
        </p:nvGrpSpPr>
        <p:grpSpPr>
          <a:xfrm>
            <a:off x="3725160" y="2639787"/>
            <a:ext cx="4108537" cy="3157410"/>
            <a:chOff x="3795386" y="2644579"/>
            <a:chExt cx="4108537" cy="3157410"/>
          </a:xfrm>
        </p:grpSpPr>
        <p:sp>
          <p:nvSpPr>
            <p:cNvPr id="29" name="Espace réservé du texte 1">
              <a:extLst>
                <a:ext uri="{FF2B5EF4-FFF2-40B4-BE49-F238E27FC236}">
                  <a16:creationId xmlns:a16="http://schemas.microsoft.com/office/drawing/2014/main" id="{054EA1CB-0876-B847-9315-BE52BFCD2318}"/>
                </a:ext>
              </a:extLst>
            </p:cNvPr>
            <p:cNvSpPr txBox="1">
              <a:spLocks/>
            </p:cNvSpPr>
            <p:nvPr/>
          </p:nvSpPr>
          <p:spPr>
            <a:xfrm>
              <a:off x="3795386" y="3584773"/>
              <a:ext cx="4108537" cy="2217216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700"/>
                </a:spcAft>
                <a:buClr>
                  <a:schemeClr val="tx2"/>
                </a:buClr>
                <a:buFont typeface="Symbol" panose="05050102010706020507" pitchFamily="18" charset="2"/>
                <a:buNone/>
                <a:defRPr sz="22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144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tx2"/>
                </a:buClr>
                <a:buFont typeface="Symbol" panose="05050102010706020507" pitchFamily="18" charset="2"/>
                <a:buChar char=""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indent="0" algn="ctr">
                <a:spcAft>
                  <a:spcPts val="0"/>
                </a:spcAft>
                <a:buNone/>
              </a:pPr>
              <a:endParaRPr lang="fr-FR" sz="1200" dirty="0" smtClean="0"/>
            </a:p>
            <a:p>
              <a:pPr lvl="1" indent="0" algn="ctr">
                <a:spcAft>
                  <a:spcPts val="0"/>
                </a:spcAft>
                <a:buNone/>
              </a:pPr>
              <a:r>
                <a:rPr lang="fr-FR" sz="1200" dirty="0" smtClean="0"/>
                <a:t>Déploiement </a:t>
              </a:r>
              <a:r>
                <a:rPr lang="fr-FR" sz="1200" dirty="0"/>
                <a:t>de la </a:t>
              </a:r>
              <a:r>
                <a:rPr lang="fr-F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Complémentaire Santé Solidaire </a:t>
              </a:r>
              <a:endPara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1" indent="0" algn="ctr">
                <a:spcAft>
                  <a:spcPts val="0"/>
                </a:spcAft>
                <a:buNone/>
              </a:pPr>
              <a:r>
                <a:rPr lang="fr-FR" sz="1100" b="0" dirty="0" smtClean="0"/>
                <a:t>en </a:t>
              </a:r>
              <a:r>
                <a:rPr lang="fr-FR" sz="1100" b="0" dirty="0"/>
                <a:t>remplacement de la CMUC et de </a:t>
              </a:r>
              <a:r>
                <a:rPr lang="fr-FR" sz="1100" b="0" dirty="0" smtClean="0"/>
                <a:t>l’ACS</a:t>
              </a:r>
            </a:p>
            <a:p>
              <a:pPr lvl="1" indent="0" algn="just">
                <a:spcAft>
                  <a:spcPts val="0"/>
                </a:spcAft>
                <a:buNone/>
              </a:pPr>
              <a:r>
                <a:rPr lang="fr-FR" sz="1100" b="0" dirty="0" smtClean="0"/>
                <a:t> </a:t>
              </a:r>
            </a:p>
            <a:p>
              <a:pPr lvl="1" indent="0" algn="just">
                <a:spcAft>
                  <a:spcPts val="0"/>
                </a:spcAft>
                <a:buNone/>
              </a:pPr>
              <a:r>
                <a:rPr lang="fr-FR" sz="1100" b="0" dirty="0"/>
                <a:t/>
              </a:r>
              <a:br>
                <a:rPr lang="fr-FR" sz="1100" b="0" dirty="0"/>
              </a:br>
              <a:r>
                <a:rPr lang="fr-FR" sz="1100" b="0" dirty="0"/>
                <a:t>&gt; </a:t>
              </a:r>
              <a:r>
                <a:rPr lang="fr-FR" sz="1100" dirty="0"/>
                <a:t>Avec ou sans participation </a:t>
              </a:r>
              <a:r>
                <a:rPr lang="fr-FR" sz="1100" b="0" dirty="0"/>
                <a:t>(maximum 1€ par jour), elle permet aux personnes ayant des revenus modestes de ne plus payer le médecin, le dentiste, l’infirmier, le kinésithérapeute, l’hôpital, les médicaments; les dispositifs médicaux et  la plupart des lunettes, des prothèses dentaires ou des prothèses auditives.</a:t>
              </a: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7E66829D-E2EB-1644-8CDC-32A5A2D4F11F}"/>
                </a:ext>
              </a:extLst>
            </p:cNvPr>
            <p:cNvSpPr/>
            <p:nvPr/>
          </p:nvSpPr>
          <p:spPr>
            <a:xfrm>
              <a:off x="5763873" y="3013911"/>
              <a:ext cx="178419" cy="1784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0B469B56-703A-934A-A7EE-46BAC7786CAF}"/>
                </a:ext>
              </a:extLst>
            </p:cNvPr>
            <p:cNvSpPr txBox="1"/>
            <p:nvPr/>
          </p:nvSpPr>
          <p:spPr>
            <a:xfrm>
              <a:off x="5274501" y="2644579"/>
              <a:ext cx="1157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accent4"/>
                  </a:solidFill>
                </a:rPr>
                <a:t>2019</a:t>
              </a:r>
            </a:p>
          </p:txBody>
        </p:sp>
        <p:cxnSp>
          <p:nvCxnSpPr>
            <p:cNvPr id="32" name="Connecteur droit 31"/>
            <p:cNvCxnSpPr/>
            <p:nvPr/>
          </p:nvCxnSpPr>
          <p:spPr>
            <a:xfrm>
              <a:off x="5849654" y="3225212"/>
              <a:ext cx="0" cy="377186"/>
            </a:xfrm>
            <a:prstGeom prst="line">
              <a:avLst/>
            </a:prstGeom>
            <a:ln w="63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/>
          <p:cNvGrpSpPr/>
          <p:nvPr/>
        </p:nvGrpSpPr>
        <p:grpSpPr>
          <a:xfrm>
            <a:off x="7991872" y="2639787"/>
            <a:ext cx="3031297" cy="3161349"/>
            <a:chOff x="8505173" y="2640640"/>
            <a:chExt cx="3031297" cy="3161349"/>
          </a:xfrm>
        </p:grpSpPr>
        <p:sp>
          <p:nvSpPr>
            <p:cNvPr id="34" name="Espace réservé du texte 1">
              <a:extLst>
                <a:ext uri="{FF2B5EF4-FFF2-40B4-BE49-F238E27FC236}">
                  <a16:creationId xmlns:a16="http://schemas.microsoft.com/office/drawing/2014/main" id="{AADDF414-585B-5343-A9AE-A4656B00066C}"/>
                </a:ext>
              </a:extLst>
            </p:cNvPr>
            <p:cNvSpPr txBox="1">
              <a:spLocks/>
            </p:cNvSpPr>
            <p:nvPr/>
          </p:nvSpPr>
          <p:spPr>
            <a:xfrm>
              <a:off x="8505173" y="3584773"/>
              <a:ext cx="3031297" cy="2217216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700"/>
                </a:spcAft>
                <a:buClr>
                  <a:schemeClr val="tx2"/>
                </a:buClr>
                <a:buFont typeface="Symbol" panose="05050102010706020507" pitchFamily="18" charset="2"/>
                <a:buNone/>
                <a:defRPr sz="22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14400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800"/>
                </a:spcAft>
                <a:buClr>
                  <a:schemeClr val="tx2"/>
                </a:buClr>
                <a:buFont typeface="Symbol" panose="05050102010706020507" pitchFamily="18" charset="2"/>
                <a:buChar char=""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inden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endParaRPr lang="fr-FR" sz="1200" dirty="0" smtClean="0"/>
            </a:p>
            <a:p>
              <a:pPr lvl="1" inden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fr-FR" sz="1200" dirty="0" smtClean="0"/>
                <a:t>Déploiement </a:t>
              </a:r>
              <a:r>
                <a:rPr lang="fr-FR" sz="1200" dirty="0"/>
                <a:t>progressif </a:t>
              </a:r>
              <a:r>
                <a:rPr lang="fr-FR" sz="1200" dirty="0" smtClean="0"/>
                <a:t>du </a:t>
              </a:r>
              <a:r>
                <a:rPr lang="fr-F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100% santé </a:t>
              </a:r>
              <a:endPara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1" indent="0">
                <a:spcBef>
                  <a:spcPts val="600"/>
                </a:spcBef>
                <a:spcAft>
                  <a:spcPts val="0"/>
                </a:spcAft>
                <a:buNone/>
              </a:pPr>
              <a:endParaRPr lang="fr-FR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1" indent="0" algn="just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fr-FR" sz="1100" b="0" dirty="0" smtClean="0"/>
                <a:t>Le 100 % Santé permet </a:t>
              </a:r>
              <a:r>
                <a:rPr lang="fr-FR" sz="1100" b="0" dirty="0"/>
                <a:t>la </a:t>
              </a:r>
              <a:r>
                <a:rPr lang="fr-FR" sz="1100" dirty="0"/>
                <a:t>prise en charge à 100%</a:t>
              </a:r>
              <a:r>
                <a:rPr lang="fr-FR" sz="1100" b="0" dirty="0"/>
                <a:t> d’un panier de soins et d’un large choix d’équipements de qualité pour tous dans le domaine de </a:t>
              </a:r>
              <a:r>
                <a:rPr lang="fr-FR" sz="1100" dirty="0"/>
                <a:t>l’optique, des prothèses auditives et dentaires</a:t>
              </a: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98005C30-0555-764B-8E7A-C9E8399E580E}"/>
                </a:ext>
              </a:extLst>
            </p:cNvPr>
            <p:cNvSpPr/>
            <p:nvPr/>
          </p:nvSpPr>
          <p:spPr>
            <a:xfrm>
              <a:off x="9931611" y="3009972"/>
              <a:ext cx="178419" cy="1784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02A59029-6BEE-9B4A-8C29-972DE46C4DC2}"/>
                </a:ext>
              </a:extLst>
            </p:cNvPr>
            <p:cNvSpPr txBox="1"/>
            <p:nvPr/>
          </p:nvSpPr>
          <p:spPr>
            <a:xfrm>
              <a:off x="9317778" y="2640640"/>
              <a:ext cx="1406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accent4"/>
                  </a:solidFill>
                </a:rPr>
                <a:t>2019-2021</a:t>
              </a:r>
            </a:p>
          </p:txBody>
        </p:sp>
        <p:cxnSp>
          <p:nvCxnSpPr>
            <p:cNvPr id="37" name="Connecteur droit 36"/>
            <p:cNvCxnSpPr/>
            <p:nvPr/>
          </p:nvCxnSpPr>
          <p:spPr>
            <a:xfrm>
              <a:off x="10020821" y="3188391"/>
              <a:ext cx="0" cy="377186"/>
            </a:xfrm>
            <a:prstGeom prst="line">
              <a:avLst/>
            </a:prstGeom>
            <a:ln w="63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58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CB8650-AA08-3446-93F5-F6ED81499AC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A84EA64-0F84-0941-B3B0-25EA8189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483834-EFCD-8F42-A0D9-DA01BF0B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8557" y="3000049"/>
            <a:ext cx="9771594" cy="1692000"/>
          </a:xfrm>
        </p:spPr>
        <p:txBody>
          <a:bodyPr/>
          <a:lstStyle/>
          <a:p>
            <a:r>
              <a:rPr lang="fr-FR" sz="4000" dirty="0" smtClean="0"/>
              <a:t>la </a:t>
            </a:r>
          </a:p>
          <a:p>
            <a:r>
              <a:rPr lang="fr-FR" sz="4000" dirty="0" smtClean="0"/>
              <a:t>Mission </a:t>
            </a:r>
            <a:r>
              <a:rPr lang="fr-FR" sz="4000" dirty="0"/>
              <a:t>accompagnement santé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E675696-5625-974D-A7C1-330F26E9B60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0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c 37">
            <a:extLst>
              <a:ext uri="{FF2B5EF4-FFF2-40B4-BE49-F238E27FC236}">
                <a16:creationId xmlns:a16="http://schemas.microsoft.com/office/drawing/2014/main" id="{C53F356F-9C04-0C4E-8A14-D57976A3B986}"/>
              </a:ext>
            </a:extLst>
          </p:cNvPr>
          <p:cNvSpPr/>
          <p:nvPr/>
        </p:nvSpPr>
        <p:spPr>
          <a:xfrm>
            <a:off x="5002305" y="3861514"/>
            <a:ext cx="2119685" cy="2119685"/>
          </a:xfrm>
          <a:prstGeom prst="arc">
            <a:avLst>
              <a:gd name="adj1" fmla="val 8037329"/>
              <a:gd name="adj2" fmla="val 13296395"/>
            </a:avLst>
          </a:prstGeom>
          <a:ln w="127000">
            <a:solidFill>
              <a:schemeClr val="tx1"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E7BF5E25-426B-8D48-9193-5450FCFBFC8B}"/>
              </a:ext>
            </a:extLst>
          </p:cNvPr>
          <p:cNvSpPr/>
          <p:nvPr/>
        </p:nvSpPr>
        <p:spPr>
          <a:xfrm>
            <a:off x="4984374" y="3861514"/>
            <a:ext cx="2119685" cy="2119685"/>
          </a:xfrm>
          <a:prstGeom prst="arc">
            <a:avLst>
              <a:gd name="adj1" fmla="val 16200000"/>
              <a:gd name="adj2" fmla="val 5437569"/>
            </a:avLst>
          </a:prstGeom>
          <a:ln w="127000">
            <a:solidFill>
              <a:schemeClr val="accent4"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D7E628-4AF7-BA49-94AA-E055640513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1CC652C-7FB5-6541-A401-E02D9044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Mission accompagnement santé : </a:t>
            </a:r>
            <a:r>
              <a:rPr lang="fr-FR" dirty="0">
                <a:solidFill>
                  <a:srgbClr val="002060"/>
                </a:solidFill>
              </a:rPr>
              <a:t>son périmètre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E1AF2EF-F6F4-B74B-8E76-C33CBA4449F0}"/>
              </a:ext>
            </a:extLst>
          </p:cNvPr>
          <p:cNvSpPr/>
          <p:nvPr/>
        </p:nvSpPr>
        <p:spPr>
          <a:xfrm>
            <a:off x="5011269" y="3870479"/>
            <a:ext cx="2106706" cy="2106706"/>
          </a:xfrm>
          <a:prstGeom prst="ellipse">
            <a:avLst/>
          </a:prstGeom>
          <a:noFill/>
          <a:ln w="1905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2C98DBC-9D1D-1C42-95AF-2A0A274198EF}"/>
              </a:ext>
            </a:extLst>
          </p:cNvPr>
          <p:cNvSpPr txBox="1"/>
          <p:nvPr/>
        </p:nvSpPr>
        <p:spPr>
          <a:xfrm>
            <a:off x="2887042" y="5736974"/>
            <a:ext cx="191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Difficultés / Renoncement aux soins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C9379E6-77D2-0549-B422-847AD0706521}"/>
              </a:ext>
            </a:extLst>
          </p:cNvPr>
          <p:cNvSpPr txBox="1"/>
          <p:nvPr/>
        </p:nvSpPr>
        <p:spPr>
          <a:xfrm>
            <a:off x="2719224" y="4690523"/>
            <a:ext cx="183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Difficultés </a:t>
            </a:r>
            <a:endParaRPr lang="fr-FR" sz="1200" dirty="0" smtClean="0"/>
          </a:p>
          <a:p>
            <a:pPr algn="r"/>
            <a:r>
              <a:rPr lang="fr-FR" sz="1200" dirty="0" smtClean="0"/>
              <a:t>/ </a:t>
            </a:r>
            <a:r>
              <a:rPr lang="fr-FR" sz="1200" dirty="0"/>
              <a:t>Non recours aux droits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5BCBB35-9438-AC4D-9D97-CF1F1FECDB41}"/>
              </a:ext>
            </a:extLst>
          </p:cNvPr>
          <p:cNvSpPr txBox="1"/>
          <p:nvPr/>
        </p:nvSpPr>
        <p:spPr>
          <a:xfrm>
            <a:off x="2937063" y="3892930"/>
            <a:ext cx="1863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/>
              <a:t>Eloignement numérique</a:t>
            </a:r>
            <a:endParaRPr lang="fr-FR" sz="12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6003AD1-5935-824F-BB5F-9A0458D70F20}"/>
              </a:ext>
            </a:extLst>
          </p:cNvPr>
          <p:cNvSpPr txBox="1"/>
          <p:nvPr/>
        </p:nvSpPr>
        <p:spPr>
          <a:xfrm>
            <a:off x="3818097" y="2876531"/>
            <a:ext cx="444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accent4"/>
                </a:solidFill>
              </a:rPr>
              <a:t>Personne en situation de </a:t>
            </a:r>
            <a:r>
              <a:rPr lang="fr-FR" sz="1200" b="1" dirty="0" smtClean="0">
                <a:solidFill>
                  <a:schemeClr val="accent4"/>
                </a:solidFill>
              </a:rPr>
              <a:t>handicap : </a:t>
            </a:r>
          </a:p>
          <a:p>
            <a:pPr algn="ctr"/>
            <a:r>
              <a:rPr lang="fr-FR" sz="1200" dirty="0" smtClean="0">
                <a:solidFill>
                  <a:schemeClr val="accent4"/>
                </a:solidFill>
              </a:rPr>
              <a:t>charte Romain Jacob - </a:t>
            </a:r>
            <a:r>
              <a:rPr lang="fr-FR" sz="1200" dirty="0" err="1" smtClean="0">
                <a:solidFill>
                  <a:schemeClr val="accent4"/>
                </a:solidFill>
              </a:rPr>
              <a:t>quest</a:t>
            </a:r>
            <a:r>
              <a:rPr lang="fr-FR" sz="1200" dirty="0" smtClean="0">
                <a:solidFill>
                  <a:schemeClr val="accent4"/>
                </a:solidFill>
              </a:rPr>
              <a:t>. </a:t>
            </a:r>
            <a:r>
              <a:rPr lang="fr-FR" sz="1200" dirty="0" err="1" smtClean="0">
                <a:solidFill>
                  <a:schemeClr val="accent4"/>
                </a:solidFill>
              </a:rPr>
              <a:t>Handifaction</a:t>
            </a:r>
            <a:endParaRPr lang="fr-FR" sz="1200" dirty="0" smtClean="0">
              <a:solidFill>
                <a:schemeClr val="accent4"/>
              </a:solidFill>
            </a:endParaRPr>
          </a:p>
          <a:p>
            <a:pPr algn="ctr"/>
            <a:r>
              <a:rPr lang="fr-FR" sz="1200" b="1" dirty="0" smtClean="0">
                <a:solidFill>
                  <a:schemeClr val="accent4"/>
                </a:solidFill>
              </a:rPr>
              <a:t>Proches Aidants </a:t>
            </a:r>
            <a:endParaRPr lang="fr-FR" sz="1200" b="1" dirty="0">
              <a:solidFill>
                <a:schemeClr val="accent4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9CA2BFC-6C8B-494C-B1E6-D568EA3F3E20}"/>
              </a:ext>
            </a:extLst>
          </p:cNvPr>
          <p:cNvSpPr txBox="1"/>
          <p:nvPr/>
        </p:nvSpPr>
        <p:spPr>
          <a:xfrm>
            <a:off x="7320051" y="3800598"/>
            <a:ext cx="209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4"/>
                </a:solidFill>
              </a:rPr>
              <a:t>Travailleurs </a:t>
            </a:r>
            <a:r>
              <a:rPr lang="fr-FR" sz="1200" b="1" dirty="0" smtClean="0">
                <a:solidFill>
                  <a:schemeClr val="accent4"/>
                </a:solidFill>
              </a:rPr>
              <a:t>indépendants</a:t>
            </a:r>
          </a:p>
          <a:p>
            <a:r>
              <a:rPr lang="fr-FR" sz="1200" dirty="0" smtClean="0">
                <a:solidFill>
                  <a:schemeClr val="accent4"/>
                </a:solidFill>
              </a:rPr>
              <a:t>dispositif HELP </a:t>
            </a:r>
            <a:endParaRPr lang="fr-FR" sz="1200" dirty="0">
              <a:solidFill>
                <a:schemeClr val="accent4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4EDC3B8-86C4-0042-AC76-E6CD69FDDFD2}"/>
              </a:ext>
            </a:extLst>
          </p:cNvPr>
          <p:cNvSpPr txBox="1"/>
          <p:nvPr/>
        </p:nvSpPr>
        <p:spPr>
          <a:xfrm>
            <a:off x="7598589" y="4782416"/>
            <a:ext cx="1431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4"/>
                </a:solidFill>
              </a:rPr>
              <a:t>Personnes âgées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0ADD3F5-942F-3744-B27B-C2BFFD167FD7}"/>
              </a:ext>
            </a:extLst>
          </p:cNvPr>
          <p:cNvSpPr txBox="1"/>
          <p:nvPr/>
        </p:nvSpPr>
        <p:spPr>
          <a:xfrm>
            <a:off x="7392403" y="5813919"/>
            <a:ext cx="163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4"/>
                </a:solidFill>
              </a:rPr>
              <a:t>Jeunes : </a:t>
            </a:r>
          </a:p>
          <a:p>
            <a:r>
              <a:rPr lang="fr-FR" sz="1200" dirty="0" smtClean="0">
                <a:solidFill>
                  <a:schemeClr val="accent4"/>
                </a:solidFill>
              </a:rPr>
              <a:t>stratégie Jeunes AM  mes Tips Santé…</a:t>
            </a:r>
            <a:endParaRPr lang="fr-FR" sz="1200" dirty="0">
              <a:solidFill>
                <a:schemeClr val="accent4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EF12B9D-EE7D-514B-A975-9C6ED8E0C948}"/>
              </a:ext>
            </a:extLst>
          </p:cNvPr>
          <p:cNvSpPr txBox="1"/>
          <p:nvPr/>
        </p:nvSpPr>
        <p:spPr>
          <a:xfrm>
            <a:off x="5680142" y="6369168"/>
            <a:ext cx="747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accent4"/>
                </a:solidFill>
              </a:rPr>
              <a:t>…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116364F-02CD-B14D-96DD-ADB94C40B384}"/>
              </a:ext>
            </a:extLst>
          </p:cNvPr>
          <p:cNvSpPr txBox="1"/>
          <p:nvPr/>
        </p:nvSpPr>
        <p:spPr>
          <a:xfrm>
            <a:off x="5145914" y="4907891"/>
            <a:ext cx="181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MISSION ACCOMPAGNEMENT SANTÉ</a:t>
            </a:r>
          </a:p>
        </p:txBody>
      </p:sp>
      <p:sp>
        <p:nvSpPr>
          <p:cNvPr id="39" name="Forme libre 38">
            <a:extLst>
              <a:ext uri="{FF2B5EF4-FFF2-40B4-BE49-F238E27FC236}">
                <a16:creationId xmlns:a16="http://schemas.microsoft.com/office/drawing/2014/main" id="{D6A395B6-D6AA-B944-B90D-744D0E84AA52}"/>
              </a:ext>
            </a:extLst>
          </p:cNvPr>
          <p:cNvSpPr/>
          <p:nvPr/>
        </p:nvSpPr>
        <p:spPr>
          <a:xfrm rot="13500000">
            <a:off x="4578623" y="4845015"/>
            <a:ext cx="115904" cy="116824"/>
          </a:xfrm>
          <a:custGeom>
            <a:avLst/>
            <a:gdLst>
              <a:gd name="connsiteX0" fmla="*/ 0 w 143934"/>
              <a:gd name="connsiteY0" fmla="*/ 0 h 152400"/>
              <a:gd name="connsiteX1" fmla="*/ 0 w 143934"/>
              <a:gd name="connsiteY1" fmla="*/ 152400 h 152400"/>
              <a:gd name="connsiteX2" fmla="*/ 143934 w 143934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4" h="152400">
                <a:moveTo>
                  <a:pt x="0" y="0"/>
                </a:moveTo>
                <a:lnTo>
                  <a:pt x="0" y="152400"/>
                </a:lnTo>
                <a:lnTo>
                  <a:pt x="143934" y="152400"/>
                </a:lnTo>
              </a:path>
            </a:pathLst>
          </a:custGeom>
          <a:noFill/>
          <a:ln w="381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orme libre 39">
            <a:extLst>
              <a:ext uri="{FF2B5EF4-FFF2-40B4-BE49-F238E27FC236}">
                <a16:creationId xmlns:a16="http://schemas.microsoft.com/office/drawing/2014/main" id="{53421061-799D-2742-A1DB-B47F4AF3A250}"/>
              </a:ext>
            </a:extLst>
          </p:cNvPr>
          <p:cNvSpPr/>
          <p:nvPr/>
        </p:nvSpPr>
        <p:spPr>
          <a:xfrm rot="15018548">
            <a:off x="4820669" y="4020264"/>
            <a:ext cx="115904" cy="116824"/>
          </a:xfrm>
          <a:custGeom>
            <a:avLst/>
            <a:gdLst>
              <a:gd name="connsiteX0" fmla="*/ 0 w 143934"/>
              <a:gd name="connsiteY0" fmla="*/ 0 h 152400"/>
              <a:gd name="connsiteX1" fmla="*/ 0 w 143934"/>
              <a:gd name="connsiteY1" fmla="*/ 152400 h 152400"/>
              <a:gd name="connsiteX2" fmla="*/ 143934 w 143934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4" h="152400">
                <a:moveTo>
                  <a:pt x="0" y="0"/>
                </a:moveTo>
                <a:lnTo>
                  <a:pt x="0" y="152400"/>
                </a:lnTo>
                <a:lnTo>
                  <a:pt x="143934" y="152400"/>
                </a:lnTo>
              </a:path>
            </a:pathLst>
          </a:custGeom>
          <a:noFill/>
          <a:ln w="381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>
            <a:extLst>
              <a:ext uri="{FF2B5EF4-FFF2-40B4-BE49-F238E27FC236}">
                <a16:creationId xmlns:a16="http://schemas.microsoft.com/office/drawing/2014/main" id="{49E5DF4F-6CB0-1348-A2C6-F27492E61181}"/>
              </a:ext>
            </a:extLst>
          </p:cNvPr>
          <p:cNvSpPr/>
          <p:nvPr/>
        </p:nvSpPr>
        <p:spPr>
          <a:xfrm rot="12438594">
            <a:off x="4820669" y="5768380"/>
            <a:ext cx="115904" cy="116824"/>
          </a:xfrm>
          <a:custGeom>
            <a:avLst/>
            <a:gdLst>
              <a:gd name="connsiteX0" fmla="*/ 0 w 143934"/>
              <a:gd name="connsiteY0" fmla="*/ 0 h 152400"/>
              <a:gd name="connsiteX1" fmla="*/ 0 w 143934"/>
              <a:gd name="connsiteY1" fmla="*/ 152400 h 152400"/>
              <a:gd name="connsiteX2" fmla="*/ 143934 w 143934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4" h="152400">
                <a:moveTo>
                  <a:pt x="0" y="0"/>
                </a:moveTo>
                <a:lnTo>
                  <a:pt x="0" y="152400"/>
                </a:lnTo>
                <a:lnTo>
                  <a:pt x="143934" y="152400"/>
                </a:lnTo>
              </a:path>
            </a:pathLst>
          </a:custGeom>
          <a:noFill/>
          <a:ln w="381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 43">
            <a:extLst>
              <a:ext uri="{FF2B5EF4-FFF2-40B4-BE49-F238E27FC236}">
                <a16:creationId xmlns:a16="http://schemas.microsoft.com/office/drawing/2014/main" id="{86750AD4-1027-FC41-B339-30806465D87C}"/>
              </a:ext>
            </a:extLst>
          </p:cNvPr>
          <p:cNvSpPr/>
          <p:nvPr/>
        </p:nvSpPr>
        <p:spPr>
          <a:xfrm rot="8100000" flipH="1">
            <a:off x="7483187" y="4845015"/>
            <a:ext cx="115904" cy="116824"/>
          </a:xfrm>
          <a:custGeom>
            <a:avLst/>
            <a:gdLst>
              <a:gd name="connsiteX0" fmla="*/ 0 w 143934"/>
              <a:gd name="connsiteY0" fmla="*/ 0 h 152400"/>
              <a:gd name="connsiteX1" fmla="*/ 0 w 143934"/>
              <a:gd name="connsiteY1" fmla="*/ 152400 h 152400"/>
              <a:gd name="connsiteX2" fmla="*/ 143934 w 143934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4" h="152400">
                <a:moveTo>
                  <a:pt x="0" y="0"/>
                </a:moveTo>
                <a:lnTo>
                  <a:pt x="0" y="152400"/>
                </a:lnTo>
                <a:lnTo>
                  <a:pt x="143934" y="152400"/>
                </a:lnTo>
              </a:path>
            </a:pathLst>
          </a:custGeom>
          <a:noFill/>
          <a:ln w="38100" cap="rnd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 44">
            <a:extLst>
              <a:ext uri="{FF2B5EF4-FFF2-40B4-BE49-F238E27FC236}">
                <a16:creationId xmlns:a16="http://schemas.microsoft.com/office/drawing/2014/main" id="{25B513CC-68D7-9B42-9FF3-9F2079607266}"/>
              </a:ext>
            </a:extLst>
          </p:cNvPr>
          <p:cNvSpPr/>
          <p:nvPr/>
        </p:nvSpPr>
        <p:spPr>
          <a:xfrm rot="5871020" flipH="1">
            <a:off x="7196318" y="4020263"/>
            <a:ext cx="115904" cy="116824"/>
          </a:xfrm>
          <a:custGeom>
            <a:avLst/>
            <a:gdLst>
              <a:gd name="connsiteX0" fmla="*/ 0 w 143934"/>
              <a:gd name="connsiteY0" fmla="*/ 0 h 152400"/>
              <a:gd name="connsiteX1" fmla="*/ 0 w 143934"/>
              <a:gd name="connsiteY1" fmla="*/ 152400 h 152400"/>
              <a:gd name="connsiteX2" fmla="*/ 143934 w 143934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4" h="152400">
                <a:moveTo>
                  <a:pt x="0" y="0"/>
                </a:moveTo>
                <a:lnTo>
                  <a:pt x="0" y="152400"/>
                </a:lnTo>
                <a:lnTo>
                  <a:pt x="143934" y="152400"/>
                </a:lnTo>
              </a:path>
            </a:pathLst>
          </a:custGeom>
          <a:noFill/>
          <a:ln w="38100" cap="rnd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 45">
            <a:extLst>
              <a:ext uri="{FF2B5EF4-FFF2-40B4-BE49-F238E27FC236}">
                <a16:creationId xmlns:a16="http://schemas.microsoft.com/office/drawing/2014/main" id="{DC8A3B4C-1FD5-9945-AAFF-8CC05D73BE10}"/>
              </a:ext>
            </a:extLst>
          </p:cNvPr>
          <p:cNvSpPr/>
          <p:nvPr/>
        </p:nvSpPr>
        <p:spPr>
          <a:xfrm rot="8758120" flipH="1">
            <a:off x="7196318" y="5750452"/>
            <a:ext cx="115904" cy="116824"/>
          </a:xfrm>
          <a:custGeom>
            <a:avLst/>
            <a:gdLst>
              <a:gd name="connsiteX0" fmla="*/ 0 w 143934"/>
              <a:gd name="connsiteY0" fmla="*/ 0 h 152400"/>
              <a:gd name="connsiteX1" fmla="*/ 0 w 143934"/>
              <a:gd name="connsiteY1" fmla="*/ 152400 h 152400"/>
              <a:gd name="connsiteX2" fmla="*/ 143934 w 143934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4" h="152400">
                <a:moveTo>
                  <a:pt x="0" y="0"/>
                </a:moveTo>
                <a:lnTo>
                  <a:pt x="0" y="152400"/>
                </a:lnTo>
                <a:lnTo>
                  <a:pt x="143934" y="152400"/>
                </a:lnTo>
              </a:path>
            </a:pathLst>
          </a:custGeom>
          <a:noFill/>
          <a:ln w="38100" cap="rnd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orme libre 46">
            <a:extLst>
              <a:ext uri="{FF2B5EF4-FFF2-40B4-BE49-F238E27FC236}">
                <a16:creationId xmlns:a16="http://schemas.microsoft.com/office/drawing/2014/main" id="{D724E9E4-715A-A842-98E2-9ED986BABC1F}"/>
              </a:ext>
            </a:extLst>
          </p:cNvPr>
          <p:cNvSpPr/>
          <p:nvPr/>
        </p:nvSpPr>
        <p:spPr>
          <a:xfrm rot="2700000" flipH="1">
            <a:off x="5995045" y="3464450"/>
            <a:ext cx="115904" cy="116824"/>
          </a:xfrm>
          <a:custGeom>
            <a:avLst/>
            <a:gdLst>
              <a:gd name="connsiteX0" fmla="*/ 0 w 143934"/>
              <a:gd name="connsiteY0" fmla="*/ 0 h 152400"/>
              <a:gd name="connsiteX1" fmla="*/ 0 w 143934"/>
              <a:gd name="connsiteY1" fmla="*/ 152400 h 152400"/>
              <a:gd name="connsiteX2" fmla="*/ 143934 w 143934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4" h="152400">
                <a:moveTo>
                  <a:pt x="0" y="0"/>
                </a:moveTo>
                <a:lnTo>
                  <a:pt x="0" y="152400"/>
                </a:lnTo>
                <a:lnTo>
                  <a:pt x="143934" y="152400"/>
                </a:lnTo>
              </a:path>
            </a:pathLst>
          </a:custGeom>
          <a:noFill/>
          <a:ln w="38100" cap="rnd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orme libre 47">
            <a:extLst>
              <a:ext uri="{FF2B5EF4-FFF2-40B4-BE49-F238E27FC236}">
                <a16:creationId xmlns:a16="http://schemas.microsoft.com/office/drawing/2014/main" id="{228A3081-350D-F242-9F5A-BE7BE425311C}"/>
              </a:ext>
            </a:extLst>
          </p:cNvPr>
          <p:cNvSpPr/>
          <p:nvPr/>
        </p:nvSpPr>
        <p:spPr>
          <a:xfrm rot="18900000" flipH="1" flipV="1">
            <a:off x="5995045" y="6234548"/>
            <a:ext cx="115904" cy="116824"/>
          </a:xfrm>
          <a:custGeom>
            <a:avLst/>
            <a:gdLst>
              <a:gd name="connsiteX0" fmla="*/ 0 w 143934"/>
              <a:gd name="connsiteY0" fmla="*/ 0 h 152400"/>
              <a:gd name="connsiteX1" fmla="*/ 0 w 143934"/>
              <a:gd name="connsiteY1" fmla="*/ 152400 h 152400"/>
              <a:gd name="connsiteX2" fmla="*/ 143934 w 143934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4" h="152400">
                <a:moveTo>
                  <a:pt x="0" y="0"/>
                </a:moveTo>
                <a:lnTo>
                  <a:pt x="0" y="152400"/>
                </a:lnTo>
                <a:lnTo>
                  <a:pt x="143934" y="152400"/>
                </a:lnTo>
              </a:path>
            </a:pathLst>
          </a:custGeom>
          <a:noFill/>
          <a:ln w="38100" cap="rnd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4912655" y="3767565"/>
            <a:ext cx="2303929" cy="2303929"/>
            <a:chOff x="4912655" y="3767565"/>
            <a:chExt cx="2303929" cy="2303929"/>
          </a:xfrm>
        </p:grpSpPr>
        <p:grpSp>
          <p:nvGrpSpPr>
            <p:cNvPr id="8" name="Groupe 7"/>
            <p:cNvGrpSpPr/>
            <p:nvPr/>
          </p:nvGrpSpPr>
          <p:grpSpPr>
            <a:xfrm>
              <a:off x="4912655" y="3767565"/>
              <a:ext cx="2303929" cy="2303929"/>
              <a:chOff x="4912655" y="3767565"/>
              <a:chExt cx="2303929" cy="2303929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48563897-8198-3642-8460-8737F4F4E555}"/>
                  </a:ext>
                </a:extLst>
              </p:cNvPr>
              <p:cNvSpPr/>
              <p:nvPr/>
            </p:nvSpPr>
            <p:spPr>
              <a:xfrm>
                <a:off x="5961526" y="3767565"/>
                <a:ext cx="206188" cy="20618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B1B0D29D-B720-3340-B1D8-A5F3D9E82530}"/>
                  </a:ext>
                </a:extLst>
              </p:cNvPr>
              <p:cNvSpPr/>
              <p:nvPr/>
            </p:nvSpPr>
            <p:spPr>
              <a:xfrm>
                <a:off x="5961526" y="5865306"/>
                <a:ext cx="206188" cy="20618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D2080821-8BBB-7C4F-B8B9-268D61E00E26}"/>
                  </a:ext>
                </a:extLst>
              </p:cNvPr>
              <p:cNvSpPr/>
              <p:nvPr/>
            </p:nvSpPr>
            <p:spPr>
              <a:xfrm>
                <a:off x="4912655" y="4807472"/>
                <a:ext cx="206188" cy="20618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A547288A-8ED3-6047-A226-38C707D91FF7}"/>
                  </a:ext>
                </a:extLst>
              </p:cNvPr>
              <p:cNvSpPr/>
              <p:nvPr/>
            </p:nvSpPr>
            <p:spPr>
              <a:xfrm>
                <a:off x="7010396" y="4807472"/>
                <a:ext cx="206188" cy="20618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5195595" y="4100193"/>
              <a:ext cx="1695853" cy="1695853"/>
              <a:chOff x="5195595" y="4100193"/>
              <a:chExt cx="1695853" cy="1695853"/>
            </a:xfrm>
          </p:grpSpPr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F9859366-C450-6440-A57B-7C07331CE8CB}"/>
                  </a:ext>
                </a:extLst>
              </p:cNvPr>
              <p:cNvSpPr/>
              <p:nvPr/>
            </p:nvSpPr>
            <p:spPr>
              <a:xfrm rot="18900000">
                <a:off x="5201933" y="4106531"/>
                <a:ext cx="206188" cy="20618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BCAF6BDD-4E3B-7946-B2F8-F055162327E4}"/>
                  </a:ext>
                </a:extLst>
              </p:cNvPr>
              <p:cNvSpPr/>
              <p:nvPr/>
            </p:nvSpPr>
            <p:spPr>
              <a:xfrm rot="18900000">
                <a:off x="6685260" y="5589858"/>
                <a:ext cx="206188" cy="20618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A6DCBADA-D7BF-4645-BD88-44CF5F42BA91}"/>
                  </a:ext>
                </a:extLst>
              </p:cNvPr>
              <p:cNvSpPr/>
              <p:nvPr/>
            </p:nvSpPr>
            <p:spPr>
              <a:xfrm rot="18900000">
                <a:off x="5195595" y="5583520"/>
                <a:ext cx="206188" cy="20618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6C3140D6-8482-3240-9048-243B60C16025}"/>
                  </a:ext>
                </a:extLst>
              </p:cNvPr>
              <p:cNvSpPr/>
              <p:nvPr/>
            </p:nvSpPr>
            <p:spPr>
              <a:xfrm rot="18900000">
                <a:off x="6678922" y="4100193"/>
                <a:ext cx="206188" cy="20618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5413670" y="4251883"/>
              <a:ext cx="1326025" cy="655183"/>
              <a:chOff x="5413670" y="4251883"/>
              <a:chExt cx="1326025" cy="655183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327" y="4251883"/>
                <a:ext cx="700368" cy="655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3670" y="4264410"/>
                <a:ext cx="586102" cy="600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" name="Rectangle 3"/>
          <p:cNvSpPr/>
          <p:nvPr/>
        </p:nvSpPr>
        <p:spPr>
          <a:xfrm>
            <a:off x="542925" y="1668829"/>
            <a:ext cx="111442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dirty="0"/>
              <a:t>Présente dans chacune des c</a:t>
            </a:r>
            <a:r>
              <a:rPr lang="fr-FR" sz="1200" dirty="0" smtClean="0"/>
              <a:t>aisses d’Assurance </a:t>
            </a:r>
            <a:r>
              <a:rPr lang="fr-FR" sz="1200" dirty="0"/>
              <a:t>M</a:t>
            </a:r>
            <a:r>
              <a:rPr lang="fr-FR" sz="1200" dirty="0" smtClean="0"/>
              <a:t>aladie, elle </a:t>
            </a:r>
            <a:r>
              <a:rPr lang="fr-FR" sz="1200" dirty="0"/>
              <a:t>a pour mission </a:t>
            </a:r>
            <a:r>
              <a:rPr lang="fr-FR" sz="1200" dirty="0" smtClean="0"/>
              <a:t>de </a:t>
            </a:r>
            <a:r>
              <a:rPr lang="fr-FR" sz="1200" dirty="0"/>
              <a:t>coordonner/organiser ou </a:t>
            </a:r>
            <a:r>
              <a:rPr lang="fr-FR" sz="1200" dirty="0" smtClean="0"/>
              <a:t>réaliser l’accompagnement des assurés dans </a:t>
            </a:r>
            <a:r>
              <a:rPr lang="fr-FR" sz="1200" dirty="0"/>
              <a:t>le cadre </a:t>
            </a:r>
            <a:r>
              <a:rPr lang="fr-FR" sz="1200" dirty="0" smtClean="0"/>
              <a:t>:  </a:t>
            </a:r>
          </a:p>
          <a:p>
            <a:pPr marL="709613" lvl="4" indent="-179388">
              <a:spcBef>
                <a:spcPts val="600"/>
              </a:spcBef>
              <a:buClr>
                <a:schemeClr val="tx1"/>
              </a:buClr>
              <a:buFont typeface="Police système Courant"/>
              <a:buChar char="&gt;"/>
            </a:pPr>
            <a:r>
              <a:rPr lang="fr-FR" sz="1400" b="1" dirty="0" smtClean="0"/>
              <a:t>de </a:t>
            </a:r>
            <a:r>
              <a:rPr lang="fr-FR" sz="1400" b="1" dirty="0"/>
              <a:t>difficultés d’accès aux droits</a:t>
            </a:r>
          </a:p>
          <a:p>
            <a:pPr marL="709613" lvl="4" indent="-179388">
              <a:buClr>
                <a:schemeClr val="tx1"/>
              </a:buClr>
              <a:buFont typeface="Police système Courant"/>
              <a:buChar char="&gt;"/>
            </a:pPr>
            <a:r>
              <a:rPr lang="fr-FR" sz="1400" b="1" dirty="0" smtClean="0"/>
              <a:t>de </a:t>
            </a:r>
            <a:r>
              <a:rPr lang="fr-FR" sz="1400" b="1" dirty="0"/>
              <a:t>renoncements ou de difficultés d’accès à des soins </a:t>
            </a:r>
            <a:r>
              <a:rPr lang="fr-FR" sz="1400" dirty="0"/>
              <a:t>(financière, géographique, temporelle, handicap…)</a:t>
            </a:r>
          </a:p>
          <a:p>
            <a:pPr marL="709613" lvl="4" indent="-179388">
              <a:buClr>
                <a:schemeClr val="tx1"/>
              </a:buClr>
              <a:buFont typeface="Police système Courant"/>
              <a:buChar char="&gt;"/>
            </a:pPr>
            <a:r>
              <a:rPr lang="fr-FR" sz="1400" b="1" dirty="0" smtClean="0"/>
              <a:t>de </a:t>
            </a:r>
            <a:r>
              <a:rPr lang="fr-FR" sz="1400" b="1" dirty="0"/>
              <a:t>fragilité face au numérique</a:t>
            </a:r>
          </a:p>
          <a:p>
            <a:pPr marL="709613" lvl="4" indent="-179388">
              <a:buClr>
                <a:schemeClr val="tx1"/>
              </a:buClr>
              <a:buFont typeface="Police système Courant"/>
              <a:buChar char="&gt;"/>
            </a:pPr>
            <a:r>
              <a:rPr lang="fr-FR" sz="1400" b="1" dirty="0" smtClean="0"/>
              <a:t>de </a:t>
            </a:r>
            <a:r>
              <a:rPr lang="fr-FR" sz="1400" b="1" dirty="0"/>
              <a:t>situation sociale complexe</a:t>
            </a:r>
          </a:p>
          <a:p>
            <a:pPr marL="709613" lvl="4" indent="-179388">
              <a:buClr>
                <a:schemeClr val="tx1"/>
              </a:buClr>
              <a:buFont typeface="Police système Courant"/>
              <a:buChar char="&gt;"/>
            </a:pPr>
            <a:r>
              <a:rPr lang="fr-FR" sz="1100" dirty="0" smtClean="0"/>
              <a:t>…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9197339" y="4264410"/>
            <a:ext cx="2268000" cy="1080000"/>
          </a:xfrm>
          <a:prstGeom prst="leftArrowCallout">
            <a:avLst>
              <a:gd name="adj1" fmla="val 11974"/>
              <a:gd name="adj2" fmla="val 16954"/>
              <a:gd name="adj3" fmla="val 13889"/>
              <a:gd name="adj4" fmla="val 8718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accent4"/>
                </a:solidFill>
              </a:rPr>
              <a:t>Approche </a:t>
            </a:r>
            <a:r>
              <a:rPr lang="fr-FR" sz="1400" b="1" dirty="0">
                <a:solidFill>
                  <a:schemeClr val="accent4"/>
                </a:solidFill>
              </a:rPr>
              <a:t/>
            </a:r>
            <a:br>
              <a:rPr lang="fr-FR" sz="1400" b="1" dirty="0">
                <a:solidFill>
                  <a:schemeClr val="accent4"/>
                </a:solidFill>
              </a:rPr>
            </a:br>
            <a:r>
              <a:rPr lang="fr-FR" sz="1400" b="1" dirty="0" smtClean="0">
                <a:solidFill>
                  <a:schemeClr val="accent4"/>
                </a:solidFill>
              </a:rPr>
              <a:t>populationnelle </a:t>
            </a:r>
          </a:p>
          <a:p>
            <a:pPr algn="ctr"/>
            <a:r>
              <a:rPr lang="fr-FR" sz="1400" dirty="0" smtClean="0">
                <a:solidFill>
                  <a:schemeClr val="accent4"/>
                </a:solidFill>
              </a:rPr>
              <a:t>par </a:t>
            </a:r>
            <a:r>
              <a:rPr lang="fr-FR" sz="1400" dirty="0">
                <a:solidFill>
                  <a:schemeClr val="accent4"/>
                </a:solidFill>
              </a:rPr>
              <a:t>le </a:t>
            </a:r>
            <a:r>
              <a:rPr lang="fr-FR" sz="1400" dirty="0" smtClean="0">
                <a:solidFill>
                  <a:schemeClr val="accent4"/>
                </a:solidFill>
              </a:rPr>
              <a:t>biais d</a:t>
            </a:r>
            <a:r>
              <a:rPr lang="fr-FR" sz="1400" b="1" dirty="0" smtClean="0">
                <a:solidFill>
                  <a:schemeClr val="accent4"/>
                </a:solidFill>
              </a:rPr>
              <a:t>’actions </a:t>
            </a:r>
            <a:r>
              <a:rPr lang="fr-FR" sz="1400" b="1" dirty="0">
                <a:solidFill>
                  <a:schemeClr val="accent4"/>
                </a:solidFill>
              </a:rPr>
              <a:t>« d’aller vers </a:t>
            </a:r>
            <a:r>
              <a:rPr lang="fr-FR" sz="1400" b="1" dirty="0" smtClean="0">
                <a:solidFill>
                  <a:schemeClr val="accent4"/>
                </a:solidFill>
              </a:rPr>
              <a:t>»</a:t>
            </a:r>
            <a:endParaRPr lang="fr-FR" dirty="0"/>
          </a:p>
        </p:txBody>
      </p:sp>
      <p:sp>
        <p:nvSpPr>
          <p:cNvPr id="13" name="Rectangle avec flèche vers la droite 12"/>
          <p:cNvSpPr/>
          <p:nvPr/>
        </p:nvSpPr>
        <p:spPr>
          <a:xfrm>
            <a:off x="542925" y="4383832"/>
            <a:ext cx="2268000" cy="1080000"/>
          </a:xfrm>
          <a:prstGeom prst="rightArrowCallout">
            <a:avLst>
              <a:gd name="adj1" fmla="val 11920"/>
              <a:gd name="adj2" fmla="val 11453"/>
              <a:gd name="adj3" fmla="val 9118"/>
              <a:gd name="adj4" fmla="val 8963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Détection thématique </a:t>
            </a:r>
            <a:br>
              <a:rPr lang="fr-FR" sz="1400" b="1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par le biais des </a:t>
            </a:r>
            <a:r>
              <a:rPr lang="fr-FR" sz="1400" b="1" dirty="0">
                <a:solidFill>
                  <a:schemeClr val="tx1"/>
                </a:solidFill>
              </a:rPr>
              <a:t>détecteurs internes </a:t>
            </a:r>
            <a:r>
              <a:rPr lang="fr-FR" sz="1400" dirty="0">
                <a:solidFill>
                  <a:schemeClr val="tx1"/>
                </a:solidFill>
              </a:rPr>
              <a:t>et/ou des </a:t>
            </a:r>
            <a:r>
              <a:rPr lang="fr-FR" sz="1400" b="1" dirty="0" smtClean="0">
                <a:solidFill>
                  <a:schemeClr val="tx1"/>
                </a:solidFill>
              </a:rPr>
              <a:t>partenaires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42925" y="3053824"/>
            <a:ext cx="24176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accent6"/>
                </a:solidFill>
              </a:rPr>
              <a:t>Un point d’entrée unique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01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E0F6730-95B1-8E4A-8B45-CAD7C9A0E7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720" y="1756320"/>
            <a:ext cx="11176044" cy="1082130"/>
          </a:xfrm>
        </p:spPr>
        <p:txBody>
          <a:bodyPr/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Une offre de service intégrée et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complète…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Pour toute personne affiliée à l’Assurance </a:t>
            </a:r>
            <a:r>
              <a:rPr lang="fr-FR" sz="1600" b="1" dirty="0" smtClean="0">
                <a:solidFill>
                  <a:schemeClr val="tx1"/>
                </a:solidFill>
              </a:rPr>
              <a:t>Maladie,  sans condition de ressources,  ni condition d’âge.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0FBC5D9-4614-AC4E-8704-757E6C7893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E0564A9-5896-5F4E-BDC0-9D0DAFC7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</p:spPr>
        <p:txBody>
          <a:bodyPr/>
          <a:lstStyle/>
          <a:p>
            <a:r>
              <a:rPr lang="fr-FR" dirty="0"/>
              <a:t>La Mission accompagnement santé : </a:t>
            </a:r>
            <a:r>
              <a:rPr lang="fr-FR" dirty="0">
                <a:solidFill>
                  <a:schemeClr val="tx1"/>
                </a:solidFill>
              </a:rPr>
              <a:t>l’offre</a:t>
            </a:r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3EAF1416-C350-C246-BD2A-C2541A268BC9}"/>
              </a:ext>
            </a:extLst>
          </p:cNvPr>
          <p:cNvSpPr txBox="1">
            <a:spLocks/>
          </p:cNvSpPr>
          <p:nvPr/>
        </p:nvSpPr>
        <p:spPr>
          <a:xfrm>
            <a:off x="9361281" y="1824869"/>
            <a:ext cx="876300" cy="4556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8" name="Rectangle à coins arrondis 13">
            <a:extLst>
              <a:ext uri="{FF2B5EF4-FFF2-40B4-BE49-F238E27FC236}">
                <a16:creationId xmlns:a16="http://schemas.microsoft.com/office/drawing/2014/main" id="{25CD95A4-9DE8-3F4E-9AA6-488E19581B08}"/>
              </a:ext>
            </a:extLst>
          </p:cNvPr>
          <p:cNvSpPr/>
          <p:nvPr/>
        </p:nvSpPr>
        <p:spPr>
          <a:xfrm>
            <a:off x="6019801" y="5429258"/>
            <a:ext cx="2847974" cy="461645"/>
          </a:xfrm>
          <a:prstGeom prst="rect">
            <a:avLst/>
          </a:prstGeom>
          <a:ln w="9525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19" tIns="45710" rIns="91419" bIns="45710" anchor="ctr">
            <a:spAutoFit/>
          </a:bodyPr>
          <a:lstStyle/>
          <a:p>
            <a:pPr algn="ctr">
              <a:defRPr/>
            </a:pPr>
            <a:r>
              <a:rPr lang="fr-FR" sz="1200" b="1" dirty="0" smtClean="0">
                <a:solidFill>
                  <a:schemeClr val="tx1"/>
                </a:solidFill>
                <a:cs typeface="Arial" charset="0"/>
              </a:rPr>
              <a:t>de  </a:t>
            </a:r>
            <a:r>
              <a:rPr lang="fr-FR" sz="1200" b="1" dirty="0">
                <a:solidFill>
                  <a:schemeClr val="tx1"/>
                </a:solidFill>
                <a:cs typeface="Arial" charset="0"/>
              </a:rPr>
              <a:t>trouver des </a:t>
            </a:r>
            <a:r>
              <a:rPr lang="fr-FR" sz="1200" b="1" dirty="0" smtClean="0">
                <a:solidFill>
                  <a:schemeClr val="tx1"/>
                </a:solidFill>
                <a:cs typeface="Arial" charset="0"/>
              </a:rPr>
              <a:t>solutions concrètes </a:t>
            </a:r>
            <a:r>
              <a:rPr lang="fr-FR" sz="1200" b="1" dirty="0">
                <a:solidFill>
                  <a:schemeClr val="tx1"/>
                </a:solidFill>
                <a:cs typeface="Arial" charset="0"/>
              </a:rPr>
              <a:t>face aux </a:t>
            </a:r>
            <a:r>
              <a:rPr lang="fr-FR" sz="1200" b="1" dirty="0" smtClean="0">
                <a:solidFill>
                  <a:schemeClr val="tx1"/>
                </a:solidFill>
                <a:cs typeface="Arial" charset="0"/>
              </a:rPr>
              <a:t>difficultés rencontrées </a:t>
            </a:r>
            <a:endParaRPr lang="fr-FR" sz="12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0D70F84-8668-D743-BCB9-D257BE7BE0E9}"/>
              </a:ext>
            </a:extLst>
          </p:cNvPr>
          <p:cNvSpPr txBox="1"/>
          <p:nvPr/>
        </p:nvSpPr>
        <p:spPr>
          <a:xfrm>
            <a:off x="590550" y="2967865"/>
            <a:ext cx="3528000" cy="55399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lIns="0" rIns="0" rtlCol="0" anchor="ctr">
            <a:noAutofit/>
          </a:bodyPr>
          <a:lstStyle/>
          <a:p>
            <a:pPr lvl="0" algn="ctr"/>
            <a:r>
              <a:rPr lang="fr-FR" sz="1200" b="1" dirty="0"/>
              <a:t>Analyse de la situation des droits </a:t>
            </a:r>
            <a:br>
              <a:rPr lang="fr-FR" sz="1200" b="1" dirty="0"/>
            </a:br>
            <a:r>
              <a:rPr lang="fr-FR" sz="1200" b="1" dirty="0"/>
              <a:t>et accompagnement si besoin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4342118-AC8A-4740-A550-FB9E06086BBE}"/>
              </a:ext>
            </a:extLst>
          </p:cNvPr>
          <p:cNvSpPr txBox="1"/>
          <p:nvPr/>
        </p:nvSpPr>
        <p:spPr>
          <a:xfrm>
            <a:off x="4392554" y="2967866"/>
            <a:ext cx="3528000" cy="553997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lIns="0" rIns="0" rtlCol="0" anchor="ctr">
            <a:noAutofit/>
          </a:bodyPr>
          <a:lstStyle/>
          <a:p>
            <a:pPr lvl="0" algn="ctr"/>
            <a:r>
              <a:rPr lang="fr-FR" sz="1200" b="1" dirty="0"/>
              <a:t>Analyse de la situation au regard </a:t>
            </a:r>
            <a:endParaRPr lang="fr-FR" sz="1200" b="1" dirty="0" smtClean="0"/>
          </a:p>
          <a:p>
            <a:pPr lvl="0" algn="ctr"/>
            <a:r>
              <a:rPr lang="fr-FR" sz="1200" b="1" dirty="0" smtClean="0"/>
              <a:t>des soins </a:t>
            </a:r>
            <a:r>
              <a:rPr lang="fr-FR" sz="1200" b="1" dirty="0"/>
              <a:t>et accompagnement si besoin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083FA3A-395D-CD45-AE0B-8BE16A80B7E0}"/>
              </a:ext>
            </a:extLst>
          </p:cNvPr>
          <p:cNvSpPr txBox="1"/>
          <p:nvPr/>
        </p:nvSpPr>
        <p:spPr>
          <a:xfrm>
            <a:off x="8157921" y="2967866"/>
            <a:ext cx="3528000" cy="553997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lIns="0" rIns="0" rtlCol="0" anchor="ctr">
            <a:noAutofit/>
          </a:bodyPr>
          <a:lstStyle/>
          <a:p>
            <a:pPr lvl="0" algn="ctr"/>
            <a:r>
              <a:rPr lang="fr-FR" sz="1200" b="1" dirty="0" smtClean="0"/>
              <a:t>Promotion</a:t>
            </a:r>
          </a:p>
          <a:p>
            <a:pPr lvl="0" algn="ctr"/>
            <a:r>
              <a:rPr lang="fr-FR" sz="1200" b="1" dirty="0" smtClean="0"/>
              <a:t> </a:t>
            </a:r>
            <a:r>
              <a:rPr lang="fr-FR" sz="1200" b="1" dirty="0"/>
              <a:t>des actions </a:t>
            </a:r>
            <a:r>
              <a:rPr lang="fr-FR" sz="1200" b="1" dirty="0" smtClean="0"/>
              <a:t>de </a:t>
            </a:r>
            <a:r>
              <a:rPr lang="fr-FR" sz="1200" b="1" dirty="0"/>
              <a:t>prévention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B2216F4-CEA0-9B4A-9368-E130F5F60973}"/>
              </a:ext>
            </a:extLst>
          </p:cNvPr>
          <p:cNvSpPr txBox="1"/>
          <p:nvPr/>
        </p:nvSpPr>
        <p:spPr>
          <a:xfrm>
            <a:off x="590549" y="3723385"/>
            <a:ext cx="11095371" cy="340027"/>
          </a:xfrm>
          <a:prstGeom prst="homePlate">
            <a:avLst>
              <a:gd name="adj" fmla="val 7900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lIns="0" rIns="0" rtlCol="0" anchor="ctr"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1200" b="1" dirty="0"/>
              <a:t>Orientation vers les autres services de l’AM et/ou les partenaires externes en cas de besoin spécifique détecté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D14AC91-3075-8149-A03C-64192662B217}"/>
              </a:ext>
            </a:extLst>
          </p:cNvPr>
          <p:cNvSpPr txBox="1"/>
          <p:nvPr/>
        </p:nvSpPr>
        <p:spPr>
          <a:xfrm>
            <a:off x="590549" y="4208282"/>
            <a:ext cx="11095371" cy="340027"/>
          </a:xfrm>
          <a:prstGeom prst="homePlate">
            <a:avLst>
              <a:gd name="adj" fmla="val 7900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lIns="0" rIns="0" rtlCol="0" anchor="ctr"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1200" b="1" dirty="0"/>
              <a:t>Accompagnement au numérique en cas de besoin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E59F1269-82DF-5440-8C14-6EB8A19FC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851" y="3106280"/>
            <a:ext cx="282762" cy="27716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0267BEDA-5436-6D47-87B2-3B2D77CE6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121" y="3106279"/>
            <a:ext cx="282762" cy="277163"/>
          </a:xfrm>
          <a:prstGeom prst="rect">
            <a:avLst/>
          </a:prstGeom>
        </p:spPr>
      </p:pic>
      <p:sp>
        <p:nvSpPr>
          <p:cNvPr id="19" name="Rectangle à coins arrondis 14">
            <a:extLst>
              <a:ext uri="{FF2B5EF4-FFF2-40B4-BE49-F238E27FC236}">
                <a16:creationId xmlns:a16="http://schemas.microsoft.com/office/drawing/2014/main" id="{6CAD3A5F-CF36-4843-AA01-4D00F32254BE}"/>
              </a:ext>
            </a:extLst>
          </p:cNvPr>
          <p:cNvSpPr/>
          <p:nvPr/>
        </p:nvSpPr>
        <p:spPr>
          <a:xfrm>
            <a:off x="657225" y="5438015"/>
            <a:ext cx="2340000" cy="461645"/>
          </a:xfrm>
          <a:prstGeom prst="rect">
            <a:avLst/>
          </a:prstGeom>
          <a:ln w="9525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19" tIns="45710" rIns="91419" bIns="4571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200" b="1" dirty="0" smtClean="0">
                <a:solidFill>
                  <a:schemeClr val="tx1"/>
                </a:solidFill>
                <a:cs typeface="Arial" charset="0"/>
              </a:rPr>
              <a:t>de </a:t>
            </a:r>
            <a:r>
              <a:rPr lang="fr-FR" sz="1200" b="1" dirty="0">
                <a:solidFill>
                  <a:schemeClr val="tx1"/>
                </a:solidFill>
                <a:cs typeface="Arial" charset="0"/>
              </a:rPr>
              <a:t>disposer des droits auxquels il peut prétendre</a:t>
            </a:r>
          </a:p>
        </p:txBody>
      </p:sp>
      <p:sp>
        <p:nvSpPr>
          <p:cNvPr id="35" name="Forme libre 34">
            <a:extLst>
              <a:ext uri="{FF2B5EF4-FFF2-40B4-BE49-F238E27FC236}">
                <a16:creationId xmlns:a16="http://schemas.microsoft.com/office/drawing/2014/main" id="{91A88D35-276F-F74C-BF6B-27DBB4BEDD0E}"/>
              </a:ext>
            </a:extLst>
          </p:cNvPr>
          <p:cNvSpPr/>
          <p:nvPr/>
        </p:nvSpPr>
        <p:spPr>
          <a:xfrm rot="18900000">
            <a:off x="1769273" y="5241476"/>
            <a:ext cx="115904" cy="116824"/>
          </a:xfrm>
          <a:custGeom>
            <a:avLst/>
            <a:gdLst>
              <a:gd name="connsiteX0" fmla="*/ 0 w 143934"/>
              <a:gd name="connsiteY0" fmla="*/ 0 h 152400"/>
              <a:gd name="connsiteX1" fmla="*/ 0 w 143934"/>
              <a:gd name="connsiteY1" fmla="*/ 152400 h 152400"/>
              <a:gd name="connsiteX2" fmla="*/ 143934 w 143934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4" h="152400">
                <a:moveTo>
                  <a:pt x="0" y="0"/>
                </a:moveTo>
                <a:lnTo>
                  <a:pt x="0" y="152400"/>
                </a:lnTo>
                <a:lnTo>
                  <a:pt x="143934" y="152400"/>
                </a:lnTo>
              </a:path>
            </a:pathLst>
          </a:custGeom>
          <a:noFill/>
          <a:ln w="31750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5">
            <a:extLst>
              <a:ext uri="{FF2B5EF4-FFF2-40B4-BE49-F238E27FC236}">
                <a16:creationId xmlns:a16="http://schemas.microsoft.com/office/drawing/2014/main" id="{C176C4D0-A0F0-FC4F-BA9F-48828174EEA2}"/>
              </a:ext>
            </a:extLst>
          </p:cNvPr>
          <p:cNvSpPr/>
          <p:nvPr/>
        </p:nvSpPr>
        <p:spPr>
          <a:xfrm>
            <a:off x="3199643" y="5417585"/>
            <a:ext cx="2724150" cy="461645"/>
          </a:xfrm>
          <a:prstGeom prst="rect">
            <a:avLst/>
          </a:prstGeom>
          <a:ln w="9525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19" tIns="45710" rIns="91419" bIns="45710" anchor="ctr">
            <a:spAutoFit/>
          </a:bodyPr>
          <a:lstStyle/>
          <a:p>
            <a:pPr algn="ctr">
              <a:defRPr/>
            </a:pPr>
            <a:r>
              <a:rPr lang="fr-FR" sz="1200" b="1" dirty="0" smtClean="0">
                <a:solidFill>
                  <a:schemeClr val="tx1"/>
                </a:solidFill>
                <a:cs typeface="Arial" charset="0"/>
              </a:rPr>
              <a:t>de </a:t>
            </a:r>
            <a:r>
              <a:rPr lang="fr-FR" sz="1200" b="1" dirty="0">
                <a:solidFill>
                  <a:schemeClr val="tx1"/>
                </a:solidFill>
                <a:cs typeface="Arial" charset="0"/>
              </a:rPr>
              <a:t>connaitre et </a:t>
            </a:r>
            <a:r>
              <a:rPr lang="fr-FR" sz="1200" b="1" dirty="0" smtClean="0">
                <a:solidFill>
                  <a:schemeClr val="tx1"/>
                </a:solidFill>
                <a:cs typeface="Arial" charset="0"/>
              </a:rPr>
              <a:t>de mieux comprendre le </a:t>
            </a:r>
            <a:r>
              <a:rPr lang="fr-FR" sz="1200" b="1" dirty="0">
                <a:solidFill>
                  <a:schemeClr val="tx1"/>
                </a:solidFill>
                <a:cs typeface="Arial" charset="0"/>
              </a:rPr>
              <a:t>système de santé</a:t>
            </a:r>
          </a:p>
        </p:txBody>
      </p:sp>
      <p:sp>
        <p:nvSpPr>
          <p:cNvPr id="36" name="Forme libre 35">
            <a:extLst>
              <a:ext uri="{FF2B5EF4-FFF2-40B4-BE49-F238E27FC236}">
                <a16:creationId xmlns:a16="http://schemas.microsoft.com/office/drawing/2014/main" id="{F85EC0B1-7DC7-1A4A-81A1-80FF26B145D5}"/>
              </a:ext>
            </a:extLst>
          </p:cNvPr>
          <p:cNvSpPr/>
          <p:nvPr/>
        </p:nvSpPr>
        <p:spPr>
          <a:xfrm rot="18900000">
            <a:off x="4507577" y="5241476"/>
            <a:ext cx="115904" cy="116824"/>
          </a:xfrm>
          <a:custGeom>
            <a:avLst/>
            <a:gdLst>
              <a:gd name="connsiteX0" fmla="*/ 0 w 143934"/>
              <a:gd name="connsiteY0" fmla="*/ 0 h 152400"/>
              <a:gd name="connsiteX1" fmla="*/ 0 w 143934"/>
              <a:gd name="connsiteY1" fmla="*/ 152400 h 152400"/>
              <a:gd name="connsiteX2" fmla="*/ 143934 w 143934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4" h="152400">
                <a:moveTo>
                  <a:pt x="0" y="0"/>
                </a:moveTo>
                <a:lnTo>
                  <a:pt x="0" y="152400"/>
                </a:lnTo>
                <a:lnTo>
                  <a:pt x="143934" y="152400"/>
                </a:lnTo>
              </a:path>
            </a:pathLst>
          </a:custGeom>
          <a:noFill/>
          <a:ln w="31750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90550" y="4662350"/>
            <a:ext cx="10858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accent4">
                    <a:lumMod val="75000"/>
                  </a:schemeClr>
                </a:solidFill>
              </a:rPr>
              <a:t>… pour permettre à chacun </a:t>
            </a:r>
            <a:r>
              <a:rPr lang="fr-FR" sz="22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fr-FR" sz="2200" dirty="0"/>
          </a:p>
        </p:txBody>
      </p:sp>
      <p:sp>
        <p:nvSpPr>
          <p:cNvPr id="37" name="Forme libre 36">
            <a:extLst>
              <a:ext uri="{FF2B5EF4-FFF2-40B4-BE49-F238E27FC236}">
                <a16:creationId xmlns:a16="http://schemas.microsoft.com/office/drawing/2014/main" id="{733D3D29-803B-F64D-8302-A32583FA1AD0}"/>
              </a:ext>
            </a:extLst>
          </p:cNvPr>
          <p:cNvSpPr/>
          <p:nvPr/>
        </p:nvSpPr>
        <p:spPr>
          <a:xfrm rot="18900000">
            <a:off x="7485725" y="5241475"/>
            <a:ext cx="115904" cy="116824"/>
          </a:xfrm>
          <a:custGeom>
            <a:avLst/>
            <a:gdLst>
              <a:gd name="connsiteX0" fmla="*/ 0 w 143934"/>
              <a:gd name="connsiteY0" fmla="*/ 0 h 152400"/>
              <a:gd name="connsiteX1" fmla="*/ 0 w 143934"/>
              <a:gd name="connsiteY1" fmla="*/ 152400 h 152400"/>
              <a:gd name="connsiteX2" fmla="*/ 143934 w 143934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4" h="152400">
                <a:moveTo>
                  <a:pt x="0" y="0"/>
                </a:moveTo>
                <a:lnTo>
                  <a:pt x="0" y="152400"/>
                </a:lnTo>
                <a:lnTo>
                  <a:pt x="143934" y="152400"/>
                </a:lnTo>
              </a:path>
            </a:pathLst>
          </a:custGeom>
          <a:noFill/>
          <a:ln w="31750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2">
            <a:extLst>
              <a:ext uri="{FF2B5EF4-FFF2-40B4-BE49-F238E27FC236}">
                <a16:creationId xmlns:a16="http://schemas.microsoft.com/office/drawing/2014/main" id="{35879EDE-CCAF-464C-86CD-5016F7AF3B01}"/>
              </a:ext>
            </a:extLst>
          </p:cNvPr>
          <p:cNvSpPr/>
          <p:nvPr/>
        </p:nvSpPr>
        <p:spPr>
          <a:xfrm>
            <a:off x="8985300" y="5438015"/>
            <a:ext cx="2700620" cy="461645"/>
          </a:xfrm>
          <a:prstGeom prst="rect">
            <a:avLst/>
          </a:prstGeom>
          <a:ln w="9525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19" tIns="45710" rIns="91419" bIns="45710" anchor="ctr">
            <a:spAutoFit/>
          </a:bodyPr>
          <a:lstStyle/>
          <a:p>
            <a:pPr algn="ctr">
              <a:defRPr/>
            </a:pPr>
            <a:r>
              <a:rPr lang="fr-FR" sz="1200" b="1" dirty="0" smtClean="0">
                <a:solidFill>
                  <a:schemeClr val="tx1"/>
                </a:solidFill>
                <a:cs typeface="Arial" charset="0"/>
              </a:rPr>
              <a:t>de </a:t>
            </a:r>
            <a:r>
              <a:rPr lang="fr-FR" sz="1200" b="1" dirty="0">
                <a:solidFill>
                  <a:schemeClr val="tx1"/>
                </a:solidFill>
                <a:cs typeface="Arial" charset="0"/>
              </a:rPr>
              <a:t>renforcer son autonomie </a:t>
            </a:r>
            <a:r>
              <a:rPr lang="fr-FR" sz="1200" b="1" dirty="0" smtClean="0">
                <a:solidFill>
                  <a:schemeClr val="tx1"/>
                </a:solidFill>
                <a:cs typeface="Arial" charset="0"/>
              </a:rPr>
              <a:t>dans la </a:t>
            </a:r>
            <a:r>
              <a:rPr lang="fr-FR" sz="1200" b="1" dirty="0">
                <a:solidFill>
                  <a:schemeClr val="tx1"/>
                </a:solidFill>
                <a:cs typeface="Arial" charset="0"/>
              </a:rPr>
              <a:t>prise en charge </a:t>
            </a:r>
            <a:r>
              <a:rPr lang="fr-FR" sz="1200" b="1" dirty="0" smtClean="0">
                <a:solidFill>
                  <a:schemeClr val="tx1"/>
                </a:solidFill>
                <a:cs typeface="Arial" charset="0"/>
              </a:rPr>
              <a:t>de </a:t>
            </a:r>
            <a:r>
              <a:rPr lang="fr-FR" sz="1200" b="1" dirty="0">
                <a:solidFill>
                  <a:schemeClr val="tx1"/>
                </a:solidFill>
                <a:cs typeface="Arial" charset="0"/>
              </a:rPr>
              <a:t>sa santé</a:t>
            </a:r>
          </a:p>
        </p:txBody>
      </p:sp>
      <p:sp>
        <p:nvSpPr>
          <p:cNvPr id="38" name="Forme libre 37">
            <a:extLst>
              <a:ext uri="{FF2B5EF4-FFF2-40B4-BE49-F238E27FC236}">
                <a16:creationId xmlns:a16="http://schemas.microsoft.com/office/drawing/2014/main" id="{AEBA80D4-885A-C34B-AF5B-BC3ADE84E8A4}"/>
              </a:ext>
            </a:extLst>
          </p:cNvPr>
          <p:cNvSpPr/>
          <p:nvPr/>
        </p:nvSpPr>
        <p:spPr>
          <a:xfrm rot="18900000">
            <a:off x="10180130" y="5247790"/>
            <a:ext cx="133766" cy="116824"/>
          </a:xfrm>
          <a:custGeom>
            <a:avLst/>
            <a:gdLst>
              <a:gd name="connsiteX0" fmla="*/ 0 w 143934"/>
              <a:gd name="connsiteY0" fmla="*/ 0 h 152400"/>
              <a:gd name="connsiteX1" fmla="*/ 0 w 143934"/>
              <a:gd name="connsiteY1" fmla="*/ 152400 h 152400"/>
              <a:gd name="connsiteX2" fmla="*/ 143934 w 143934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4" h="152400">
                <a:moveTo>
                  <a:pt x="0" y="0"/>
                </a:moveTo>
                <a:lnTo>
                  <a:pt x="0" y="152400"/>
                </a:lnTo>
                <a:lnTo>
                  <a:pt x="143934" y="152400"/>
                </a:lnTo>
              </a:path>
            </a:pathLst>
          </a:custGeom>
          <a:noFill/>
          <a:ln w="31750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8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PPT AM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Labellis_x00e9_ xmlns="21058d50-4e57-4626-9283-ad9b6734f611">false</Labellis_x00e9_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  <RatingCount xmlns="http://schemas.microsoft.com/sharepoint/v3" xsi:nil="true"/>
    <Commentaire xmlns="21058d50-4e57-4626-9283-ad9b6734f61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602656360EC246AADF694BAC917968" ma:contentTypeVersion="9" ma:contentTypeDescription="Crée un document." ma:contentTypeScope="" ma:versionID="adafec50d05c4eb0408604ac5a629200">
  <xsd:schema xmlns:xsd="http://www.w3.org/2001/XMLSchema" xmlns:xs="http://www.w3.org/2001/XMLSchema" xmlns:p="http://schemas.microsoft.com/office/2006/metadata/properties" xmlns:ns1="http://schemas.microsoft.com/sharepoint/v3" xmlns:ns2="21058d50-4e57-4626-9283-ad9b6734f611" targetNamespace="http://schemas.microsoft.com/office/2006/metadata/properties" ma:root="true" ma:fieldsID="326849b32369724d3e0c861689d65bc6" ns1:_="" ns2:_="">
    <xsd:import namespace="http://schemas.microsoft.com/sharepoint/v3"/>
    <xsd:import namespace="21058d50-4e57-4626-9283-ad9b6734f611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Labellis_x00e9_" minOccurs="0"/>
                <xsd:element ref="ns2:Commentai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Évaluation (0-5)" ma:decimals="2" ma:description="Valeur moyenne de toutes les évaluations envoyées" ma:internalName="AverageRating" ma:readOnly="true">
      <xsd:simpleType>
        <xsd:restriction base="dms:Number"/>
      </xsd:simpleType>
    </xsd:element>
    <xsd:element name="RatingCount" ma:index="9" nillable="true" ma:displayName="Nombre d’évaluations" ma:decimals="0" ma:description="Nombre d’évaluations envoyées" ma:internalName="RatingCount" ma:readOnly="false">
      <xsd:simpleType>
        <xsd:restriction base="dms:Number"/>
      </xsd:simpleType>
    </xsd:element>
    <xsd:element name="RatedBy" ma:index="10" nillable="true" ma:displayName="Évalué par" ma:description="Des utilisateurs ont évalué l'élément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Évaluation des utilisateurs" ma:description="Évaluation des utilisateurs pour l'élément" ma:hidden="true" ma:internalName="Ratings">
      <xsd:simpleType>
        <xsd:restriction base="dms:Note"/>
      </xsd:simpleType>
    </xsd:element>
    <xsd:element name="LikesCount" ma:index="12" nillable="true" ma:displayName="Nombre de « J'aime »" ma:internalName="LikesCount">
      <xsd:simpleType>
        <xsd:restriction base="dms:Unknown"/>
      </xsd:simpleType>
    </xsd:element>
    <xsd:element name="LikedBy" ma:index="13" nillable="true" ma:displayName="Aimé par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58d50-4e57-4626-9283-ad9b6734f611" elementFormDefault="qualified">
    <xsd:import namespace="http://schemas.microsoft.com/office/2006/documentManagement/types"/>
    <xsd:import namespace="http://schemas.microsoft.com/office/infopath/2007/PartnerControls"/>
    <xsd:element name="Labellis_x00e9_" ma:index="14" nillable="true" ma:displayName="Labellisé" ma:default="0" ma:internalName="Labellis_x00e9_">
      <xsd:simpleType>
        <xsd:restriction base="dms:Boolean"/>
      </xsd:simpleType>
    </xsd:element>
    <xsd:element name="Commentaire" ma:index="15" nillable="true" ma:displayName="Commentaire" ma:internalName="Commentair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B2E599-E72B-4F8C-8771-C92C6EBADBB8}">
  <ds:schemaRefs>
    <ds:schemaRef ds:uri="http://purl.org/dc/dcmitype/"/>
    <ds:schemaRef ds:uri="http://purl.org/dc/elements/1.1/"/>
    <ds:schemaRef ds:uri="21058d50-4e57-4626-9283-ad9b6734f611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15B8B60-71EA-4A4C-86D0-BA1489E257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058d50-4e57-4626-9283-ad9b6734f6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D7A886-C90E-4DCA-957A-56D9AD2195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Masque PPT AM</Template>
  <TotalTime>6283</TotalTime>
  <Words>3036</Words>
  <Application>Microsoft Office PowerPoint</Application>
  <PresentationFormat>Grand écran</PresentationFormat>
  <Paragraphs>434</Paragraphs>
  <Slides>29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Calibri</vt:lpstr>
      <vt:lpstr>Corbel</vt:lpstr>
      <vt:lpstr>Police système Courant</vt:lpstr>
      <vt:lpstr>Symbol</vt:lpstr>
      <vt:lpstr>Wingdings</vt:lpstr>
      <vt:lpstr>Masque PPT AM</vt:lpstr>
      <vt:lpstr>La  Mission  Accompagnement Santé  </vt:lpstr>
      <vt:lpstr>Sommaire</vt:lpstr>
      <vt:lpstr>Présentation PowerPoint</vt:lpstr>
      <vt:lpstr>Témoignage d’accompagnement</vt:lpstr>
      <vt:lpstr>LE Contexte et LES enjeux      </vt:lpstr>
      <vt:lpstr>Contexte et enjeux</vt:lpstr>
      <vt:lpstr>Présentation PowerPoint</vt:lpstr>
      <vt:lpstr>La Mission accompagnement santé : son périmètre</vt:lpstr>
      <vt:lpstr>La Mission accompagnement santé : l’offre</vt:lpstr>
      <vt:lpstr>L’accompagnement personnalisé par un conseiller</vt:lpstr>
      <vt:lpstr>De la détection à l’accompagnement : le parcours type</vt:lpstr>
      <vt:lpstr>Présentation PowerPoint</vt:lpstr>
      <vt:lpstr>Repérer et orienter vers la mission accompagnement santé</vt:lpstr>
      <vt:lpstr>Repérer et orienter vers la mission accompagnement santé</vt:lpstr>
      <vt:lpstr>Présentation PowerPoint</vt:lpstr>
      <vt:lpstr>Les outils – repérage de la fragilité</vt:lpstr>
      <vt:lpstr>Les outils – quelques exemples de formulation</vt:lpstr>
      <vt:lpstr>Les outils – quelques exemples de formulation</vt:lpstr>
      <vt:lpstr>Les outils – quelques exemples de formulation</vt:lpstr>
      <vt:lpstr>Les outils – Formulaire de saisine</vt:lpstr>
      <vt:lpstr>Les outils – Formulaire de saisine</vt:lpstr>
      <vt:lpstr>Les outils – Formulaire de saisine</vt:lpstr>
      <vt:lpstr>Présentation PowerPoint</vt:lpstr>
      <vt:lpstr>Résultats Mission Accompagnement santé cpam rhone</vt:lpstr>
      <vt:lpstr>À retenir</vt:lpstr>
      <vt:lpstr>Comment joindre la caisse d’assurance maladie ?  Assurés</vt:lpstr>
      <vt:lpstr>Présentation PowerPoint</vt:lpstr>
      <vt:lpstr>Présentation PowerPoint</vt:lpstr>
      <vt:lpstr>espace partenaires</vt:lpstr>
    </vt:vector>
  </TitlesOfParts>
  <Company>CNAMTS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Cnam Misas - propositions modif</dc:title>
  <dc:creator>BARRY NENE MARIAMA (CNAM / Paris)</dc:creator>
  <cp:lastModifiedBy>RABY VERONIQUE (CPAM RHONE)</cp:lastModifiedBy>
  <cp:revision>314</cp:revision>
  <cp:lastPrinted>2021-12-30T09:51:19Z</cp:lastPrinted>
  <dcterms:created xsi:type="dcterms:W3CDTF">2020-09-21T09:50:28Z</dcterms:created>
  <dcterms:modified xsi:type="dcterms:W3CDTF">2023-06-22T12:45:09Z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0x010100F7602656360EC246AADF694BAC917968</vt:lpwstr>
  </property>
</Properties>
</file>